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4" r:id="rId3"/>
  </p:sldMasterIdLst>
  <p:sldIdLst>
    <p:sldId id="256" r:id="rId4"/>
    <p:sldId id="280" r:id="rId5"/>
    <p:sldId id="258" r:id="rId6"/>
    <p:sldId id="259" r:id="rId7"/>
    <p:sldId id="260" r:id="rId8"/>
    <p:sldId id="261" r:id="rId9"/>
    <p:sldId id="262" r:id="rId10"/>
    <p:sldId id="281" r:id="rId11"/>
    <p:sldId id="284" r:id="rId12"/>
    <p:sldId id="285" r:id="rId13"/>
    <p:sldId id="265" r:id="rId14"/>
    <p:sldId id="266" r:id="rId15"/>
    <p:sldId id="267" r:id="rId16"/>
    <p:sldId id="283" r:id="rId17"/>
    <p:sldId id="269" r:id="rId18"/>
    <p:sldId id="291" r:id="rId19"/>
    <p:sldId id="271" r:id="rId20"/>
    <p:sldId id="272" r:id="rId21"/>
    <p:sldId id="286" r:id="rId22"/>
    <p:sldId id="287" r:id="rId23"/>
    <p:sldId id="288" r:id="rId24"/>
    <p:sldId id="289" r:id="rId25"/>
    <p:sldId id="290" r:id="rId26"/>
  </p:sldIdLst>
  <p:sldSz cx="18288000" cy="10287000"/>
  <p:notesSz cx="6858000" cy="9144000"/>
  <p:embeddedFontLst>
    <p:embeddedFont>
      <p:font typeface="Impact" pitchFamily="34" charset="0"/>
      <p:regular r:id="rId27"/>
    </p:embeddedFont>
    <p:embeddedFont>
      <p:font typeface="Oswald" charset="-52"/>
      <p:regular r:id="rId28"/>
      <p:bold r:id="rId29"/>
    </p:embeddedFont>
    <p:embeddedFont>
      <p:font typeface="Calibri" pitchFamily="34" charset="0"/>
      <p:regular r:id="rId30"/>
      <p:bold r:id="rId31"/>
      <p:italic r:id="rId32"/>
      <p:boldItalic r:id="rId33"/>
    </p:embeddedFont>
    <p:embeddedFont>
      <p:font typeface="Montserrat Light" charset="0"/>
      <p:regular r:id="rId34"/>
    </p:embeddedFont>
    <p:embeddedFont>
      <p:font typeface="Montserrat Extra-Bold" charset="-52"/>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C500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8" autoAdjust="0"/>
    <p:restoredTop sz="94643" autoAdjust="0"/>
  </p:normalViewPr>
  <p:slideViewPr>
    <p:cSldViewPr>
      <p:cViewPr>
        <p:scale>
          <a:sx n="50" d="100"/>
          <a:sy n="50" d="100"/>
        </p:scale>
        <p:origin x="-50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672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3045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876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4117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75230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8201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97793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933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3756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68145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00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3953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51462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5969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8565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2467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082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4791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9975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35674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0539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25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948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62021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oksp42.ru/" TargetMode="External"/><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hyperlink" Target="http://www.kemokgvv.ru/" TargetMode="External"/><Relationship Id="rId5" Type="http://schemas.openxmlformats.org/officeDocument/2006/relationships/hyperlink" Target="http://www.gb5kem.ru/" TargetMode="External"/><Relationship Id="rId4" Type="http://schemas.openxmlformats.org/officeDocument/2006/relationships/hyperlink" Target="http://www.mine-med.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9.xml"/><Relationship Id="rId5" Type="http://schemas.openxmlformats.org/officeDocument/2006/relationships/hyperlink" Target="http://www.aerokuz.ru/" TargetMode="External"/><Relationship Id="rId4" Type="http://schemas.openxmlformats.org/officeDocument/2006/relationships/hyperlink" Target="http://airkem.r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ipadvisor.com/" TargetMode="External"/><Relationship Id="rId2" Type="http://schemas.openxmlformats.org/officeDocument/2006/relationships/hyperlink" Target="https://www.booking.com/"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www.airbnb.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okbkem.ru/" TargetMode="External"/><Relationship Id="rId7" Type="http://schemas.openxmlformats.org/officeDocument/2006/relationships/hyperlink" Target="http://www.okbkem.ru/" TargetMode="External"/><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hyperlink" Target="http://www.perinatal-nk.ru/" TargetMode="External"/><Relationship Id="rId5" Type="http://schemas.openxmlformats.org/officeDocument/2006/relationships/hyperlink" Target="http://mine-med.ru/" TargetMode="External"/><Relationship Id="rId4" Type="http://schemas.openxmlformats.org/officeDocument/2006/relationships/hyperlink" Target="http://1gkb-nk.r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1gkb-nk.ru/" TargetMode="External"/><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hyperlink" Target="http://www.d.kemcardio.ru/" TargetMode="External"/><Relationship Id="rId5" Type="http://schemas.openxmlformats.org/officeDocument/2006/relationships/hyperlink" Target="http://www.okohbvl.ru/" TargetMode="External"/><Relationship Id="rId4" Type="http://schemas.openxmlformats.org/officeDocument/2006/relationships/hyperlink" Target="http://www.gkb3.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rcRect l="4306" t="6867" r="16013" b="1380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75492" y="1409700"/>
            <a:ext cx="19116348" cy="4308872"/>
          </a:xfrm>
          <a:prstGeom prst="rect">
            <a:avLst/>
          </a:prstGeom>
        </p:spPr>
        <p:txBody>
          <a:bodyPr lIns="0" tIns="0" rIns="0" bIns="0" rtlCol="0" anchor="t">
            <a:spAutoFit/>
          </a:bodyPr>
          <a:lstStyle/>
          <a:p>
            <a:pPr algn="ctr"/>
            <a:r>
              <a:rPr lang="en-US" sz="14000" b="1" spc="1200" dirty="0">
                <a:solidFill>
                  <a:srgbClr val="FFFFFF"/>
                </a:solidFill>
                <a:latin typeface="Impact" panose="020B0806030902050204" pitchFamily="34" charset="0"/>
                <a:ea typeface="Apple Color Emoji" pitchFamily="2" charset="0"/>
              </a:rPr>
              <a:t>MEDICAL TOURISM </a:t>
            </a:r>
          </a:p>
          <a:p>
            <a:pPr algn="ctr"/>
            <a:r>
              <a:rPr lang="en-US" sz="14000" b="1" spc="1200" dirty="0">
                <a:solidFill>
                  <a:srgbClr val="FFFFFF"/>
                </a:solidFill>
                <a:latin typeface="Impact" panose="020B0806030902050204" pitchFamily="34" charset="0"/>
                <a:ea typeface="Apple Color Emoji" pitchFamily="2" charset="0"/>
              </a:rPr>
              <a:t>IN KEMEROVO REGION</a:t>
            </a:r>
          </a:p>
        </p:txBody>
      </p:sp>
      <p:sp>
        <p:nvSpPr>
          <p:cNvPr id="3" name="TextBox 3"/>
          <p:cNvSpPr txBox="1"/>
          <p:nvPr/>
        </p:nvSpPr>
        <p:spPr>
          <a:xfrm>
            <a:off x="-125057" y="9185738"/>
            <a:ext cx="18538114" cy="690061"/>
          </a:xfrm>
          <a:prstGeom prst="rect">
            <a:avLst/>
          </a:prstGeom>
        </p:spPr>
        <p:txBody>
          <a:bodyPr lIns="0" tIns="0" rIns="0" bIns="0" rtlCol="0" anchor="t">
            <a:spAutoFit/>
          </a:bodyPr>
          <a:lstStyle/>
          <a:p>
            <a:pPr algn="ctr">
              <a:lnSpc>
                <a:spcPts val="5880"/>
              </a:lnSpc>
            </a:pPr>
            <a:r>
              <a:rPr lang="en-US" sz="4200" spc="210" dirty="0">
                <a:solidFill>
                  <a:srgbClr val="FFFFFF"/>
                </a:solidFill>
                <a:latin typeface="Montserrat"/>
              </a:rPr>
              <a:t>LEARN HOW TO GET MEDICAL CARE IN KEMEROVO REGION</a:t>
            </a:r>
          </a:p>
        </p:txBody>
      </p:sp>
      <p:grpSp>
        <p:nvGrpSpPr>
          <p:cNvPr id="4" name="Group 4"/>
          <p:cNvGrpSpPr/>
          <p:nvPr/>
        </p:nvGrpSpPr>
        <p:grpSpPr>
          <a:xfrm>
            <a:off x="0" y="6523659"/>
            <a:ext cx="18288000" cy="2807758"/>
            <a:chOff x="0" y="0"/>
            <a:chExt cx="4042959" cy="508000"/>
          </a:xfrm>
        </p:grpSpPr>
        <p:sp>
          <p:nvSpPr>
            <p:cNvPr id="5" name="Freeform 5"/>
            <p:cNvSpPr/>
            <p:nvPr/>
          </p:nvSpPr>
          <p:spPr>
            <a:xfrm>
              <a:off x="0" y="215900"/>
              <a:ext cx="4042959" cy="76200"/>
            </a:xfrm>
            <a:custGeom>
              <a:avLst/>
              <a:gdLst/>
              <a:ahLst/>
              <a:cxnLst/>
              <a:rect l="l" t="t" r="r" b="b"/>
              <a:pathLst>
                <a:path w="4042959" h="76200">
                  <a:moveTo>
                    <a:pt x="0" y="0"/>
                  </a:moveTo>
                  <a:lnTo>
                    <a:pt x="4042959" y="0"/>
                  </a:lnTo>
                  <a:lnTo>
                    <a:pt x="4042959" y="76200"/>
                  </a:lnTo>
                  <a:lnTo>
                    <a:pt x="0" y="76200"/>
                  </a:lnTo>
                  <a:close/>
                </a:path>
              </a:pathLst>
            </a:custGeom>
            <a:solidFill>
              <a:srgbClr val="FFFFFF"/>
            </a:solidFill>
          </p:spPr>
        </p:sp>
      </p:grpSp>
      <p:grpSp>
        <p:nvGrpSpPr>
          <p:cNvPr id="6" name="Group 6"/>
          <p:cNvGrpSpPr/>
          <p:nvPr/>
        </p:nvGrpSpPr>
        <p:grpSpPr>
          <a:xfrm>
            <a:off x="0" y="6910108"/>
            <a:ext cx="18288000" cy="2807758"/>
            <a:chOff x="0" y="0"/>
            <a:chExt cx="4042959" cy="508000"/>
          </a:xfrm>
        </p:grpSpPr>
        <p:sp>
          <p:nvSpPr>
            <p:cNvPr id="7" name="Freeform 7"/>
            <p:cNvSpPr/>
            <p:nvPr/>
          </p:nvSpPr>
          <p:spPr>
            <a:xfrm>
              <a:off x="0" y="215900"/>
              <a:ext cx="4042959" cy="76200"/>
            </a:xfrm>
            <a:custGeom>
              <a:avLst/>
              <a:gdLst/>
              <a:ahLst/>
              <a:cxnLst/>
              <a:rect l="l" t="t" r="r" b="b"/>
              <a:pathLst>
                <a:path w="4042959" h="76200">
                  <a:moveTo>
                    <a:pt x="0" y="0"/>
                  </a:moveTo>
                  <a:lnTo>
                    <a:pt x="4042959" y="0"/>
                  </a:lnTo>
                  <a:lnTo>
                    <a:pt x="4042959" y="76200"/>
                  </a:lnTo>
                  <a:lnTo>
                    <a:pt x="0" y="76200"/>
                  </a:lnTo>
                  <a:close/>
                </a:path>
              </a:pathLst>
            </a:custGeom>
            <a:solidFill>
              <a:srgbClr val="150599"/>
            </a:solidFill>
          </p:spPr>
        </p:sp>
      </p:grpSp>
      <p:grpSp>
        <p:nvGrpSpPr>
          <p:cNvPr id="10" name="Group 10"/>
          <p:cNvGrpSpPr/>
          <p:nvPr/>
        </p:nvGrpSpPr>
        <p:grpSpPr>
          <a:xfrm>
            <a:off x="0" y="7277100"/>
            <a:ext cx="18288000" cy="2807758"/>
            <a:chOff x="0" y="0"/>
            <a:chExt cx="4042959" cy="508000"/>
          </a:xfrm>
        </p:grpSpPr>
        <p:sp>
          <p:nvSpPr>
            <p:cNvPr id="11" name="Freeform 11"/>
            <p:cNvSpPr/>
            <p:nvPr/>
          </p:nvSpPr>
          <p:spPr>
            <a:xfrm>
              <a:off x="0" y="215900"/>
              <a:ext cx="4042959" cy="76200"/>
            </a:xfrm>
            <a:custGeom>
              <a:avLst/>
              <a:gdLst/>
              <a:ahLst/>
              <a:cxnLst/>
              <a:rect l="l" t="t" r="r" b="b"/>
              <a:pathLst>
                <a:path w="4042959" h="76200">
                  <a:moveTo>
                    <a:pt x="0" y="0"/>
                  </a:moveTo>
                  <a:lnTo>
                    <a:pt x="4042959" y="0"/>
                  </a:lnTo>
                  <a:lnTo>
                    <a:pt x="4042959" y="76200"/>
                  </a:lnTo>
                  <a:lnTo>
                    <a:pt x="0" y="76200"/>
                  </a:lnTo>
                  <a:close/>
                </a:path>
              </a:pathLst>
            </a:custGeom>
            <a:solidFill>
              <a:srgbClr val="CD0808"/>
            </a:solid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43" name="AutoShape 2"/>
          <p:cNvSpPr/>
          <p:nvPr/>
        </p:nvSpPr>
        <p:spPr>
          <a:xfrm>
            <a:off x="579966" y="4204853"/>
            <a:ext cx="5477617" cy="5438775"/>
          </a:xfrm>
          <a:prstGeom prst="rect">
            <a:avLst/>
          </a:prstGeom>
          <a:solidFill>
            <a:srgbClr val="A6A6A6"/>
          </a:solidFill>
        </p:spPr>
      </p:sp>
      <p:pic>
        <p:nvPicPr>
          <p:cNvPr id="12" name="Picture 12"/>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sp>
        <p:nvSpPr>
          <p:cNvPr id="29" name="TextBox 3"/>
          <p:cNvSpPr txBox="1"/>
          <p:nvPr/>
        </p:nvSpPr>
        <p:spPr>
          <a:xfrm>
            <a:off x="950771" y="4196104"/>
            <a:ext cx="4844925" cy="1654299"/>
          </a:xfrm>
          <a:prstGeom prst="rect">
            <a:avLst/>
          </a:prstGeom>
        </p:spPr>
        <p:txBody>
          <a:bodyPr wrap="square" lIns="0" tIns="0" rIns="0" bIns="0" rtlCol="0" anchor="t">
            <a:spAutoFit/>
          </a:bodyPr>
          <a:lstStyle/>
          <a:p>
            <a:pPr algn="ctr">
              <a:lnSpc>
                <a:spcPts val="4256"/>
              </a:lnSpc>
            </a:pPr>
            <a:r>
              <a:rPr lang="en-US" sz="2800" b="1" spc="321" dirty="0" smtClean="0">
                <a:solidFill>
                  <a:srgbClr val="252827"/>
                </a:solidFill>
                <a:latin typeface="Oswald"/>
              </a:rPr>
              <a:t>STOMATOLOGY (STOMATOLOGY ORTHOPEDIC)</a:t>
            </a:r>
            <a:endParaRPr lang="en-US" sz="2800" b="1" spc="321" dirty="0">
              <a:solidFill>
                <a:srgbClr val="252827"/>
              </a:solidFill>
              <a:latin typeface="Oswald"/>
            </a:endParaRPr>
          </a:p>
        </p:txBody>
      </p:sp>
      <p:sp>
        <p:nvSpPr>
          <p:cNvPr id="30" name="TextBox 4"/>
          <p:cNvSpPr txBox="1"/>
          <p:nvPr/>
        </p:nvSpPr>
        <p:spPr>
          <a:xfrm>
            <a:off x="1006540" y="5998060"/>
            <a:ext cx="4733386" cy="1128514"/>
          </a:xfrm>
          <a:prstGeom prst="rect">
            <a:avLst/>
          </a:prstGeom>
        </p:spPr>
        <p:txBody>
          <a:bodyPr wrap="square" lIns="0" tIns="0" rIns="0" bIns="0" rtlCol="0" anchor="t">
            <a:spAutoFit/>
          </a:bodyPr>
          <a:lstStyle/>
          <a:p>
            <a:pPr>
              <a:lnSpc>
                <a:spcPts val="2240"/>
              </a:lnSpc>
            </a:pPr>
            <a:r>
              <a:rPr lang="en-US" sz="1600" spc="33" dirty="0">
                <a:solidFill>
                  <a:srgbClr val="252827"/>
                </a:solidFill>
                <a:latin typeface="Montserrat Light" panose="020B0604020202020204" charset="0"/>
              </a:rPr>
              <a:t>-------------------------------------------------------</a:t>
            </a:r>
          </a:p>
          <a:p>
            <a:pPr>
              <a:lnSpc>
                <a:spcPts val="2239"/>
              </a:lnSpc>
            </a:pPr>
            <a:r>
              <a:rPr lang="en-US" sz="1600" spc="33" dirty="0" smtClean="0">
                <a:solidFill>
                  <a:srgbClr val="FFFFFF"/>
                </a:solidFill>
                <a:latin typeface="+mj-lt"/>
              </a:rPr>
              <a:t>SAHI </a:t>
            </a:r>
            <a:r>
              <a:rPr lang="ru-RU" sz="1600" spc="33" dirty="0" smtClean="0">
                <a:solidFill>
                  <a:srgbClr val="FFFFFF"/>
                </a:solidFill>
                <a:latin typeface="+mj-lt"/>
              </a:rPr>
              <a:t>«</a:t>
            </a:r>
            <a:r>
              <a:rPr lang="en-US" sz="1600" spc="33" dirty="0" smtClean="0">
                <a:solidFill>
                  <a:srgbClr val="FFFFFF"/>
                </a:solidFill>
                <a:latin typeface="+mj-lt"/>
              </a:rPr>
              <a:t>Regional Clinical Dental Clinic</a:t>
            </a:r>
            <a:r>
              <a:rPr lang="ru-RU" sz="1600" spc="33" dirty="0" smtClean="0">
                <a:solidFill>
                  <a:srgbClr val="FFFFFF"/>
                </a:solidFill>
                <a:latin typeface="+mj-lt"/>
              </a:rPr>
              <a:t>»</a:t>
            </a:r>
          </a:p>
          <a:p>
            <a:pPr>
              <a:lnSpc>
                <a:spcPts val="2239"/>
              </a:lnSpc>
            </a:pPr>
            <a:r>
              <a:rPr lang="en-US" sz="1600" dirty="0" smtClean="0">
                <a:solidFill>
                  <a:srgbClr val="004A80"/>
                </a:solidFill>
                <a:latin typeface="Fira Sans"/>
                <a:hlinkClick r:id="rId3"/>
              </a:rPr>
              <a:t>www.oksp42.ru</a:t>
            </a:r>
            <a:endParaRPr lang="ru-RU" sz="1600" dirty="0" smtClean="0">
              <a:solidFill>
                <a:srgbClr val="004A80"/>
              </a:solidFill>
              <a:latin typeface="Fira Sans"/>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p:txBody>
      </p:sp>
      <p:sp>
        <p:nvSpPr>
          <p:cNvPr id="31" name="AutoShape 5"/>
          <p:cNvSpPr/>
          <p:nvPr/>
        </p:nvSpPr>
        <p:spPr>
          <a:xfrm>
            <a:off x="6057583" y="4204852"/>
            <a:ext cx="6167619" cy="5438775"/>
          </a:xfrm>
          <a:prstGeom prst="rect">
            <a:avLst/>
          </a:prstGeom>
          <a:solidFill>
            <a:srgbClr val="D9D9D9"/>
          </a:solidFill>
        </p:spPr>
      </p:sp>
      <p:sp>
        <p:nvSpPr>
          <p:cNvPr id="32" name="TextBox 6"/>
          <p:cNvSpPr txBox="1"/>
          <p:nvPr/>
        </p:nvSpPr>
        <p:spPr>
          <a:xfrm>
            <a:off x="6881452" y="4278490"/>
            <a:ext cx="4510131" cy="411010"/>
          </a:xfrm>
          <a:prstGeom prst="rect">
            <a:avLst/>
          </a:prstGeom>
        </p:spPr>
        <p:txBody>
          <a:bodyPr wrap="square" lIns="0" tIns="0" rIns="0" bIns="0" rtlCol="0" anchor="t">
            <a:spAutoFit/>
          </a:bodyPr>
          <a:lstStyle/>
          <a:p>
            <a:pPr algn="ctr">
              <a:lnSpc>
                <a:spcPts val="3387"/>
              </a:lnSpc>
            </a:pPr>
            <a:r>
              <a:rPr lang="en-US" sz="2800" b="1" spc="148" dirty="0" smtClean="0">
                <a:solidFill>
                  <a:srgbClr val="252827"/>
                </a:solidFill>
                <a:latin typeface="Oswald"/>
              </a:rPr>
              <a:t>CHILDREN’S HEALTH</a:t>
            </a:r>
            <a:endParaRPr lang="en-US" sz="2800" b="1" spc="148" dirty="0">
              <a:solidFill>
                <a:srgbClr val="252827"/>
              </a:solidFill>
              <a:latin typeface="Oswald"/>
            </a:endParaRPr>
          </a:p>
        </p:txBody>
      </p:sp>
      <p:sp>
        <p:nvSpPr>
          <p:cNvPr id="33" name="AutoShape 7"/>
          <p:cNvSpPr/>
          <p:nvPr/>
        </p:nvSpPr>
        <p:spPr>
          <a:xfrm>
            <a:off x="12217606" y="4204851"/>
            <a:ext cx="5354382" cy="5438775"/>
          </a:xfrm>
          <a:prstGeom prst="rect">
            <a:avLst/>
          </a:prstGeom>
          <a:solidFill>
            <a:srgbClr val="A6A6A6"/>
          </a:solidFill>
        </p:spPr>
      </p:sp>
      <p:sp>
        <p:nvSpPr>
          <p:cNvPr id="35" name="TextBox 14"/>
          <p:cNvSpPr txBox="1"/>
          <p:nvPr/>
        </p:nvSpPr>
        <p:spPr>
          <a:xfrm>
            <a:off x="6881452" y="4880235"/>
            <a:ext cx="4853347" cy="1528624"/>
          </a:xfrm>
          <a:prstGeom prst="rect">
            <a:avLst/>
          </a:prstGeom>
        </p:spPr>
        <p:txBody>
          <a:bodyPr wrap="square" lIns="0" tIns="0" rIns="0" bIns="0" rtlCol="0" anchor="t">
            <a:spAutoFit/>
          </a:bodyPr>
          <a:lstStyle/>
          <a:p>
            <a:pPr>
              <a:lnSpc>
                <a:spcPts val="3387"/>
              </a:lnSpc>
            </a:pPr>
            <a:r>
              <a:rPr lang="en-US" sz="1600" b="1" spc="148" dirty="0" smtClean="0">
                <a:solidFill>
                  <a:srgbClr val="252827"/>
                </a:solidFill>
                <a:latin typeface="Oswald"/>
              </a:rPr>
              <a:t>Traumatology and orthopedics</a:t>
            </a:r>
            <a:endParaRPr lang="ru-RU" sz="1600" b="1" spc="148" dirty="0">
              <a:solidFill>
                <a:srgbClr val="252827"/>
              </a:solidFill>
              <a:latin typeface="Oswald"/>
            </a:endParaRPr>
          </a:p>
          <a:p>
            <a:pPr>
              <a:lnSpc>
                <a:spcPts val="2240"/>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a:rPr>
              <a:t>----</a:t>
            </a:r>
            <a:r>
              <a:rPr lang="en-US" sz="1600" spc="33" dirty="0" smtClean="0">
                <a:solidFill>
                  <a:srgbClr val="252827"/>
                </a:solidFill>
                <a:latin typeface="Montserrat Light" panose="020B0604020202020204" charset="0"/>
              </a:rPr>
              <a:t>--</a:t>
            </a:r>
            <a:endParaRPr lang="en-US" sz="1600" spc="33" dirty="0">
              <a:solidFill>
                <a:srgbClr val="252827"/>
              </a:solidFill>
              <a:latin typeface="Montserrat Light" panose="020B0604020202020204" charset="0"/>
            </a:endParaRPr>
          </a:p>
          <a:p>
            <a:pPr>
              <a:lnSpc>
                <a:spcPts val="2239"/>
              </a:lnSpc>
            </a:pPr>
            <a:r>
              <a:rPr lang="ru-RU" sz="1600" spc="33" dirty="0" smtClean="0">
                <a:solidFill>
                  <a:srgbClr val="252827"/>
                </a:solidFill>
                <a:latin typeface="Montserrat Light" panose="020B0604020202020204" charset="0"/>
              </a:rPr>
              <a:t> </a:t>
            </a:r>
            <a:r>
              <a:rPr lang="en-US" sz="1600" spc="33" dirty="0"/>
              <a:t>SAHI «Regional Clinical Center for Miners’ Health»</a:t>
            </a:r>
          </a:p>
          <a:p>
            <a:pPr>
              <a:lnSpc>
                <a:spcPts val="2239"/>
              </a:lnSpc>
            </a:pPr>
            <a:r>
              <a:rPr lang="en-US" sz="1600" dirty="0" smtClean="0">
                <a:latin typeface="Fira Sans"/>
                <a:hlinkClick r:id="rId4"/>
              </a:rPr>
              <a:t>www.mine-med.ru</a:t>
            </a:r>
            <a:endParaRPr lang="ru-RU" sz="1600" dirty="0" smtClean="0">
              <a:latin typeface="Fira Sans"/>
            </a:endParaRPr>
          </a:p>
          <a:p>
            <a:pPr algn="just"/>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a:rPr>
              <a:t>----</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endParaRPr lang="en-US" sz="1600" spc="33" dirty="0">
              <a:solidFill>
                <a:srgbClr val="CD0808"/>
              </a:solidFill>
              <a:latin typeface="Montserrat Light" panose="020B0604020202020204" charset="0"/>
            </a:endParaRPr>
          </a:p>
        </p:txBody>
      </p:sp>
      <p:sp>
        <p:nvSpPr>
          <p:cNvPr id="42" name="TextBox 11"/>
          <p:cNvSpPr txBox="1"/>
          <p:nvPr/>
        </p:nvSpPr>
        <p:spPr>
          <a:xfrm>
            <a:off x="1236119" y="981075"/>
            <a:ext cx="16071972" cy="1806328"/>
          </a:xfrm>
          <a:prstGeom prst="rect">
            <a:avLst/>
          </a:prstGeom>
        </p:spPr>
        <p:txBody>
          <a:bodyPr lIns="0" tIns="0" rIns="0" bIns="0" rtlCol="0" anchor="t">
            <a:spAutoFit/>
          </a:bodyPr>
          <a:lstStyle/>
          <a:p>
            <a:pPr algn="ctr">
              <a:lnSpc>
                <a:spcPts val="7280"/>
              </a:lnSpc>
            </a:pPr>
            <a:r>
              <a:rPr lang="en-US" sz="5600" b="1" spc="700" dirty="0">
                <a:solidFill>
                  <a:srgbClr val="FFFFFF"/>
                </a:solidFill>
                <a:latin typeface="Oswald"/>
              </a:rPr>
              <a:t>HEALTH CARE PROFILES AND MEDICAL CENTERS OF KEMEROVO REGION</a:t>
            </a:r>
            <a:endParaRPr lang="ru-RU" sz="5600" b="1" spc="700" dirty="0">
              <a:solidFill>
                <a:srgbClr val="FFFFFF"/>
              </a:solidFill>
              <a:latin typeface="Oswald"/>
            </a:endParaRPr>
          </a:p>
        </p:txBody>
      </p:sp>
      <p:sp>
        <p:nvSpPr>
          <p:cNvPr id="22" name="TextBox 4"/>
          <p:cNvSpPr txBox="1"/>
          <p:nvPr/>
        </p:nvSpPr>
        <p:spPr>
          <a:xfrm>
            <a:off x="6813495" y="6735380"/>
            <a:ext cx="4872396" cy="2821285"/>
          </a:xfrm>
          <a:prstGeom prst="rect">
            <a:avLst/>
          </a:prstGeom>
        </p:spPr>
        <p:txBody>
          <a:bodyPr wrap="square" lIns="0" tIns="0" rIns="0" bIns="0" rtlCol="0" anchor="t">
            <a:spAutoFit/>
          </a:bodyPr>
          <a:lstStyle/>
          <a:p>
            <a:pPr>
              <a:lnSpc>
                <a:spcPts val="2240"/>
              </a:lnSpc>
            </a:pPr>
            <a:r>
              <a:rPr lang="en-US" sz="1600" b="1" spc="148" dirty="0" smtClean="0">
                <a:solidFill>
                  <a:srgbClr val="252827"/>
                </a:solidFill>
                <a:latin typeface="Oswald"/>
              </a:rPr>
              <a:t>Pediatric urology and andrology</a:t>
            </a:r>
            <a:endParaRPr lang="ru-RU" sz="1600" b="1" spc="148" dirty="0" smtClean="0">
              <a:solidFill>
                <a:srgbClr val="252827"/>
              </a:solidFill>
              <a:latin typeface="Oswald"/>
            </a:endParaRPr>
          </a:p>
          <a:p>
            <a:pPr>
              <a:lnSpc>
                <a:spcPts val="2240"/>
              </a:lnSpc>
            </a:pPr>
            <a:r>
              <a:rPr lang="en-US" sz="1600" b="1" spc="148" dirty="0" smtClean="0">
                <a:solidFill>
                  <a:srgbClr val="252827"/>
                </a:solidFill>
                <a:latin typeface="Oswald"/>
              </a:rPr>
              <a:t>Pediatric surgery</a:t>
            </a:r>
            <a:endParaRPr lang="ru-RU" sz="1600" b="1" spc="148" dirty="0">
              <a:solidFill>
                <a:srgbClr val="252827"/>
              </a:solidFill>
              <a:latin typeface="Oswald"/>
            </a:endParaRPr>
          </a:p>
          <a:p>
            <a:pPr>
              <a:lnSpc>
                <a:spcPts val="2240"/>
              </a:lnSpc>
            </a:pPr>
            <a:r>
              <a:rPr lang="en-US" sz="1600" b="1" spc="148" dirty="0" smtClean="0">
                <a:solidFill>
                  <a:srgbClr val="252827"/>
                </a:solidFill>
                <a:latin typeface="Oswald"/>
              </a:rPr>
              <a:t>Otorhinolaryngology</a:t>
            </a:r>
          </a:p>
          <a:p>
            <a:pPr>
              <a:lnSpc>
                <a:spcPts val="2240"/>
              </a:lnSpc>
            </a:pPr>
            <a:r>
              <a:rPr lang="en-US" sz="1600" b="1" spc="148" dirty="0" smtClean="0">
                <a:solidFill>
                  <a:srgbClr val="252827"/>
                </a:solidFill>
                <a:latin typeface="Oswald"/>
              </a:rPr>
              <a:t>Traumatology </a:t>
            </a:r>
            <a:r>
              <a:rPr lang="en-US" sz="1600" b="1" spc="148" dirty="0">
                <a:solidFill>
                  <a:srgbClr val="252827"/>
                </a:solidFill>
                <a:latin typeface="Oswald"/>
              </a:rPr>
              <a:t>and orthopedics</a:t>
            </a:r>
            <a:endParaRPr lang="ru-RU" sz="1600" b="1" spc="148" dirty="0">
              <a:solidFill>
                <a:srgbClr val="252827"/>
              </a:solidFill>
              <a:latin typeface="Oswald"/>
            </a:endParaRPr>
          </a:p>
          <a:p>
            <a:pPr>
              <a:lnSpc>
                <a:spcPts val="2240"/>
              </a:lnSpc>
            </a:pPr>
            <a:r>
              <a:rPr lang="en-US" sz="1600" b="1" spc="148" dirty="0" smtClean="0">
                <a:solidFill>
                  <a:srgbClr val="252827"/>
                </a:solidFill>
                <a:latin typeface="Oswald"/>
              </a:rPr>
              <a:t>Neurosurgery</a:t>
            </a:r>
            <a:endParaRPr lang="ru-RU" sz="1600" b="1" spc="148" dirty="0">
              <a:solidFill>
                <a:srgbClr val="252827"/>
              </a:solidFill>
              <a:latin typeface="Oswald"/>
            </a:endParaRPr>
          </a:p>
          <a:p>
            <a:pPr>
              <a:lnSpc>
                <a:spcPts val="2240"/>
              </a:lnSpc>
            </a:pPr>
            <a:endParaRPr lang="ru-RU" sz="1599" spc="33" dirty="0" smtClean="0">
              <a:solidFill>
                <a:prstClr val="black"/>
              </a:solidFill>
              <a:latin typeface="Montserrat Light"/>
            </a:endParaRPr>
          </a:p>
          <a:p>
            <a:pPr>
              <a:lnSpc>
                <a:spcPts val="2239"/>
              </a:lnSpc>
            </a:pPr>
            <a:r>
              <a:rPr lang="en-US" sz="1600" spc="33" dirty="0" smtClean="0"/>
              <a:t>SAHI </a:t>
            </a:r>
            <a:r>
              <a:rPr lang="ru-RU" sz="1600" spc="33" dirty="0" smtClean="0"/>
              <a:t>«</a:t>
            </a:r>
            <a:r>
              <a:rPr lang="en-US" sz="1600" spc="33" dirty="0" smtClean="0"/>
              <a:t>Regional Children’s Clinical Hospital</a:t>
            </a:r>
            <a:r>
              <a:rPr lang="ru-RU" sz="1600" spc="33" dirty="0" smtClean="0"/>
              <a:t>»</a:t>
            </a:r>
            <a:endParaRPr lang="ru-RU" sz="1600" spc="33" dirty="0"/>
          </a:p>
          <a:p>
            <a:pPr>
              <a:lnSpc>
                <a:spcPts val="2239"/>
              </a:lnSpc>
            </a:pPr>
            <a:r>
              <a:rPr lang="en-US" sz="1600" dirty="0" smtClean="0">
                <a:solidFill>
                  <a:srgbClr val="004A80"/>
                </a:solidFill>
                <a:latin typeface="Fira Sans"/>
                <a:hlinkClick r:id="rId5"/>
              </a:rPr>
              <a:t>www.</a:t>
            </a:r>
            <a:r>
              <a:rPr lang="en-US" sz="1600" dirty="0" smtClean="0">
                <a:latin typeface="Fira Sans"/>
                <a:hlinkClick r:id="rId5"/>
              </a:rPr>
              <a:t>gb5kem.ru</a:t>
            </a:r>
            <a:endParaRPr lang="ru-RU" sz="1600" dirty="0" smtClean="0">
              <a:latin typeface="Fira Sans"/>
            </a:endParaRPr>
          </a:p>
          <a:p>
            <a:pPr>
              <a:lnSpc>
                <a:spcPts val="2239"/>
              </a:lnSpc>
            </a:pPr>
            <a:r>
              <a:rPr lang="en-US" sz="1600" spc="33" dirty="0" smtClean="0">
                <a:solidFill>
                  <a:srgbClr val="252827"/>
                </a:solidFill>
                <a:latin typeface="Montserrat Light"/>
              </a:rPr>
              <a:t>------------------------</a:t>
            </a:r>
            <a:r>
              <a:rPr lang="ru-RU" sz="1600" spc="33" dirty="0" smtClean="0">
                <a:solidFill>
                  <a:srgbClr val="252827"/>
                </a:solidFill>
                <a:latin typeface="Montserrat Light"/>
              </a:rPr>
              <a:t>----</a:t>
            </a:r>
            <a:r>
              <a:rPr lang="en-US" sz="1600" spc="33" dirty="0" smtClean="0">
                <a:solidFill>
                  <a:srgbClr val="252827"/>
                </a:solidFill>
                <a:latin typeface="Montserrat Light"/>
              </a:rPr>
              <a:t>---------------</a:t>
            </a:r>
            <a:r>
              <a:rPr lang="en-US" sz="1599" spc="33" dirty="0" smtClean="0">
                <a:solidFill>
                  <a:srgbClr val="252827"/>
                </a:solidFill>
                <a:latin typeface="Montserrat Light"/>
              </a:rPr>
              <a:t>----------------</a:t>
            </a:r>
            <a:endParaRPr lang="ru-RU" sz="1599" spc="33" dirty="0" smtClean="0">
              <a:solidFill>
                <a:srgbClr val="252827"/>
              </a:solidFill>
              <a:latin typeface="Montserrat Light"/>
            </a:endParaRPr>
          </a:p>
          <a:p>
            <a:pPr>
              <a:lnSpc>
                <a:spcPts val="2239"/>
              </a:lnSpc>
            </a:pPr>
            <a:endParaRPr lang="en-US" sz="1599" spc="33" dirty="0">
              <a:solidFill>
                <a:srgbClr val="252827"/>
              </a:solidFill>
              <a:latin typeface="Montserrat Light"/>
            </a:endParaRPr>
          </a:p>
        </p:txBody>
      </p:sp>
      <p:sp>
        <p:nvSpPr>
          <p:cNvPr id="23" name="TextBox 10"/>
          <p:cNvSpPr txBox="1"/>
          <p:nvPr/>
        </p:nvSpPr>
        <p:spPr>
          <a:xfrm>
            <a:off x="13002682" y="4391005"/>
            <a:ext cx="4032372" cy="516808"/>
          </a:xfrm>
          <a:prstGeom prst="rect">
            <a:avLst/>
          </a:prstGeom>
        </p:spPr>
        <p:txBody>
          <a:bodyPr lIns="0" tIns="0" rIns="0" bIns="0" rtlCol="0" anchor="t">
            <a:spAutoFit/>
          </a:bodyPr>
          <a:lstStyle/>
          <a:p>
            <a:pPr algn="ctr">
              <a:lnSpc>
                <a:spcPts val="4480"/>
              </a:lnSpc>
            </a:pPr>
            <a:r>
              <a:rPr lang="en-US" sz="2800" b="1" spc="338" dirty="0" smtClean="0">
                <a:solidFill>
                  <a:srgbClr val="252827"/>
                </a:solidFill>
                <a:latin typeface="Oswald"/>
              </a:rPr>
              <a:t>COLOPROCTOLOGY</a:t>
            </a:r>
            <a:endParaRPr lang="en-US" sz="2800" b="1" spc="338" dirty="0">
              <a:solidFill>
                <a:srgbClr val="252827"/>
              </a:solidFill>
              <a:latin typeface="Oswald"/>
            </a:endParaRPr>
          </a:p>
        </p:txBody>
      </p:sp>
      <p:sp>
        <p:nvSpPr>
          <p:cNvPr id="39" name="TextBox 6"/>
          <p:cNvSpPr txBox="1"/>
          <p:nvPr/>
        </p:nvSpPr>
        <p:spPr>
          <a:xfrm>
            <a:off x="17290293" y="197464"/>
            <a:ext cx="997707" cy="436017"/>
          </a:xfrm>
          <a:prstGeom prst="rect">
            <a:avLst/>
          </a:prstGeom>
        </p:spPr>
        <p:txBody>
          <a:bodyPr lIns="0" tIns="0" rIns="0" bIns="0" rtlCol="0" anchor="t">
            <a:spAutoFit/>
          </a:bodyPr>
          <a:lstStyle/>
          <a:p>
            <a:pPr algn="ctr">
              <a:lnSpc>
                <a:spcPts val="3359"/>
              </a:lnSpc>
            </a:pPr>
            <a:r>
              <a:rPr lang="ru-RU" sz="2400" b="1" dirty="0" smtClean="0">
                <a:solidFill>
                  <a:srgbClr val="FFFFFF"/>
                </a:solidFill>
                <a:latin typeface="Oswald"/>
              </a:rPr>
              <a:t>10</a:t>
            </a:r>
            <a:endParaRPr lang="en-US" sz="2400" b="1" dirty="0">
              <a:solidFill>
                <a:srgbClr val="FFFFFF"/>
              </a:solidFill>
              <a:latin typeface="Oswald"/>
            </a:endParaRPr>
          </a:p>
        </p:txBody>
      </p:sp>
      <p:sp>
        <p:nvSpPr>
          <p:cNvPr id="48" name="TextBox 4"/>
          <p:cNvSpPr txBox="1"/>
          <p:nvPr/>
        </p:nvSpPr>
        <p:spPr>
          <a:xfrm>
            <a:off x="12528104" y="5042609"/>
            <a:ext cx="4733386" cy="1410643"/>
          </a:xfrm>
          <a:prstGeom prst="rect">
            <a:avLst/>
          </a:prstGeom>
        </p:spPr>
        <p:txBody>
          <a:bodyPr wrap="square" lIns="0" tIns="0" rIns="0" bIns="0" rtlCol="0" anchor="t">
            <a:spAutoFit/>
          </a:bodyPr>
          <a:lstStyle/>
          <a:p>
            <a:pPr>
              <a:lnSpc>
                <a:spcPts val="2240"/>
              </a:lnSpc>
            </a:pPr>
            <a:r>
              <a:rPr lang="ru-RU" sz="1600" spc="33" dirty="0" smtClean="0">
                <a:latin typeface="+mj-lt"/>
              </a:rPr>
              <a:t>-----------------------------------------------------------------------</a:t>
            </a:r>
          </a:p>
          <a:p>
            <a:pPr>
              <a:lnSpc>
                <a:spcPts val="2240"/>
              </a:lnSpc>
            </a:pPr>
            <a:r>
              <a:rPr lang="en-US" sz="1600" spc="33" dirty="0" smtClean="0">
                <a:solidFill>
                  <a:srgbClr val="FFFFFF"/>
                </a:solidFill>
                <a:latin typeface="+mj-lt"/>
              </a:rPr>
              <a:t>SAHI </a:t>
            </a:r>
            <a:r>
              <a:rPr lang="ru-RU" sz="1600" spc="33" dirty="0" smtClean="0">
                <a:solidFill>
                  <a:srgbClr val="FFFFFF"/>
                </a:solidFill>
                <a:latin typeface="+mj-lt"/>
              </a:rPr>
              <a:t>«</a:t>
            </a:r>
            <a:r>
              <a:rPr lang="en-US" sz="1600" spc="33" dirty="0" smtClean="0">
                <a:solidFill>
                  <a:srgbClr val="FFFFFF"/>
                </a:solidFill>
                <a:latin typeface="+mj-lt"/>
              </a:rPr>
              <a:t>Regional Clinical Hospital for War Veterans</a:t>
            </a:r>
            <a:r>
              <a:rPr lang="ru-RU" sz="1600" spc="33" dirty="0" smtClean="0">
                <a:solidFill>
                  <a:srgbClr val="FFFFFF"/>
                </a:solidFill>
                <a:latin typeface="+mj-lt"/>
              </a:rPr>
              <a:t>»</a:t>
            </a:r>
          </a:p>
          <a:p>
            <a:pPr>
              <a:lnSpc>
                <a:spcPts val="2239"/>
              </a:lnSpc>
            </a:pPr>
            <a:r>
              <a:rPr lang="en-US" sz="1600" dirty="0" smtClean="0">
                <a:solidFill>
                  <a:srgbClr val="004A80"/>
                </a:solidFill>
                <a:latin typeface="Fira Sans"/>
                <a:hlinkClick r:id="rId6"/>
              </a:rPr>
              <a:t>www.</a:t>
            </a:r>
            <a:r>
              <a:rPr lang="en-US" sz="1600" dirty="0" smtClean="0">
                <a:latin typeface="Fira Sans"/>
                <a:hlinkClick r:id="rId6"/>
              </a:rPr>
              <a:t>kemokgvv.ru</a:t>
            </a:r>
            <a:endParaRPr lang="ru-RU" sz="1600" dirty="0" smtClean="0">
              <a:latin typeface="Fira Sans"/>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a:p>
            <a:pPr>
              <a:lnSpc>
                <a:spcPts val="2239"/>
              </a:lnSpc>
            </a:pPr>
            <a:endParaRPr lang="ru-RU" sz="1600" dirty="0">
              <a:solidFill>
                <a:srgbClr val="EEECE1"/>
              </a:solidFill>
              <a:latin typeface="+mj-lt"/>
            </a:endParaRPr>
          </a:p>
        </p:txBody>
      </p:sp>
      <p:sp>
        <p:nvSpPr>
          <p:cNvPr id="26" name="TextBox 17"/>
          <p:cNvSpPr txBox="1"/>
          <p:nvPr/>
        </p:nvSpPr>
        <p:spPr>
          <a:xfrm>
            <a:off x="4579610" y="6639416"/>
            <a:ext cx="1100017" cy="284822"/>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p:txBody>
      </p:sp>
      <p:sp>
        <p:nvSpPr>
          <p:cNvPr id="27" name="TextBox 18"/>
          <p:cNvSpPr txBox="1"/>
          <p:nvPr/>
        </p:nvSpPr>
        <p:spPr>
          <a:xfrm>
            <a:off x="9525001" y="6263214"/>
            <a:ext cx="2209798" cy="284822"/>
          </a:xfrm>
          <a:prstGeom prst="rect">
            <a:avLst/>
          </a:prstGeom>
        </p:spPr>
        <p:txBody>
          <a:bodyPr wrap="square" lIns="0" tIns="0" rIns="0" bIns="0" rtlCol="0" anchor="t">
            <a:spAutoFit/>
          </a:bodyPr>
          <a:lstStyle/>
          <a:p>
            <a:pPr algn="ctr">
              <a:lnSpc>
                <a:spcPts val="2520"/>
              </a:lnSpc>
            </a:pPr>
            <a:r>
              <a:rPr lang="en-US" sz="1400" dirty="0" err="1" smtClean="0">
                <a:solidFill>
                  <a:srgbClr val="150599"/>
                </a:solidFill>
                <a:latin typeface="Montserrat Extra-Bold"/>
              </a:rPr>
              <a:t>Leninsk-Kuznetskiy</a:t>
            </a:r>
            <a:endParaRPr lang="en-US" sz="1400" dirty="0">
              <a:solidFill>
                <a:srgbClr val="150599"/>
              </a:solidFill>
              <a:latin typeface="Montserrat Extra-Bold"/>
            </a:endParaRPr>
          </a:p>
        </p:txBody>
      </p:sp>
      <p:sp>
        <p:nvSpPr>
          <p:cNvPr id="28" name="TextBox 17"/>
          <p:cNvSpPr txBox="1"/>
          <p:nvPr/>
        </p:nvSpPr>
        <p:spPr>
          <a:xfrm>
            <a:off x="10477572" y="8780872"/>
            <a:ext cx="1100017" cy="284822"/>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p:txBody>
      </p:sp>
      <p:sp>
        <p:nvSpPr>
          <p:cNvPr id="36" name="TextBox 10"/>
          <p:cNvSpPr txBox="1"/>
          <p:nvPr/>
        </p:nvSpPr>
        <p:spPr>
          <a:xfrm>
            <a:off x="12528104" y="6503155"/>
            <a:ext cx="4733385" cy="516808"/>
          </a:xfrm>
          <a:prstGeom prst="rect">
            <a:avLst/>
          </a:prstGeom>
        </p:spPr>
        <p:txBody>
          <a:bodyPr wrap="square" lIns="0" tIns="0" rIns="0" bIns="0" rtlCol="0" anchor="t">
            <a:spAutoFit/>
          </a:bodyPr>
          <a:lstStyle/>
          <a:p>
            <a:pPr algn="ctr">
              <a:lnSpc>
                <a:spcPts val="4480"/>
              </a:lnSpc>
            </a:pPr>
            <a:r>
              <a:rPr lang="en-US" sz="2800" b="1" spc="338" dirty="0" smtClean="0">
                <a:solidFill>
                  <a:srgbClr val="252827"/>
                </a:solidFill>
                <a:latin typeface="Oswald"/>
              </a:rPr>
              <a:t>OTORHINOLARYNGOLOGY</a:t>
            </a:r>
            <a:endParaRPr lang="en-US" sz="2800" b="1" spc="338" dirty="0">
              <a:solidFill>
                <a:srgbClr val="252827"/>
              </a:solidFill>
              <a:latin typeface="Oswald"/>
            </a:endParaRPr>
          </a:p>
        </p:txBody>
      </p:sp>
      <p:sp>
        <p:nvSpPr>
          <p:cNvPr id="41" name="TextBox 4"/>
          <p:cNvSpPr txBox="1"/>
          <p:nvPr/>
        </p:nvSpPr>
        <p:spPr>
          <a:xfrm>
            <a:off x="12543460" y="7248402"/>
            <a:ext cx="4733386" cy="1410643"/>
          </a:xfrm>
          <a:prstGeom prst="rect">
            <a:avLst/>
          </a:prstGeom>
        </p:spPr>
        <p:txBody>
          <a:bodyPr wrap="square" lIns="0" tIns="0" rIns="0" bIns="0" rtlCol="0" anchor="t">
            <a:spAutoFit/>
          </a:bodyPr>
          <a:lstStyle/>
          <a:p>
            <a:pPr>
              <a:lnSpc>
                <a:spcPts val="2240"/>
              </a:lnSpc>
            </a:pPr>
            <a:r>
              <a:rPr lang="ru-RU" sz="1600" spc="33" dirty="0" smtClean="0">
                <a:latin typeface="+mj-lt"/>
              </a:rPr>
              <a:t>-----------------------------------------------------------------------</a:t>
            </a:r>
          </a:p>
          <a:p>
            <a:pPr>
              <a:lnSpc>
                <a:spcPts val="2240"/>
              </a:lnSpc>
            </a:pPr>
            <a:r>
              <a:rPr lang="en-US" sz="1600" spc="33" dirty="0">
                <a:solidFill>
                  <a:srgbClr val="FFFFFF"/>
                </a:solidFill>
              </a:rPr>
              <a:t>SAHI </a:t>
            </a:r>
            <a:r>
              <a:rPr lang="ru-RU" sz="1600" spc="33" dirty="0">
                <a:solidFill>
                  <a:srgbClr val="FFFFFF"/>
                </a:solidFill>
              </a:rPr>
              <a:t>«</a:t>
            </a:r>
            <a:r>
              <a:rPr lang="en-US" sz="1600" spc="33" dirty="0">
                <a:solidFill>
                  <a:srgbClr val="FFFFFF"/>
                </a:solidFill>
              </a:rPr>
              <a:t>Regional Clinical Hospital for War Veterans</a:t>
            </a:r>
            <a:r>
              <a:rPr lang="ru-RU" sz="1600" spc="33" dirty="0">
                <a:solidFill>
                  <a:srgbClr val="FFFFFF"/>
                </a:solidFill>
              </a:rPr>
              <a:t>»</a:t>
            </a:r>
          </a:p>
          <a:p>
            <a:pPr>
              <a:lnSpc>
                <a:spcPts val="2239"/>
              </a:lnSpc>
            </a:pPr>
            <a:r>
              <a:rPr lang="en-US" sz="1600" dirty="0" smtClean="0">
                <a:solidFill>
                  <a:srgbClr val="004A80"/>
                </a:solidFill>
                <a:latin typeface="Fira Sans"/>
                <a:hlinkClick r:id="rId6"/>
              </a:rPr>
              <a:t>www.</a:t>
            </a:r>
            <a:r>
              <a:rPr lang="en-US" sz="1600" dirty="0" smtClean="0">
                <a:latin typeface="Fira Sans"/>
                <a:hlinkClick r:id="rId6"/>
              </a:rPr>
              <a:t>kemokgvv.ru</a:t>
            </a:r>
            <a:endParaRPr lang="ru-RU" sz="1600" dirty="0">
              <a:latin typeface="Fira Sans"/>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a:p>
            <a:pPr>
              <a:lnSpc>
                <a:spcPts val="2239"/>
              </a:lnSpc>
            </a:pPr>
            <a:endParaRPr lang="ru-RU" sz="1600" dirty="0">
              <a:solidFill>
                <a:srgbClr val="EEECE1"/>
              </a:solidFill>
              <a:latin typeface="+mj-lt"/>
            </a:endParaRPr>
          </a:p>
        </p:txBody>
      </p:sp>
      <p:sp>
        <p:nvSpPr>
          <p:cNvPr id="37" name="TextBox 17"/>
          <p:cNvSpPr txBox="1"/>
          <p:nvPr/>
        </p:nvSpPr>
        <p:spPr>
          <a:xfrm>
            <a:off x="15935037" y="5745571"/>
            <a:ext cx="1100017" cy="284822"/>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p:txBody>
      </p:sp>
      <p:sp>
        <p:nvSpPr>
          <p:cNvPr id="38" name="TextBox 17"/>
          <p:cNvSpPr txBox="1"/>
          <p:nvPr/>
        </p:nvSpPr>
        <p:spPr>
          <a:xfrm>
            <a:off x="15935037" y="7951364"/>
            <a:ext cx="1100017" cy="641201"/>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a:p>
            <a:pPr algn="ctr">
              <a:lnSpc>
                <a:spcPts val="2520"/>
              </a:lnSpc>
            </a:pPr>
            <a:endParaRPr lang="en-US" sz="1400" dirty="0">
              <a:solidFill>
                <a:srgbClr val="150599"/>
              </a:solidFill>
              <a:latin typeface="Montserrat Extra-Bold"/>
            </a:endParaRPr>
          </a:p>
        </p:txBody>
      </p:sp>
    </p:spTree>
    <p:extLst>
      <p:ext uri="{BB962C8B-B14F-4D97-AF65-F5344CB8AC3E}">
        <p14:creationId xmlns:p14="http://schemas.microsoft.com/office/powerpoint/2010/main" xmlns="" val="257688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3009900"/>
            <a:ext cx="16952707" cy="3180358"/>
          </a:xfrm>
          <a:prstGeom prst="rect">
            <a:avLst/>
          </a:prstGeom>
        </p:spPr>
        <p:txBody>
          <a:bodyPr lIns="0" tIns="0" rIns="0" bIns="0" rtlCol="0" anchor="t">
            <a:spAutoFit/>
          </a:bodyPr>
          <a:lstStyle/>
          <a:p>
            <a:pPr algn="ctr">
              <a:lnSpc>
                <a:spcPts val="12439"/>
              </a:lnSpc>
            </a:pPr>
            <a:r>
              <a:rPr lang="en-US" sz="10031" b="1" i="0" spc="722" dirty="0" smtClean="0">
                <a:solidFill>
                  <a:srgbClr val="FFFFFF"/>
                </a:solidFill>
                <a:latin typeface="Oswald"/>
              </a:rPr>
              <a:t>STEP II</a:t>
            </a:r>
            <a:endParaRPr lang="en-US" sz="10031" b="1" i="0" spc="722" dirty="0">
              <a:solidFill>
                <a:srgbClr val="FFFFFF"/>
              </a:solidFill>
              <a:latin typeface="Oswald"/>
            </a:endParaRPr>
          </a:p>
          <a:p>
            <a:pPr algn="ctr">
              <a:lnSpc>
                <a:spcPts val="12439"/>
              </a:lnSpc>
            </a:pPr>
            <a:endParaRPr lang="en-US" sz="10031" b="1" i="0" spc="722" dirty="0">
              <a:solidFill>
                <a:srgbClr val="FFFFFF"/>
              </a:solidFill>
              <a:latin typeface="Oswald"/>
            </a:endParaRPr>
          </a:p>
        </p:txBody>
      </p:sp>
      <p:sp>
        <p:nvSpPr>
          <p:cNvPr id="5" name="TextBox 5"/>
          <p:cNvSpPr txBox="1"/>
          <p:nvPr/>
        </p:nvSpPr>
        <p:spPr>
          <a:xfrm>
            <a:off x="533400" y="5143500"/>
            <a:ext cx="17458337" cy="2524858"/>
          </a:xfrm>
          <a:prstGeom prst="rect">
            <a:avLst/>
          </a:prstGeom>
        </p:spPr>
        <p:txBody>
          <a:bodyPr lIns="0" tIns="0" rIns="0" bIns="0" rtlCol="0" anchor="t">
            <a:spAutoFit/>
          </a:bodyPr>
          <a:lstStyle/>
          <a:p>
            <a:pPr lvl="0" algn="ctr">
              <a:lnSpc>
                <a:spcPts val="6719"/>
              </a:lnSpc>
            </a:pPr>
            <a:r>
              <a:rPr lang="en-US" sz="5400" b="1" dirty="0">
                <a:solidFill>
                  <a:prstClr val="white"/>
                </a:solidFill>
                <a:latin typeface="Oswald" charset="0"/>
                <a:ea typeface="Oswald" charset="0"/>
                <a:cs typeface="Oswald" charset="0"/>
              </a:rPr>
              <a:t>CONTACT A SPECIALIST FROM YOUR CHOSEN HEALTH FACILITY TO DECIDE ON THE FORM </a:t>
            </a:r>
            <a:r>
              <a:rPr lang="en-US" sz="5400" b="1" dirty="0" smtClean="0">
                <a:solidFill>
                  <a:prstClr val="white"/>
                </a:solidFill>
                <a:latin typeface="Oswald" charset="0"/>
                <a:ea typeface="Oswald" charset="0"/>
                <a:cs typeface="Oswald" charset="0"/>
              </a:rPr>
              <a:t>OF </a:t>
            </a:r>
            <a:r>
              <a:rPr lang="en-US" sz="5400" b="1" dirty="0">
                <a:solidFill>
                  <a:prstClr val="white"/>
                </a:solidFill>
                <a:latin typeface="Oswald" charset="0"/>
                <a:ea typeface="Oswald" charset="0"/>
                <a:cs typeface="Oswald" charset="0"/>
              </a:rPr>
              <a:t>MEDICAL TREATMENT YOU NEED AND FOR PREPARING DOCUMENTS FOR YOUR VISIT </a:t>
            </a:r>
            <a:r>
              <a:rPr lang="en-US" sz="5400" b="1" dirty="0" smtClean="0">
                <a:solidFill>
                  <a:prstClr val="white"/>
                </a:solidFill>
                <a:latin typeface="Oswald" charset="0"/>
                <a:ea typeface="Oswald" charset="0"/>
                <a:cs typeface="Oswald" charset="0"/>
              </a:rPr>
              <a:t>TO </a:t>
            </a:r>
            <a:r>
              <a:rPr lang="en-US" sz="5400" b="1" dirty="0">
                <a:solidFill>
                  <a:prstClr val="white"/>
                </a:solidFill>
                <a:latin typeface="Oswald" charset="0"/>
                <a:ea typeface="Oswald" charset="0"/>
                <a:cs typeface="Oswald" charset="0"/>
              </a:rPr>
              <a:t>RUSSIA</a:t>
            </a:r>
            <a:endParaRPr lang="en-US" sz="5400" b="1" spc="508" dirty="0">
              <a:solidFill>
                <a:prstClr val="white"/>
              </a:solidFill>
              <a:latin typeface="Oswald" charset="0"/>
              <a:ea typeface="Oswald" charset="0"/>
              <a:cs typeface="Oswald" charset="0"/>
            </a:endParaRPr>
          </a:p>
        </p:txBody>
      </p:sp>
      <p:sp>
        <p:nvSpPr>
          <p:cNvPr id="6" name="TextBox 6"/>
          <p:cNvSpPr txBox="1"/>
          <p:nvPr/>
        </p:nvSpPr>
        <p:spPr>
          <a:xfrm>
            <a:off x="17290293" y="121264"/>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1</a:t>
            </a:r>
            <a:r>
              <a:rPr lang="ru-RU" sz="2400" b="1" dirty="0" smtClean="0">
                <a:solidFill>
                  <a:srgbClr val="FFFFFF"/>
                </a:solidFill>
                <a:latin typeface="Oswald"/>
              </a:rPr>
              <a:t>1</a:t>
            </a:r>
            <a:endParaRPr lang="en-US" sz="2400" b="1" dirty="0">
              <a:solidFill>
                <a:srgbClr val="FFFFFF"/>
              </a:solidFill>
              <a:latin typeface="Oswa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rcRect b="1557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878361" y="247819"/>
            <a:ext cx="17148297" cy="6514604"/>
          </a:xfrm>
          <a:prstGeom prst="rect">
            <a:avLst/>
          </a:prstGeom>
        </p:spPr>
        <p:txBody>
          <a:bodyPr lIns="0" tIns="0" rIns="0" bIns="0" rtlCol="0" anchor="t">
            <a:spAutoFit/>
          </a:bodyPr>
          <a:lstStyle/>
          <a:p>
            <a:pPr>
              <a:lnSpc>
                <a:spcPts val="5200"/>
              </a:lnSpc>
            </a:pPr>
            <a:endParaRPr dirty="0"/>
          </a:p>
          <a:p>
            <a:pPr>
              <a:lnSpc>
                <a:spcPts val="5200"/>
              </a:lnSpc>
            </a:pPr>
            <a:r>
              <a:rPr lang="en-US" sz="4000" b="1" spc="404" dirty="0">
                <a:solidFill>
                  <a:srgbClr val="FFFFFF"/>
                </a:solidFill>
                <a:latin typeface="Oswald" charset="0"/>
                <a:ea typeface="Oswald" charset="0"/>
                <a:cs typeface="Oswald" charset="0"/>
              </a:rPr>
              <a:t>1. CHECK THE SECTION "MEDICAL TOURISM” ON THE HEALTH CARE FACILITY WEB-SITE</a:t>
            </a:r>
          </a:p>
          <a:p>
            <a:pPr>
              <a:lnSpc>
                <a:spcPts val="5200"/>
              </a:lnSpc>
            </a:pPr>
            <a:endParaRPr lang="en-US" sz="4000" b="0" i="0" spc="404" dirty="0">
              <a:solidFill>
                <a:srgbClr val="FFFFFF"/>
              </a:solidFill>
              <a:latin typeface="Oswald"/>
            </a:endParaRPr>
          </a:p>
          <a:p>
            <a:pPr>
              <a:lnSpc>
                <a:spcPts val="5200"/>
              </a:lnSpc>
            </a:pPr>
            <a:r>
              <a:rPr lang="en-US" sz="4000" b="1" spc="404" dirty="0">
                <a:solidFill>
                  <a:srgbClr val="FFFFFF"/>
                </a:solidFill>
                <a:latin typeface="Oswald" charset="0"/>
                <a:ea typeface="Oswald" charset="0"/>
                <a:cs typeface="Oswald" charset="0"/>
              </a:rPr>
              <a:t>2. READ THE INFORMATION</a:t>
            </a:r>
          </a:p>
          <a:p>
            <a:pPr>
              <a:lnSpc>
                <a:spcPts val="5200"/>
              </a:lnSpc>
            </a:pPr>
            <a:endParaRPr lang="en-US" sz="4000" b="0" i="0" spc="404" dirty="0">
              <a:solidFill>
                <a:srgbClr val="FFFFFF"/>
              </a:solidFill>
              <a:latin typeface="Oswald"/>
            </a:endParaRPr>
          </a:p>
          <a:p>
            <a:r>
              <a:rPr lang="en-US" sz="4000" b="1" spc="404" dirty="0">
                <a:solidFill>
                  <a:srgbClr val="FFFFFF"/>
                </a:solidFill>
                <a:latin typeface="Oswald" charset="0"/>
                <a:ea typeface="Oswald" charset="0"/>
                <a:cs typeface="Oswald" charset="0"/>
              </a:rPr>
              <a:t>3. </a:t>
            </a:r>
            <a:r>
              <a:rPr lang="en-US" sz="4000" b="1" dirty="0">
                <a:solidFill>
                  <a:schemeClr val="bg1"/>
                </a:solidFill>
                <a:latin typeface="Oswald" charset="0"/>
                <a:ea typeface="Oswald" charset="0"/>
                <a:cs typeface="Oswald" charset="0"/>
              </a:rPr>
              <a:t>MAKE A REQUEST THROUGH A PHONE CALL OR EMAIL </a:t>
            </a:r>
          </a:p>
          <a:p>
            <a:pPr>
              <a:lnSpc>
                <a:spcPts val="5200"/>
              </a:lnSpc>
            </a:pPr>
            <a:endParaRPr lang="en-US" sz="4000" b="0" i="0" spc="404" dirty="0">
              <a:solidFill>
                <a:srgbClr val="FFFFFF"/>
              </a:solidFill>
              <a:latin typeface="Oswald"/>
            </a:endParaRPr>
          </a:p>
          <a:p>
            <a:r>
              <a:rPr lang="en-US" sz="4000" b="1" spc="404" dirty="0">
                <a:solidFill>
                  <a:srgbClr val="FFFFFF"/>
                </a:solidFill>
                <a:latin typeface="Oswald" charset="0"/>
                <a:ea typeface="Oswald" charset="0"/>
                <a:cs typeface="Oswald" charset="0"/>
              </a:rPr>
              <a:t>4. </a:t>
            </a:r>
            <a:r>
              <a:rPr lang="en-US" sz="4000" b="1" dirty="0">
                <a:solidFill>
                  <a:schemeClr val="bg1"/>
                </a:solidFill>
                <a:latin typeface="Oswald" charset="0"/>
                <a:ea typeface="Oswald" charset="0"/>
                <a:cs typeface="Oswald" charset="0"/>
              </a:rPr>
              <a:t>GET A CONFIRMATION FOR TREATMENT AND FOLLOW </a:t>
            </a:r>
          </a:p>
          <a:p>
            <a:r>
              <a:rPr lang="en-US" sz="4000" b="1" dirty="0">
                <a:solidFill>
                  <a:schemeClr val="bg1"/>
                </a:solidFill>
                <a:latin typeface="Oswald" charset="0"/>
                <a:ea typeface="Oswald" charset="0"/>
                <a:cs typeface="Oswald" charset="0"/>
              </a:rPr>
              <a:t>THE INSTRUCTIONS TO APPLY FOR A </a:t>
            </a:r>
            <a:r>
              <a:rPr lang="en-US" sz="4000" b="1" dirty="0" smtClean="0">
                <a:solidFill>
                  <a:schemeClr val="bg1"/>
                </a:solidFill>
                <a:latin typeface="Oswald" charset="0"/>
                <a:ea typeface="Oswald" charset="0"/>
                <a:cs typeface="Oswald" charset="0"/>
              </a:rPr>
              <a:t>RELEVANT DOCUMENTS </a:t>
            </a:r>
            <a:endParaRPr lang="en-US" sz="4000" b="1" dirty="0">
              <a:solidFill>
                <a:schemeClr val="bg1"/>
              </a:solidFill>
              <a:latin typeface="Oswald" charset="0"/>
              <a:ea typeface="Oswald" charset="0"/>
              <a:cs typeface="Oswald" charset="0"/>
            </a:endParaRPr>
          </a:p>
        </p:txBody>
      </p:sp>
      <p:pic>
        <p:nvPicPr>
          <p:cNvPr id="3" name="Picture 3"/>
          <p:cNvPicPr>
            <a:picLocks noChangeAspect="1"/>
          </p:cNvPicPr>
          <p:nvPr/>
        </p:nvPicPr>
        <p:blipFill>
          <a:blip r:embed="rId3" cstate="print"/>
          <a:srcRect/>
          <a:stretch>
            <a:fillRect/>
          </a:stretch>
        </p:blipFill>
        <p:spPr>
          <a:xfrm>
            <a:off x="878361" y="8469407"/>
            <a:ext cx="1366241" cy="1236448"/>
          </a:xfrm>
          <a:prstGeom prst="rect">
            <a:avLst/>
          </a:prstGeom>
        </p:spPr>
      </p:pic>
      <p:sp>
        <p:nvSpPr>
          <p:cNvPr id="4" name="TextBox 4"/>
          <p:cNvSpPr txBox="1"/>
          <p:nvPr/>
        </p:nvSpPr>
        <p:spPr>
          <a:xfrm>
            <a:off x="2547342" y="8375923"/>
            <a:ext cx="14317266" cy="948978"/>
          </a:xfrm>
          <a:prstGeom prst="rect">
            <a:avLst/>
          </a:prstGeom>
        </p:spPr>
        <p:txBody>
          <a:bodyPr lIns="0" tIns="0" rIns="0" bIns="0" rtlCol="0" anchor="t">
            <a:spAutoFit/>
          </a:bodyPr>
          <a:lstStyle/>
          <a:p>
            <a:pPr lvl="0">
              <a:lnSpc>
                <a:spcPts val="3672"/>
              </a:lnSpc>
            </a:pPr>
            <a:r>
              <a:rPr lang="en-US" sz="3600" b="1" spc="249" dirty="0">
                <a:solidFill>
                  <a:prstClr val="white"/>
                </a:solidFill>
                <a:latin typeface="Oswald"/>
              </a:rPr>
              <a:t>If you have any questions do not hesitate to contact </a:t>
            </a:r>
            <a:br>
              <a:rPr lang="en-US" sz="3600" b="1" spc="249" dirty="0">
                <a:solidFill>
                  <a:prstClr val="white"/>
                </a:solidFill>
                <a:latin typeface="Oswald"/>
              </a:rPr>
            </a:br>
            <a:r>
              <a:rPr lang="en-US" sz="3600" b="1" spc="205" dirty="0">
                <a:solidFill>
                  <a:prstClr val="white"/>
                </a:solidFill>
                <a:latin typeface="Oswald"/>
              </a:rPr>
              <a:t>Export of Medical Services Coordination Center</a:t>
            </a:r>
          </a:p>
        </p:txBody>
      </p:sp>
      <p:sp>
        <p:nvSpPr>
          <p:cNvPr id="5" name="TextBox 5"/>
          <p:cNvSpPr txBox="1"/>
          <p:nvPr/>
        </p:nvSpPr>
        <p:spPr>
          <a:xfrm>
            <a:off x="17290293" y="247819"/>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1</a:t>
            </a:r>
            <a:r>
              <a:rPr lang="ru-RU" sz="2400" b="1" dirty="0" smtClean="0">
                <a:solidFill>
                  <a:srgbClr val="FFFFFF"/>
                </a:solidFill>
                <a:latin typeface="Oswald"/>
              </a:rPr>
              <a:t>2</a:t>
            </a:r>
            <a:endParaRPr lang="en-US" sz="2400" b="1" dirty="0">
              <a:solidFill>
                <a:srgbClr val="FFFFFF"/>
              </a:solidFill>
              <a:latin typeface="Oswa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3009900"/>
            <a:ext cx="16952707" cy="1493679"/>
          </a:xfrm>
          <a:prstGeom prst="rect">
            <a:avLst/>
          </a:prstGeom>
        </p:spPr>
        <p:txBody>
          <a:bodyPr lIns="0" tIns="0" rIns="0" bIns="0" rtlCol="0" anchor="t">
            <a:spAutoFit/>
          </a:bodyPr>
          <a:lstStyle/>
          <a:p>
            <a:pPr algn="ctr">
              <a:lnSpc>
                <a:spcPts val="12439"/>
              </a:lnSpc>
            </a:pPr>
            <a:r>
              <a:rPr lang="en-US" sz="10031" b="1" spc="722" dirty="0">
                <a:solidFill>
                  <a:srgbClr val="FFFFFF"/>
                </a:solidFill>
                <a:latin typeface="Oswald"/>
              </a:rPr>
              <a:t>STEP III</a:t>
            </a:r>
            <a:endParaRPr lang="en-US" sz="10031" b="1" i="0" spc="722" dirty="0">
              <a:solidFill>
                <a:srgbClr val="FFFFFF"/>
              </a:solidFill>
              <a:latin typeface="Oswald"/>
            </a:endParaRPr>
          </a:p>
        </p:txBody>
      </p:sp>
      <p:sp>
        <p:nvSpPr>
          <p:cNvPr id="5" name="TextBox 5"/>
          <p:cNvSpPr txBox="1"/>
          <p:nvPr/>
        </p:nvSpPr>
        <p:spPr>
          <a:xfrm>
            <a:off x="414830" y="5143500"/>
            <a:ext cx="17458337" cy="2215991"/>
          </a:xfrm>
          <a:prstGeom prst="rect">
            <a:avLst/>
          </a:prstGeom>
        </p:spPr>
        <p:txBody>
          <a:bodyPr lIns="0" tIns="0" rIns="0" bIns="0" rtlCol="0" anchor="t">
            <a:spAutoFit/>
          </a:bodyPr>
          <a:lstStyle/>
          <a:p>
            <a:pPr lvl="0" algn="ctr"/>
            <a:r>
              <a:rPr lang="en-US" sz="4800" b="1" dirty="0">
                <a:solidFill>
                  <a:prstClr val="white"/>
                </a:solidFill>
                <a:latin typeface="Oswald" charset="0"/>
                <a:ea typeface="Oswald" charset="0"/>
                <a:cs typeface="Oswald" charset="0"/>
              </a:rPr>
              <a:t>SELECT THE BEST TYPE OF TRANSPORTATION </a:t>
            </a:r>
            <a:br>
              <a:rPr lang="en-US" sz="4800" b="1" dirty="0">
                <a:solidFill>
                  <a:prstClr val="white"/>
                </a:solidFill>
                <a:latin typeface="Oswald" charset="0"/>
                <a:ea typeface="Oswald" charset="0"/>
                <a:cs typeface="Oswald" charset="0"/>
              </a:rPr>
            </a:br>
            <a:r>
              <a:rPr lang="en-US" sz="4800" b="1" dirty="0">
                <a:solidFill>
                  <a:prstClr val="white"/>
                </a:solidFill>
                <a:latin typeface="Oswald" charset="0"/>
                <a:ea typeface="Oswald" charset="0"/>
                <a:cs typeface="Oswald" charset="0"/>
              </a:rPr>
              <a:t>AND </a:t>
            </a:r>
            <a:r>
              <a:rPr lang="en-US" sz="4800" b="1" dirty="0" smtClean="0">
                <a:solidFill>
                  <a:prstClr val="white"/>
                </a:solidFill>
                <a:latin typeface="Oswald" charset="0"/>
                <a:ea typeface="Oswald" charset="0"/>
                <a:cs typeface="Oswald" charset="0"/>
              </a:rPr>
              <a:t>ACCOMMODATION FOR A COMFORTABLE STAY IN KEMEROVO REGION </a:t>
            </a:r>
            <a:endParaRPr lang="en-US" sz="4800" dirty="0">
              <a:solidFill>
                <a:prstClr val="white"/>
              </a:solidFill>
              <a:latin typeface="Oswald" charset="0"/>
              <a:ea typeface="Oswald" charset="0"/>
              <a:cs typeface="Oswald" charset="0"/>
            </a:endParaRPr>
          </a:p>
        </p:txBody>
      </p:sp>
      <p:sp>
        <p:nvSpPr>
          <p:cNvPr id="6" name="TextBox 6"/>
          <p:cNvSpPr txBox="1"/>
          <p:nvPr/>
        </p:nvSpPr>
        <p:spPr>
          <a:xfrm>
            <a:off x="17290293" y="171619"/>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1</a:t>
            </a:r>
            <a:r>
              <a:rPr lang="ru-RU" sz="2400" b="1" dirty="0" smtClean="0">
                <a:solidFill>
                  <a:srgbClr val="FFFFFF"/>
                </a:solidFill>
                <a:latin typeface="Oswald"/>
              </a:rPr>
              <a:t>3</a:t>
            </a:r>
            <a:endParaRPr lang="en-US" sz="2400" b="1" dirty="0">
              <a:solidFill>
                <a:srgbClr val="FFFFFF"/>
              </a:solidFill>
              <a:latin typeface="Oswa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rcRect l="394" t="1864" r="196" b="1404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61005" y="218266"/>
            <a:ext cx="8461493" cy="1072088"/>
          </a:xfrm>
          <a:prstGeom prst="rect">
            <a:avLst/>
          </a:prstGeom>
        </p:spPr>
        <p:txBody>
          <a:bodyPr lIns="0" tIns="0" rIns="0" bIns="0" rtlCol="0" anchor="t">
            <a:spAutoFit/>
          </a:bodyPr>
          <a:lstStyle/>
          <a:p>
            <a:pPr>
              <a:lnSpc>
                <a:spcPts val="8928"/>
              </a:lnSpc>
            </a:pPr>
            <a:r>
              <a:rPr lang="en-US" sz="7200" b="1" spc="2167" dirty="0" smtClean="0">
                <a:solidFill>
                  <a:srgbClr val="FFFFFF"/>
                </a:solidFill>
                <a:latin typeface="Oswald"/>
              </a:rPr>
              <a:t>TRANSPORT</a:t>
            </a:r>
            <a:endParaRPr lang="en-US" sz="7200" b="1" spc="2167" dirty="0">
              <a:solidFill>
                <a:srgbClr val="FFFFFF"/>
              </a:solidFill>
              <a:latin typeface="Oswald"/>
            </a:endParaRPr>
          </a:p>
        </p:txBody>
      </p:sp>
      <p:pic>
        <p:nvPicPr>
          <p:cNvPr id="3" name="Picture 3"/>
          <p:cNvPicPr>
            <a:picLocks noChangeAspect="1"/>
          </p:cNvPicPr>
          <p:nvPr/>
        </p:nvPicPr>
        <p:blipFill>
          <a:blip r:embed="rId3" cstate="print"/>
          <a:srcRect l="44801" t="44801" r="44801" b="44801"/>
          <a:stretch>
            <a:fillRect/>
          </a:stretch>
        </p:blipFill>
        <p:spPr>
          <a:xfrm>
            <a:off x="16963007" y="-694404"/>
            <a:ext cx="1901541" cy="1901541"/>
          </a:xfrm>
          <a:prstGeom prst="rect">
            <a:avLst/>
          </a:prstGeom>
        </p:spPr>
      </p:pic>
      <p:sp>
        <p:nvSpPr>
          <p:cNvPr id="4" name="TextBox 4"/>
          <p:cNvSpPr txBox="1"/>
          <p:nvPr/>
        </p:nvSpPr>
        <p:spPr>
          <a:xfrm>
            <a:off x="471336" y="1407323"/>
            <a:ext cx="17430750" cy="825226"/>
          </a:xfrm>
          <a:prstGeom prst="rect">
            <a:avLst/>
          </a:prstGeom>
        </p:spPr>
        <p:txBody>
          <a:bodyPr wrap="square" lIns="0" tIns="0" rIns="0" bIns="0" rtlCol="0" anchor="t">
            <a:spAutoFit/>
          </a:bodyPr>
          <a:lstStyle/>
          <a:p>
            <a:pPr marL="342900" indent="-342900">
              <a:lnSpc>
                <a:spcPts val="7839"/>
              </a:lnSpc>
              <a:buFont typeface="Arial" panose="020B0604020202020204" pitchFamily="34" charset="0"/>
              <a:buChar char="•"/>
            </a:pPr>
            <a:r>
              <a:rPr lang="en-US" sz="2500" dirty="0" smtClean="0">
                <a:solidFill>
                  <a:prstClr val="white"/>
                </a:solidFill>
                <a:latin typeface="Oswald"/>
              </a:rPr>
              <a:t>If you arrived in Kemerovo by plane</a:t>
            </a:r>
            <a:r>
              <a:rPr lang="ru-RU" sz="2500" dirty="0" smtClean="0">
                <a:solidFill>
                  <a:prstClr val="white"/>
                </a:solidFill>
                <a:latin typeface="Oswald"/>
              </a:rPr>
              <a:t>:</a:t>
            </a:r>
            <a:endParaRPr lang="en-US" sz="2500" dirty="0">
              <a:solidFill>
                <a:prstClr val="white"/>
              </a:solidFill>
              <a:latin typeface="Oswald"/>
            </a:endParaRPr>
          </a:p>
        </p:txBody>
      </p:sp>
      <p:grpSp>
        <p:nvGrpSpPr>
          <p:cNvPr id="5" name="Group 5"/>
          <p:cNvGrpSpPr/>
          <p:nvPr/>
        </p:nvGrpSpPr>
        <p:grpSpPr>
          <a:xfrm>
            <a:off x="2829503" y="3307787"/>
            <a:ext cx="750734" cy="327758"/>
            <a:chOff x="0" y="0"/>
            <a:chExt cx="1163580" cy="508000"/>
          </a:xfrm>
        </p:grpSpPr>
        <p:sp>
          <p:nvSpPr>
            <p:cNvPr id="6" name="Freeform 6"/>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7" name="Freeform 7"/>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7" name="Group 17"/>
          <p:cNvGrpSpPr/>
          <p:nvPr/>
        </p:nvGrpSpPr>
        <p:grpSpPr>
          <a:xfrm>
            <a:off x="471336" y="2951989"/>
            <a:ext cx="2419350" cy="1039355"/>
            <a:chOff x="0" y="0"/>
            <a:chExt cx="562648" cy="702941"/>
          </a:xfrm>
        </p:grpSpPr>
        <p:sp>
          <p:nvSpPr>
            <p:cNvPr id="18" name="Freeform 18"/>
            <p:cNvSpPr/>
            <p:nvPr/>
          </p:nvSpPr>
          <p:spPr>
            <a:xfrm>
              <a:off x="0" y="0"/>
              <a:ext cx="562648" cy="702941"/>
            </a:xfrm>
            <a:custGeom>
              <a:avLst/>
              <a:gdLst/>
              <a:ahLst/>
              <a:cxnLst/>
              <a:rect l="l" t="t" r="r" b="b"/>
              <a:pathLst>
                <a:path w="562648" h="702941">
                  <a:moveTo>
                    <a:pt x="0" y="0"/>
                  </a:moveTo>
                  <a:lnTo>
                    <a:pt x="562648" y="0"/>
                  </a:lnTo>
                  <a:lnTo>
                    <a:pt x="562648" y="702941"/>
                  </a:lnTo>
                  <a:lnTo>
                    <a:pt x="0" y="702941"/>
                  </a:lnTo>
                  <a:close/>
                </a:path>
              </a:pathLst>
            </a:custGeom>
            <a:solidFill>
              <a:srgbClr val="D9D9D9"/>
            </a:solidFill>
          </p:spPr>
        </p:sp>
      </p:grpSp>
      <p:grpSp>
        <p:nvGrpSpPr>
          <p:cNvPr id="21" name="Group 21"/>
          <p:cNvGrpSpPr/>
          <p:nvPr/>
        </p:nvGrpSpPr>
        <p:grpSpPr>
          <a:xfrm>
            <a:off x="3603522" y="2999931"/>
            <a:ext cx="3839309" cy="1013764"/>
            <a:chOff x="0" y="0"/>
            <a:chExt cx="1897770" cy="335198"/>
          </a:xfrm>
        </p:grpSpPr>
        <p:sp>
          <p:nvSpPr>
            <p:cNvPr id="22" name="Freeform 22"/>
            <p:cNvSpPr/>
            <p:nvPr/>
          </p:nvSpPr>
          <p:spPr>
            <a:xfrm>
              <a:off x="0" y="0"/>
              <a:ext cx="1897770" cy="335198"/>
            </a:xfrm>
            <a:custGeom>
              <a:avLst/>
              <a:gdLst/>
              <a:ahLst/>
              <a:cxnLst/>
              <a:rect l="l" t="t" r="r" b="b"/>
              <a:pathLst>
                <a:path w="1897770" h="335198">
                  <a:moveTo>
                    <a:pt x="0" y="0"/>
                  </a:moveTo>
                  <a:lnTo>
                    <a:pt x="1897770" y="0"/>
                  </a:lnTo>
                  <a:lnTo>
                    <a:pt x="1897770" y="335198"/>
                  </a:lnTo>
                  <a:lnTo>
                    <a:pt x="0" y="335198"/>
                  </a:lnTo>
                  <a:close/>
                </a:path>
              </a:pathLst>
            </a:custGeom>
            <a:solidFill>
              <a:srgbClr val="D9D9D9"/>
            </a:solidFill>
          </p:spPr>
        </p:sp>
      </p:grpSp>
      <p:grpSp>
        <p:nvGrpSpPr>
          <p:cNvPr id="23" name="Group 23"/>
          <p:cNvGrpSpPr/>
          <p:nvPr/>
        </p:nvGrpSpPr>
        <p:grpSpPr>
          <a:xfrm>
            <a:off x="2661373" y="7246874"/>
            <a:ext cx="750734" cy="327758"/>
            <a:chOff x="0" y="0"/>
            <a:chExt cx="1163580" cy="508000"/>
          </a:xfrm>
        </p:grpSpPr>
        <p:sp>
          <p:nvSpPr>
            <p:cNvPr id="24" name="Freeform 24"/>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25" name="Freeform 25"/>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26" name="Group 26"/>
          <p:cNvGrpSpPr/>
          <p:nvPr/>
        </p:nvGrpSpPr>
        <p:grpSpPr>
          <a:xfrm>
            <a:off x="471336" y="6639124"/>
            <a:ext cx="2419350" cy="1337581"/>
            <a:chOff x="0" y="0"/>
            <a:chExt cx="562648" cy="425309"/>
          </a:xfrm>
        </p:grpSpPr>
        <p:sp>
          <p:nvSpPr>
            <p:cNvPr id="27" name="Freeform 27"/>
            <p:cNvSpPr/>
            <p:nvPr/>
          </p:nvSpPr>
          <p:spPr>
            <a:xfrm>
              <a:off x="0" y="0"/>
              <a:ext cx="562648" cy="425309"/>
            </a:xfrm>
            <a:custGeom>
              <a:avLst/>
              <a:gdLst/>
              <a:ahLst/>
              <a:cxnLst/>
              <a:rect l="l" t="t" r="r" b="b"/>
              <a:pathLst>
                <a:path w="562648" h="425309">
                  <a:moveTo>
                    <a:pt x="0" y="0"/>
                  </a:moveTo>
                  <a:lnTo>
                    <a:pt x="562648" y="0"/>
                  </a:lnTo>
                  <a:lnTo>
                    <a:pt x="562648" y="425309"/>
                  </a:lnTo>
                  <a:lnTo>
                    <a:pt x="0" y="425309"/>
                  </a:lnTo>
                  <a:close/>
                </a:path>
              </a:pathLst>
            </a:custGeom>
            <a:solidFill>
              <a:srgbClr val="D9D9D9"/>
            </a:solidFill>
          </p:spPr>
        </p:sp>
      </p:grpSp>
      <p:grpSp>
        <p:nvGrpSpPr>
          <p:cNvPr id="39" name="Group 39"/>
          <p:cNvGrpSpPr/>
          <p:nvPr/>
        </p:nvGrpSpPr>
        <p:grpSpPr>
          <a:xfrm>
            <a:off x="8068945" y="2929370"/>
            <a:ext cx="3839309" cy="610828"/>
            <a:chOff x="0" y="0"/>
            <a:chExt cx="1897770" cy="514110"/>
          </a:xfrm>
        </p:grpSpPr>
        <p:sp>
          <p:nvSpPr>
            <p:cNvPr id="40" name="Freeform 40"/>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grpSp>
        <p:nvGrpSpPr>
          <p:cNvPr id="41" name="Group 41"/>
          <p:cNvGrpSpPr/>
          <p:nvPr/>
        </p:nvGrpSpPr>
        <p:grpSpPr>
          <a:xfrm>
            <a:off x="11931531" y="3777922"/>
            <a:ext cx="750734" cy="327758"/>
            <a:chOff x="0" y="0"/>
            <a:chExt cx="1163580" cy="508000"/>
          </a:xfrm>
        </p:grpSpPr>
        <p:sp>
          <p:nvSpPr>
            <p:cNvPr id="42" name="Freeform 42"/>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43" name="Freeform 43"/>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44" name="Group 44"/>
          <p:cNvGrpSpPr/>
          <p:nvPr/>
        </p:nvGrpSpPr>
        <p:grpSpPr>
          <a:xfrm>
            <a:off x="8062631" y="3627043"/>
            <a:ext cx="3946510" cy="523963"/>
            <a:chOff x="0" y="0"/>
            <a:chExt cx="1897770" cy="514110"/>
          </a:xfrm>
        </p:grpSpPr>
        <p:sp>
          <p:nvSpPr>
            <p:cNvPr id="45" name="Freeform 45"/>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grpSp>
        <p:nvGrpSpPr>
          <p:cNvPr id="48" name="Group 48"/>
          <p:cNvGrpSpPr/>
          <p:nvPr/>
        </p:nvGrpSpPr>
        <p:grpSpPr>
          <a:xfrm>
            <a:off x="12695661" y="3605516"/>
            <a:ext cx="5500852" cy="928383"/>
            <a:chOff x="0" y="0"/>
            <a:chExt cx="2604000" cy="514110"/>
          </a:xfrm>
        </p:grpSpPr>
        <p:sp>
          <p:nvSpPr>
            <p:cNvPr id="49" name="Freeform 49"/>
            <p:cNvSpPr/>
            <p:nvPr/>
          </p:nvSpPr>
          <p:spPr>
            <a:xfrm>
              <a:off x="0" y="0"/>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grpSp>
        <p:nvGrpSpPr>
          <p:cNvPr id="50" name="Group 50"/>
          <p:cNvGrpSpPr/>
          <p:nvPr/>
        </p:nvGrpSpPr>
        <p:grpSpPr>
          <a:xfrm>
            <a:off x="11997104" y="3167626"/>
            <a:ext cx="661834" cy="327758"/>
            <a:chOff x="0" y="0"/>
            <a:chExt cx="1025792" cy="508000"/>
          </a:xfrm>
        </p:grpSpPr>
        <p:sp>
          <p:nvSpPr>
            <p:cNvPr id="51" name="Freeform 51"/>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52" name="Freeform 52"/>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55" name="Group 55"/>
          <p:cNvGrpSpPr/>
          <p:nvPr/>
        </p:nvGrpSpPr>
        <p:grpSpPr>
          <a:xfrm rot="20068531">
            <a:off x="7422798" y="3067567"/>
            <a:ext cx="671273" cy="507000"/>
            <a:chOff x="0" y="0"/>
            <a:chExt cx="1769852" cy="508000"/>
          </a:xfrm>
        </p:grpSpPr>
        <p:sp>
          <p:nvSpPr>
            <p:cNvPr id="56" name="Freeform 56"/>
            <p:cNvSpPr/>
            <p:nvPr/>
          </p:nvSpPr>
          <p:spPr>
            <a:xfrm>
              <a:off x="0" y="215900"/>
              <a:ext cx="1473942" cy="76200"/>
            </a:xfrm>
            <a:custGeom>
              <a:avLst/>
              <a:gdLst/>
              <a:ahLst/>
              <a:cxnLst/>
              <a:rect l="l" t="t" r="r" b="b"/>
              <a:pathLst>
                <a:path w="1473942" h="76200">
                  <a:moveTo>
                    <a:pt x="0" y="0"/>
                  </a:moveTo>
                  <a:lnTo>
                    <a:pt x="1473942" y="0"/>
                  </a:lnTo>
                  <a:lnTo>
                    <a:pt x="1473942" y="76200"/>
                  </a:lnTo>
                  <a:lnTo>
                    <a:pt x="0" y="76200"/>
                  </a:lnTo>
                  <a:close/>
                </a:path>
              </a:pathLst>
            </a:custGeom>
            <a:solidFill>
              <a:srgbClr val="FFFFFF"/>
            </a:solidFill>
          </p:spPr>
        </p:sp>
        <p:sp>
          <p:nvSpPr>
            <p:cNvPr id="57" name="Freeform 57"/>
            <p:cNvSpPr/>
            <p:nvPr/>
          </p:nvSpPr>
          <p:spPr>
            <a:xfrm>
              <a:off x="139520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58" name="Group 58"/>
          <p:cNvGrpSpPr/>
          <p:nvPr/>
        </p:nvGrpSpPr>
        <p:grpSpPr>
          <a:xfrm rot="1739142">
            <a:off x="7411283" y="3452354"/>
            <a:ext cx="671032" cy="507000"/>
            <a:chOff x="0" y="0"/>
            <a:chExt cx="1685736" cy="508000"/>
          </a:xfrm>
        </p:grpSpPr>
        <p:sp>
          <p:nvSpPr>
            <p:cNvPr id="59" name="Freeform 59"/>
            <p:cNvSpPr/>
            <p:nvPr/>
          </p:nvSpPr>
          <p:spPr>
            <a:xfrm>
              <a:off x="0" y="215900"/>
              <a:ext cx="1389826" cy="76200"/>
            </a:xfrm>
            <a:custGeom>
              <a:avLst/>
              <a:gdLst/>
              <a:ahLst/>
              <a:cxnLst/>
              <a:rect l="l" t="t" r="r" b="b"/>
              <a:pathLst>
                <a:path w="1389826" h="76200">
                  <a:moveTo>
                    <a:pt x="0" y="0"/>
                  </a:moveTo>
                  <a:lnTo>
                    <a:pt x="1389826" y="0"/>
                  </a:lnTo>
                  <a:lnTo>
                    <a:pt x="1389826" y="76200"/>
                  </a:lnTo>
                  <a:lnTo>
                    <a:pt x="0" y="76200"/>
                  </a:lnTo>
                  <a:close/>
                </a:path>
              </a:pathLst>
            </a:custGeom>
            <a:solidFill>
              <a:srgbClr val="FFFFFF"/>
            </a:solidFill>
          </p:spPr>
        </p:sp>
        <p:sp>
          <p:nvSpPr>
            <p:cNvPr id="60" name="Freeform 60"/>
            <p:cNvSpPr/>
            <p:nvPr/>
          </p:nvSpPr>
          <p:spPr>
            <a:xfrm>
              <a:off x="1311086"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61" name="Group 61"/>
          <p:cNvGrpSpPr/>
          <p:nvPr/>
        </p:nvGrpSpPr>
        <p:grpSpPr>
          <a:xfrm>
            <a:off x="12695661" y="2628900"/>
            <a:ext cx="5500852" cy="892691"/>
            <a:chOff x="0" y="0"/>
            <a:chExt cx="2604000" cy="514110"/>
          </a:xfrm>
        </p:grpSpPr>
        <p:sp>
          <p:nvSpPr>
            <p:cNvPr id="62" name="Freeform 62"/>
            <p:cNvSpPr/>
            <p:nvPr/>
          </p:nvSpPr>
          <p:spPr>
            <a:xfrm>
              <a:off x="0" y="0"/>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txBody>
            <a:bodyPr/>
            <a:lstStyle/>
            <a:p>
              <a:endParaRPr lang="ru-RU" dirty="0">
                <a:solidFill>
                  <a:prstClr val="black"/>
                </a:solidFill>
              </a:endParaRPr>
            </a:p>
          </p:txBody>
        </p:sp>
      </p:grpSp>
      <p:grpSp>
        <p:nvGrpSpPr>
          <p:cNvPr id="63" name="Group 63"/>
          <p:cNvGrpSpPr/>
          <p:nvPr/>
        </p:nvGrpSpPr>
        <p:grpSpPr>
          <a:xfrm>
            <a:off x="12632656" y="6362700"/>
            <a:ext cx="5500851" cy="917512"/>
            <a:chOff x="0" y="1"/>
            <a:chExt cx="2604000" cy="444227"/>
          </a:xfrm>
        </p:grpSpPr>
        <p:sp>
          <p:nvSpPr>
            <p:cNvPr id="64" name="Freeform 64"/>
            <p:cNvSpPr/>
            <p:nvPr/>
          </p:nvSpPr>
          <p:spPr>
            <a:xfrm>
              <a:off x="0" y="1"/>
              <a:ext cx="2604000" cy="444227"/>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sp>
        <p:nvSpPr>
          <p:cNvPr id="65" name="TextBox 65"/>
          <p:cNvSpPr txBox="1"/>
          <p:nvPr/>
        </p:nvSpPr>
        <p:spPr>
          <a:xfrm>
            <a:off x="791401" y="3165587"/>
            <a:ext cx="1826816" cy="528863"/>
          </a:xfrm>
          <a:prstGeom prst="rect">
            <a:avLst/>
          </a:prstGeom>
        </p:spPr>
        <p:txBody>
          <a:bodyPr wrap="square" lIns="0" tIns="0" rIns="0" bIns="0" rtlCol="0" anchor="t">
            <a:spAutoFit/>
          </a:bodyPr>
          <a:lstStyle/>
          <a:p>
            <a:pPr algn="ctr">
              <a:lnSpc>
                <a:spcPts val="4480"/>
              </a:lnSpc>
            </a:pPr>
            <a:r>
              <a:rPr lang="en-US" sz="3200" dirty="0" smtClean="0">
                <a:solidFill>
                  <a:srgbClr val="CD0808"/>
                </a:solidFill>
                <a:latin typeface="Oswald"/>
              </a:rPr>
              <a:t>Kemerovo</a:t>
            </a:r>
            <a:endParaRPr lang="en-US" sz="3200" dirty="0">
              <a:solidFill>
                <a:srgbClr val="CD0808"/>
              </a:solidFill>
              <a:latin typeface="Oswald"/>
            </a:endParaRPr>
          </a:p>
        </p:txBody>
      </p:sp>
      <p:sp>
        <p:nvSpPr>
          <p:cNvPr id="66" name="TextBox 66"/>
          <p:cNvSpPr txBox="1"/>
          <p:nvPr/>
        </p:nvSpPr>
        <p:spPr>
          <a:xfrm>
            <a:off x="507688" y="6821983"/>
            <a:ext cx="2423716" cy="471155"/>
          </a:xfrm>
          <a:prstGeom prst="rect">
            <a:avLst/>
          </a:prstGeom>
        </p:spPr>
        <p:txBody>
          <a:bodyPr lIns="0" tIns="0" rIns="0" bIns="0" rtlCol="0" anchor="t">
            <a:spAutoFit/>
          </a:bodyPr>
          <a:lstStyle/>
          <a:p>
            <a:pPr algn="ctr">
              <a:lnSpc>
                <a:spcPts val="3872"/>
              </a:lnSpc>
            </a:pPr>
            <a:r>
              <a:rPr lang="en-US" sz="3200" spc="108" dirty="0" smtClean="0">
                <a:solidFill>
                  <a:srgbClr val="CD0808"/>
                </a:solidFill>
                <a:latin typeface="Oswald"/>
              </a:rPr>
              <a:t>Novokuznetsk</a:t>
            </a:r>
            <a:endParaRPr lang="en-US" sz="3200" spc="108" dirty="0">
              <a:solidFill>
                <a:srgbClr val="CD0808"/>
              </a:solidFill>
              <a:latin typeface="Oswald"/>
            </a:endParaRPr>
          </a:p>
        </p:txBody>
      </p:sp>
      <p:sp>
        <p:nvSpPr>
          <p:cNvPr id="68" name="TextBox 68"/>
          <p:cNvSpPr txBox="1"/>
          <p:nvPr/>
        </p:nvSpPr>
        <p:spPr>
          <a:xfrm>
            <a:off x="3820720" y="2856489"/>
            <a:ext cx="3173016" cy="1063881"/>
          </a:xfrm>
          <a:prstGeom prst="rect">
            <a:avLst/>
          </a:prstGeom>
        </p:spPr>
        <p:txBody>
          <a:bodyPr lIns="0" tIns="0" rIns="0" bIns="0" rtlCol="0" anchor="t">
            <a:spAutoFit/>
          </a:bodyPr>
          <a:lstStyle/>
          <a:p>
            <a:pPr algn="ctr">
              <a:lnSpc>
                <a:spcPts val="4480"/>
              </a:lnSpc>
            </a:pPr>
            <a:r>
              <a:rPr lang="en-US" dirty="0" smtClean="0">
                <a:solidFill>
                  <a:prstClr val="black"/>
                </a:solidFill>
                <a:latin typeface="Oswald" panose="020B0604020202020204" charset="-52"/>
              </a:rPr>
              <a:t>Kemerovo International Airport named after A.A. </a:t>
            </a:r>
            <a:r>
              <a:rPr lang="en-US" dirty="0" err="1" smtClean="0">
                <a:solidFill>
                  <a:prstClr val="black"/>
                </a:solidFill>
                <a:latin typeface="Oswald" panose="020B0604020202020204" charset="-52"/>
              </a:rPr>
              <a:t>Leonov</a:t>
            </a:r>
            <a:endParaRPr lang="en-US" sz="1400" dirty="0">
              <a:solidFill>
                <a:srgbClr val="343736"/>
              </a:solidFill>
              <a:latin typeface="Oswald" panose="020B0604020202020204" charset="-52"/>
            </a:endParaRPr>
          </a:p>
        </p:txBody>
      </p:sp>
      <p:sp>
        <p:nvSpPr>
          <p:cNvPr id="71" name="TextBox 71"/>
          <p:cNvSpPr txBox="1"/>
          <p:nvPr/>
        </p:nvSpPr>
        <p:spPr>
          <a:xfrm>
            <a:off x="8494993" y="2953055"/>
            <a:ext cx="2830116" cy="394275"/>
          </a:xfrm>
          <a:prstGeom prst="rect">
            <a:avLst/>
          </a:prstGeom>
        </p:spPr>
        <p:txBody>
          <a:bodyPr lIns="0" tIns="0" rIns="0" bIns="0" rtlCol="0" anchor="t">
            <a:spAutoFit/>
          </a:bodyPr>
          <a:lstStyle/>
          <a:p>
            <a:pPr algn="ctr">
              <a:lnSpc>
                <a:spcPts val="3584"/>
              </a:lnSpc>
            </a:pPr>
            <a:r>
              <a:rPr lang="en-US" sz="1600" dirty="0">
                <a:solidFill>
                  <a:srgbClr val="150599"/>
                </a:solidFill>
                <a:latin typeface="Oswald"/>
              </a:rPr>
              <a:t>PUBLIC TRANSPORTATION</a:t>
            </a:r>
          </a:p>
        </p:txBody>
      </p:sp>
      <p:sp>
        <p:nvSpPr>
          <p:cNvPr id="72" name="TextBox 72"/>
          <p:cNvSpPr txBox="1"/>
          <p:nvPr/>
        </p:nvSpPr>
        <p:spPr>
          <a:xfrm>
            <a:off x="9312880" y="3521591"/>
            <a:ext cx="1191816" cy="480837"/>
          </a:xfrm>
          <a:prstGeom prst="rect">
            <a:avLst/>
          </a:prstGeom>
        </p:spPr>
        <p:txBody>
          <a:bodyPr lIns="0" tIns="0" rIns="0" bIns="0" rtlCol="0" anchor="t">
            <a:spAutoFit/>
          </a:bodyPr>
          <a:lstStyle/>
          <a:p>
            <a:pPr algn="ctr">
              <a:lnSpc>
                <a:spcPts val="4480"/>
              </a:lnSpc>
            </a:pPr>
            <a:r>
              <a:rPr lang="en-US" sz="1600" dirty="0" smtClean="0">
                <a:solidFill>
                  <a:srgbClr val="150599"/>
                </a:solidFill>
                <a:latin typeface="Oswald"/>
              </a:rPr>
              <a:t>TAXI</a:t>
            </a:r>
            <a:endParaRPr lang="en-US" sz="1600" dirty="0">
              <a:solidFill>
                <a:srgbClr val="150599"/>
              </a:solidFill>
              <a:latin typeface="Oswald"/>
            </a:endParaRPr>
          </a:p>
        </p:txBody>
      </p:sp>
      <p:sp>
        <p:nvSpPr>
          <p:cNvPr id="74" name="TextBox 74"/>
          <p:cNvSpPr txBox="1"/>
          <p:nvPr/>
        </p:nvSpPr>
        <p:spPr>
          <a:xfrm>
            <a:off x="12768987" y="3677314"/>
            <a:ext cx="5395516" cy="538609"/>
          </a:xfrm>
          <a:prstGeom prst="rect">
            <a:avLst/>
          </a:prstGeom>
        </p:spPr>
        <p:txBody>
          <a:bodyPr lIns="0" tIns="0" rIns="0" bIns="0" rtlCol="0" anchor="t">
            <a:spAutoFit/>
          </a:bodyPr>
          <a:lstStyle/>
          <a:p>
            <a:pPr>
              <a:lnSpc>
                <a:spcPts val="2100"/>
              </a:lnSpc>
            </a:pPr>
            <a:r>
              <a:rPr lang="en-US" sz="1400" dirty="0" smtClean="0">
                <a:solidFill>
                  <a:srgbClr val="CD0808"/>
                </a:solidFill>
                <a:latin typeface="Oswald"/>
              </a:rPr>
              <a:t>USE TAXI SERVICE IN RUSSIA THROUGH APPS AVAILABLE FOR YOUR MOBILE PHONES; YANDEX.TAXI, A</a:t>
            </a:r>
            <a:r>
              <a:rPr lang="ru-RU" sz="1400" dirty="0" smtClean="0">
                <a:solidFill>
                  <a:srgbClr val="CD0808"/>
                </a:solidFill>
                <a:latin typeface="Oswald"/>
              </a:rPr>
              <a:t>ВТОЛИГА</a:t>
            </a:r>
            <a:endParaRPr lang="en-US" sz="1400" b="1" dirty="0">
              <a:solidFill>
                <a:srgbClr val="CD0808"/>
              </a:solidFill>
              <a:latin typeface="Oswald"/>
            </a:endParaRPr>
          </a:p>
        </p:txBody>
      </p:sp>
      <p:sp>
        <p:nvSpPr>
          <p:cNvPr id="75" name="TextBox 75"/>
          <p:cNvSpPr txBox="1"/>
          <p:nvPr/>
        </p:nvSpPr>
        <p:spPr>
          <a:xfrm>
            <a:off x="12800737" y="2751662"/>
            <a:ext cx="5332016" cy="738664"/>
          </a:xfrm>
          <a:prstGeom prst="rect">
            <a:avLst/>
          </a:prstGeom>
        </p:spPr>
        <p:txBody>
          <a:bodyPr lIns="0" tIns="0" rIns="0" bIns="0" rtlCol="0" anchor="t">
            <a:spAutoFit/>
          </a:bodyPr>
          <a:lstStyle/>
          <a:p>
            <a:pPr>
              <a:lnSpc>
                <a:spcPct val="150000"/>
              </a:lnSpc>
            </a:pPr>
            <a:r>
              <a:rPr lang="en-US" sz="1600" dirty="0" smtClean="0">
                <a:solidFill>
                  <a:srgbClr val="CD0808"/>
                </a:solidFill>
                <a:latin typeface="Oswald" panose="020B0604020202020204" charset="-52"/>
              </a:rPr>
              <a:t>DEPARTURE FROM THE AIRPORT. ROUTES AND SHEDULE</a:t>
            </a:r>
            <a:endParaRPr lang="ru-RU" sz="1600" dirty="0">
              <a:solidFill>
                <a:srgbClr val="CD0808"/>
              </a:solidFill>
              <a:latin typeface="Oswald" panose="020B0604020202020204" charset="-52"/>
            </a:endParaRPr>
          </a:p>
          <a:p>
            <a:pPr>
              <a:lnSpc>
                <a:spcPct val="150000"/>
              </a:lnSpc>
            </a:pPr>
            <a:r>
              <a:rPr lang="en-US" sz="1600" dirty="0">
                <a:hlinkClick r:id="rId4"/>
              </a:rPr>
              <a:t>http://airkem.ru</a:t>
            </a:r>
            <a:endParaRPr lang="en-US" sz="1100" b="1" dirty="0">
              <a:solidFill>
                <a:srgbClr val="CD0808"/>
              </a:solidFill>
              <a:latin typeface="Oswald"/>
            </a:endParaRPr>
          </a:p>
        </p:txBody>
      </p:sp>
      <p:grpSp>
        <p:nvGrpSpPr>
          <p:cNvPr id="79" name="Group 79"/>
          <p:cNvGrpSpPr/>
          <p:nvPr/>
        </p:nvGrpSpPr>
        <p:grpSpPr>
          <a:xfrm rot="1879918">
            <a:off x="7283376" y="7551864"/>
            <a:ext cx="803355" cy="498628"/>
            <a:chOff x="0" y="0"/>
            <a:chExt cx="2216379" cy="508000"/>
          </a:xfrm>
        </p:grpSpPr>
        <p:sp>
          <p:nvSpPr>
            <p:cNvPr id="80" name="Freeform 80"/>
            <p:cNvSpPr/>
            <p:nvPr/>
          </p:nvSpPr>
          <p:spPr>
            <a:xfrm>
              <a:off x="0" y="215900"/>
              <a:ext cx="1920469" cy="76200"/>
            </a:xfrm>
            <a:custGeom>
              <a:avLst/>
              <a:gdLst/>
              <a:ahLst/>
              <a:cxnLst/>
              <a:rect l="l" t="t" r="r" b="b"/>
              <a:pathLst>
                <a:path w="1920469" h="76200">
                  <a:moveTo>
                    <a:pt x="0" y="0"/>
                  </a:moveTo>
                  <a:lnTo>
                    <a:pt x="1920469" y="0"/>
                  </a:lnTo>
                  <a:lnTo>
                    <a:pt x="1920469" y="76200"/>
                  </a:lnTo>
                  <a:lnTo>
                    <a:pt x="0" y="76200"/>
                  </a:lnTo>
                  <a:close/>
                </a:path>
              </a:pathLst>
            </a:custGeom>
            <a:solidFill>
              <a:srgbClr val="FFFFFF"/>
            </a:solidFill>
          </p:spPr>
        </p:sp>
        <p:sp>
          <p:nvSpPr>
            <p:cNvPr id="81" name="Freeform 81"/>
            <p:cNvSpPr/>
            <p:nvPr/>
          </p:nvSpPr>
          <p:spPr>
            <a:xfrm>
              <a:off x="1841729"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82" name="Group 82"/>
          <p:cNvGrpSpPr/>
          <p:nvPr/>
        </p:nvGrpSpPr>
        <p:grpSpPr>
          <a:xfrm>
            <a:off x="3483198" y="6807084"/>
            <a:ext cx="3839309" cy="1255875"/>
            <a:chOff x="0" y="0"/>
            <a:chExt cx="1897770" cy="335198"/>
          </a:xfrm>
        </p:grpSpPr>
        <p:sp>
          <p:nvSpPr>
            <p:cNvPr id="83" name="Freeform 83"/>
            <p:cNvSpPr/>
            <p:nvPr/>
          </p:nvSpPr>
          <p:spPr>
            <a:xfrm>
              <a:off x="0" y="0"/>
              <a:ext cx="1897770" cy="335198"/>
            </a:xfrm>
            <a:custGeom>
              <a:avLst/>
              <a:gdLst/>
              <a:ahLst/>
              <a:cxnLst/>
              <a:rect l="l" t="t" r="r" b="b"/>
              <a:pathLst>
                <a:path w="1897770" h="335198">
                  <a:moveTo>
                    <a:pt x="0" y="0"/>
                  </a:moveTo>
                  <a:lnTo>
                    <a:pt x="1897770" y="0"/>
                  </a:lnTo>
                  <a:lnTo>
                    <a:pt x="1897770" y="335198"/>
                  </a:lnTo>
                  <a:lnTo>
                    <a:pt x="0" y="335198"/>
                  </a:lnTo>
                  <a:close/>
                </a:path>
              </a:pathLst>
            </a:custGeom>
            <a:solidFill>
              <a:srgbClr val="D9D9D9"/>
            </a:solidFill>
          </p:spPr>
        </p:sp>
      </p:grpSp>
      <p:sp>
        <p:nvSpPr>
          <p:cNvPr id="84" name="TextBox 84"/>
          <p:cNvSpPr txBox="1"/>
          <p:nvPr/>
        </p:nvSpPr>
        <p:spPr>
          <a:xfrm>
            <a:off x="3860072" y="6857212"/>
            <a:ext cx="3193383" cy="1154162"/>
          </a:xfrm>
          <a:prstGeom prst="rect">
            <a:avLst/>
          </a:prstGeom>
        </p:spPr>
        <p:txBody>
          <a:bodyPr wrap="square" lIns="0" tIns="0" rIns="0" bIns="0" rtlCol="0" anchor="t">
            <a:spAutoFit/>
          </a:bodyPr>
          <a:lstStyle/>
          <a:p>
            <a:pPr algn="ctr">
              <a:lnSpc>
                <a:spcPts val="4480"/>
              </a:lnSpc>
            </a:pPr>
            <a:r>
              <a:rPr lang="en-US" dirty="0" smtClean="0">
                <a:solidFill>
                  <a:srgbClr val="343736"/>
                </a:solidFill>
                <a:latin typeface="Oswald"/>
              </a:rPr>
              <a:t>International Airport Novokuznetsk (</a:t>
            </a:r>
            <a:r>
              <a:rPr lang="en-US" dirty="0" err="1" smtClean="0">
                <a:solidFill>
                  <a:srgbClr val="343736"/>
                </a:solidFill>
                <a:latin typeface="Oswald"/>
              </a:rPr>
              <a:t>Spichenkovo</a:t>
            </a:r>
            <a:r>
              <a:rPr lang="ru-RU" dirty="0" smtClean="0">
                <a:solidFill>
                  <a:srgbClr val="343736"/>
                </a:solidFill>
                <a:latin typeface="Oswald"/>
              </a:rPr>
              <a:t>)</a:t>
            </a:r>
            <a:endParaRPr lang="en-US" dirty="0">
              <a:solidFill>
                <a:srgbClr val="343736"/>
              </a:solidFill>
              <a:latin typeface="Oswald"/>
            </a:endParaRPr>
          </a:p>
        </p:txBody>
      </p:sp>
      <p:grpSp>
        <p:nvGrpSpPr>
          <p:cNvPr id="96" name="Group 96"/>
          <p:cNvGrpSpPr/>
          <p:nvPr/>
        </p:nvGrpSpPr>
        <p:grpSpPr>
          <a:xfrm>
            <a:off x="8157796" y="6733936"/>
            <a:ext cx="3839309" cy="546275"/>
            <a:chOff x="0" y="0"/>
            <a:chExt cx="1897770" cy="514110"/>
          </a:xfrm>
        </p:grpSpPr>
        <p:sp>
          <p:nvSpPr>
            <p:cNvPr id="97" name="Freeform 97"/>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grpSp>
        <p:nvGrpSpPr>
          <p:cNvPr id="98" name="Group 98"/>
          <p:cNvGrpSpPr/>
          <p:nvPr/>
        </p:nvGrpSpPr>
        <p:grpSpPr>
          <a:xfrm>
            <a:off x="8097614" y="7549262"/>
            <a:ext cx="3839309" cy="667632"/>
            <a:chOff x="0" y="0"/>
            <a:chExt cx="1897770" cy="514110"/>
          </a:xfrm>
        </p:grpSpPr>
        <p:sp>
          <p:nvSpPr>
            <p:cNvPr id="99" name="Freeform 99"/>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sp>
        <p:nvSpPr>
          <p:cNvPr id="103" name="TextBox 103"/>
          <p:cNvSpPr txBox="1"/>
          <p:nvPr/>
        </p:nvSpPr>
        <p:spPr>
          <a:xfrm>
            <a:off x="8577261" y="7601295"/>
            <a:ext cx="3029549" cy="480837"/>
          </a:xfrm>
          <a:prstGeom prst="rect">
            <a:avLst/>
          </a:prstGeom>
        </p:spPr>
        <p:txBody>
          <a:bodyPr wrap="square" lIns="0" tIns="0" rIns="0" bIns="0" rtlCol="0" anchor="t">
            <a:spAutoFit/>
          </a:bodyPr>
          <a:lstStyle/>
          <a:p>
            <a:pPr algn="ctr">
              <a:lnSpc>
                <a:spcPts val="4480"/>
              </a:lnSpc>
            </a:pPr>
            <a:r>
              <a:rPr lang="en-US" sz="1600" dirty="0">
                <a:solidFill>
                  <a:srgbClr val="150599"/>
                </a:solidFill>
                <a:latin typeface="Oswald"/>
              </a:rPr>
              <a:t>TAXI</a:t>
            </a:r>
          </a:p>
        </p:txBody>
      </p:sp>
      <p:sp>
        <p:nvSpPr>
          <p:cNvPr id="104" name="TextBox 104"/>
          <p:cNvSpPr txBox="1"/>
          <p:nvPr/>
        </p:nvSpPr>
        <p:spPr>
          <a:xfrm>
            <a:off x="8575071" y="6739465"/>
            <a:ext cx="2852739" cy="394275"/>
          </a:xfrm>
          <a:prstGeom prst="rect">
            <a:avLst/>
          </a:prstGeom>
        </p:spPr>
        <p:txBody>
          <a:bodyPr wrap="square" lIns="0" tIns="0" rIns="0" bIns="0" rtlCol="0" anchor="t">
            <a:spAutoFit/>
          </a:bodyPr>
          <a:lstStyle/>
          <a:p>
            <a:pPr algn="ctr">
              <a:lnSpc>
                <a:spcPts val="3584"/>
              </a:lnSpc>
            </a:pPr>
            <a:r>
              <a:rPr lang="en-US" sz="1600" dirty="0">
                <a:solidFill>
                  <a:srgbClr val="150599"/>
                </a:solidFill>
                <a:latin typeface="Oswald"/>
              </a:rPr>
              <a:t>PUBLIC TRANSPORTATION</a:t>
            </a:r>
          </a:p>
        </p:txBody>
      </p:sp>
      <p:sp>
        <p:nvSpPr>
          <p:cNvPr id="106" name="TextBox 106"/>
          <p:cNvSpPr txBox="1"/>
          <p:nvPr/>
        </p:nvSpPr>
        <p:spPr>
          <a:xfrm>
            <a:off x="12755576" y="6430162"/>
            <a:ext cx="5395516" cy="782587"/>
          </a:xfrm>
          <a:prstGeom prst="rect">
            <a:avLst/>
          </a:prstGeom>
        </p:spPr>
        <p:txBody>
          <a:bodyPr lIns="0" tIns="0" rIns="0" bIns="0" rtlCol="0" anchor="t">
            <a:spAutoFit/>
          </a:bodyPr>
          <a:lstStyle/>
          <a:p>
            <a:pPr>
              <a:lnSpc>
                <a:spcPts val="2100"/>
              </a:lnSpc>
            </a:pPr>
            <a:r>
              <a:rPr lang="en-US" sz="1400" dirty="0">
                <a:solidFill>
                  <a:srgbClr val="CD0808"/>
                </a:solidFill>
                <a:latin typeface="Oswald"/>
              </a:rPr>
              <a:t>ВОСПОЛЬЗУЙТЕСЬ СЕРВИСОМ ТАКСИ В РОССИИ ЧЕРЕЗ ПРИЛОЖЕНИЯ, ДОСТУПНЫЕ ДЛЯ ВАШИХ МОБИЛЬНЫХ ТЕЛЕФОНОВ</a:t>
            </a:r>
            <a:r>
              <a:rPr lang="en-US" sz="1400" dirty="0" smtClean="0">
                <a:solidFill>
                  <a:srgbClr val="CD0808"/>
                </a:solidFill>
                <a:latin typeface="Oswald"/>
              </a:rPr>
              <a:t>:</a:t>
            </a:r>
            <a:r>
              <a:rPr lang="ru-RU" sz="1400" dirty="0" smtClean="0">
                <a:solidFill>
                  <a:srgbClr val="CD0808"/>
                </a:solidFill>
                <a:latin typeface="Oswald"/>
              </a:rPr>
              <a:t> </a:t>
            </a:r>
            <a:r>
              <a:rPr lang="en-US" sz="1400" b="1" dirty="0" smtClean="0">
                <a:solidFill>
                  <a:srgbClr val="CD0808"/>
                </a:solidFill>
                <a:latin typeface="Oswald"/>
              </a:rPr>
              <a:t>YANDEX.TAXI</a:t>
            </a:r>
            <a:r>
              <a:rPr lang="en-US" sz="1400" b="1" dirty="0">
                <a:solidFill>
                  <a:srgbClr val="CD0808"/>
                </a:solidFill>
                <a:latin typeface="Oswald"/>
              </a:rPr>
              <a:t>, </a:t>
            </a:r>
            <a:r>
              <a:rPr lang="en-US" sz="1400" dirty="0">
                <a:solidFill>
                  <a:srgbClr val="CD0808"/>
                </a:solidFill>
                <a:latin typeface="Oswald"/>
              </a:rPr>
              <a:t>A</a:t>
            </a:r>
            <a:r>
              <a:rPr lang="ru-RU" sz="1400" dirty="0">
                <a:solidFill>
                  <a:srgbClr val="CD0808"/>
                </a:solidFill>
                <a:latin typeface="Oswald"/>
              </a:rPr>
              <a:t>ВТОЛИГА</a:t>
            </a:r>
            <a:endParaRPr lang="en-US" sz="1400" b="1" dirty="0">
              <a:solidFill>
                <a:srgbClr val="CD0808"/>
              </a:solidFill>
              <a:latin typeface="Oswald"/>
            </a:endParaRPr>
          </a:p>
          <a:p>
            <a:pPr>
              <a:lnSpc>
                <a:spcPts val="2100"/>
              </a:lnSpc>
            </a:pPr>
            <a:endParaRPr lang="en-US" sz="1400" b="1" dirty="0">
              <a:solidFill>
                <a:srgbClr val="CD0808"/>
              </a:solidFill>
              <a:latin typeface="Oswald"/>
            </a:endParaRPr>
          </a:p>
        </p:txBody>
      </p:sp>
      <p:grpSp>
        <p:nvGrpSpPr>
          <p:cNvPr id="110" name="Group 110"/>
          <p:cNvGrpSpPr/>
          <p:nvPr/>
        </p:nvGrpSpPr>
        <p:grpSpPr>
          <a:xfrm>
            <a:off x="11983884" y="6847851"/>
            <a:ext cx="661834" cy="327758"/>
            <a:chOff x="0" y="0"/>
            <a:chExt cx="1025792" cy="508000"/>
          </a:xfrm>
        </p:grpSpPr>
        <p:sp>
          <p:nvSpPr>
            <p:cNvPr id="111" name="Freeform 111"/>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12" name="Freeform 112"/>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13" name="Group 113"/>
          <p:cNvGrpSpPr/>
          <p:nvPr/>
        </p:nvGrpSpPr>
        <p:grpSpPr>
          <a:xfrm>
            <a:off x="11983884" y="7747436"/>
            <a:ext cx="661834" cy="327758"/>
            <a:chOff x="0" y="0"/>
            <a:chExt cx="1025792" cy="508000"/>
          </a:xfrm>
        </p:grpSpPr>
        <p:sp>
          <p:nvSpPr>
            <p:cNvPr id="114" name="Freeform 114"/>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15" name="Freeform 115"/>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19" name="Group 119"/>
          <p:cNvGrpSpPr/>
          <p:nvPr/>
        </p:nvGrpSpPr>
        <p:grpSpPr>
          <a:xfrm>
            <a:off x="12645718" y="7502080"/>
            <a:ext cx="5500851" cy="994220"/>
            <a:chOff x="0" y="0"/>
            <a:chExt cx="2604000" cy="514110"/>
          </a:xfrm>
        </p:grpSpPr>
        <p:sp>
          <p:nvSpPr>
            <p:cNvPr id="120" name="Freeform 120"/>
            <p:cNvSpPr/>
            <p:nvPr/>
          </p:nvSpPr>
          <p:spPr>
            <a:xfrm>
              <a:off x="0" y="0"/>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sp>
        <p:nvSpPr>
          <p:cNvPr id="124" name="TextBox 124"/>
          <p:cNvSpPr txBox="1"/>
          <p:nvPr/>
        </p:nvSpPr>
        <p:spPr>
          <a:xfrm>
            <a:off x="12730135" y="7607290"/>
            <a:ext cx="5332016" cy="738664"/>
          </a:xfrm>
          <a:prstGeom prst="rect">
            <a:avLst/>
          </a:prstGeom>
        </p:spPr>
        <p:txBody>
          <a:bodyPr lIns="0" tIns="0" rIns="0" bIns="0" rtlCol="0" anchor="t">
            <a:spAutoFit/>
          </a:bodyPr>
          <a:lstStyle/>
          <a:p>
            <a:pPr>
              <a:lnSpc>
                <a:spcPct val="150000"/>
              </a:lnSpc>
            </a:pPr>
            <a:r>
              <a:rPr lang="en-US" sz="1600" dirty="0">
                <a:solidFill>
                  <a:srgbClr val="CD0808"/>
                </a:solidFill>
                <a:latin typeface="Oswald" panose="020B0604020202020204" charset="-52"/>
              </a:rPr>
              <a:t>DEPARTURE FROM THE AIRPORT. ROUTES AND SHEDULE</a:t>
            </a:r>
            <a:endParaRPr lang="ru-RU" sz="1600" dirty="0">
              <a:solidFill>
                <a:srgbClr val="CD0808"/>
              </a:solidFill>
              <a:latin typeface="Oswald" panose="020B0604020202020204" charset="-52"/>
            </a:endParaRPr>
          </a:p>
          <a:p>
            <a:pPr>
              <a:lnSpc>
                <a:spcPct val="150000"/>
              </a:lnSpc>
            </a:pPr>
            <a:r>
              <a:rPr lang="en-US" sz="1600" dirty="0" smtClean="0">
                <a:hlinkClick r:id="rId5"/>
              </a:rPr>
              <a:t>http</a:t>
            </a:r>
            <a:r>
              <a:rPr lang="en-US" sz="1600" dirty="0">
                <a:hlinkClick r:id="rId5"/>
              </a:rPr>
              <a:t>://www.aerokuz.ru/</a:t>
            </a:r>
            <a:endParaRPr lang="en-US" sz="1150" b="1" dirty="0">
              <a:solidFill>
                <a:srgbClr val="CD0808"/>
              </a:solidFill>
              <a:latin typeface="Oswald"/>
            </a:endParaRPr>
          </a:p>
        </p:txBody>
      </p:sp>
      <p:sp>
        <p:nvSpPr>
          <p:cNvPr id="127" name="TextBox 127"/>
          <p:cNvSpPr txBox="1"/>
          <p:nvPr/>
        </p:nvSpPr>
        <p:spPr>
          <a:xfrm>
            <a:off x="17290293" y="208741"/>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1</a:t>
            </a:r>
            <a:r>
              <a:rPr lang="ru-RU" sz="2400" b="1" dirty="0" smtClean="0">
                <a:solidFill>
                  <a:srgbClr val="FFFFFF"/>
                </a:solidFill>
                <a:latin typeface="Oswald"/>
              </a:rPr>
              <a:t>4</a:t>
            </a:r>
            <a:endParaRPr lang="en-US" sz="2400" b="1" dirty="0">
              <a:solidFill>
                <a:srgbClr val="FFFFFF"/>
              </a:solidFill>
              <a:latin typeface="Oswald"/>
            </a:endParaRPr>
          </a:p>
        </p:txBody>
      </p:sp>
      <p:grpSp>
        <p:nvGrpSpPr>
          <p:cNvPr id="137" name="Group 55"/>
          <p:cNvGrpSpPr/>
          <p:nvPr/>
        </p:nvGrpSpPr>
        <p:grpSpPr>
          <a:xfrm rot="-2700000">
            <a:off x="7274274" y="6870511"/>
            <a:ext cx="871591" cy="507000"/>
            <a:chOff x="0" y="0"/>
            <a:chExt cx="1769852" cy="508000"/>
          </a:xfrm>
        </p:grpSpPr>
        <p:sp>
          <p:nvSpPr>
            <p:cNvPr id="138" name="Freeform 56"/>
            <p:cNvSpPr/>
            <p:nvPr/>
          </p:nvSpPr>
          <p:spPr>
            <a:xfrm>
              <a:off x="0" y="215900"/>
              <a:ext cx="1473942" cy="76200"/>
            </a:xfrm>
            <a:custGeom>
              <a:avLst/>
              <a:gdLst/>
              <a:ahLst/>
              <a:cxnLst/>
              <a:rect l="l" t="t" r="r" b="b"/>
              <a:pathLst>
                <a:path w="1473942" h="76200">
                  <a:moveTo>
                    <a:pt x="0" y="0"/>
                  </a:moveTo>
                  <a:lnTo>
                    <a:pt x="1473942" y="0"/>
                  </a:lnTo>
                  <a:lnTo>
                    <a:pt x="1473942" y="76200"/>
                  </a:lnTo>
                  <a:lnTo>
                    <a:pt x="0" y="76200"/>
                  </a:lnTo>
                  <a:close/>
                </a:path>
              </a:pathLst>
            </a:custGeom>
            <a:solidFill>
              <a:srgbClr val="FFFFFF"/>
            </a:solidFill>
          </p:spPr>
        </p:sp>
        <p:sp>
          <p:nvSpPr>
            <p:cNvPr id="139" name="Freeform 57"/>
            <p:cNvSpPr/>
            <p:nvPr/>
          </p:nvSpPr>
          <p:spPr>
            <a:xfrm>
              <a:off x="139520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sp>
        <p:nvSpPr>
          <p:cNvPr id="8" name="Прямоугольник 7"/>
          <p:cNvSpPr/>
          <p:nvPr/>
        </p:nvSpPr>
        <p:spPr>
          <a:xfrm>
            <a:off x="471336" y="5027328"/>
            <a:ext cx="5123518" cy="2092881"/>
          </a:xfrm>
          <a:prstGeom prst="rect">
            <a:avLst/>
          </a:prstGeom>
        </p:spPr>
        <p:txBody>
          <a:bodyPr wrap="none">
            <a:spAutoFit/>
          </a:bodyPr>
          <a:lstStyle/>
          <a:p>
            <a:pPr marL="342900" indent="-342900">
              <a:lnSpc>
                <a:spcPts val="7839"/>
              </a:lnSpc>
              <a:buFont typeface="Arial" panose="020B0604020202020204" pitchFamily="34" charset="0"/>
              <a:buChar char="•"/>
            </a:pPr>
            <a:r>
              <a:rPr lang="en-US" sz="2500" dirty="0">
                <a:solidFill>
                  <a:prstClr val="white"/>
                </a:solidFill>
                <a:latin typeface="Oswald"/>
              </a:rPr>
              <a:t>If you arrived in </a:t>
            </a:r>
            <a:r>
              <a:rPr lang="en-US" sz="2500" dirty="0" smtClean="0">
                <a:solidFill>
                  <a:prstClr val="white"/>
                </a:solidFill>
                <a:latin typeface="Oswald"/>
              </a:rPr>
              <a:t>Novokuznetsk </a:t>
            </a:r>
            <a:r>
              <a:rPr lang="en-US" sz="2500" dirty="0">
                <a:solidFill>
                  <a:prstClr val="white"/>
                </a:solidFill>
                <a:latin typeface="Oswald"/>
              </a:rPr>
              <a:t>by plane</a:t>
            </a:r>
            <a:r>
              <a:rPr lang="ru-RU" sz="2500" dirty="0">
                <a:solidFill>
                  <a:prstClr val="white"/>
                </a:solidFill>
                <a:latin typeface="Oswald"/>
              </a:rPr>
              <a:t>:</a:t>
            </a:r>
            <a:endParaRPr lang="en-US" sz="2500" dirty="0">
              <a:solidFill>
                <a:prstClr val="white"/>
              </a:solidFill>
              <a:latin typeface="Oswald"/>
            </a:endParaRPr>
          </a:p>
          <a:p>
            <a:pPr marL="342900" indent="-342900">
              <a:lnSpc>
                <a:spcPts val="7839"/>
              </a:lnSpc>
              <a:buFont typeface="Arial" panose="020B0604020202020204" pitchFamily="34" charset="0"/>
              <a:buChar char="•"/>
            </a:pPr>
            <a:r>
              <a:rPr lang="ru-RU" sz="2500" dirty="0" smtClean="0">
                <a:solidFill>
                  <a:prstClr val="white"/>
                </a:solidFill>
                <a:latin typeface="Oswald"/>
              </a:rPr>
              <a:t>:</a:t>
            </a:r>
            <a:endParaRPr lang="en-US" sz="2500" dirty="0">
              <a:solidFill>
                <a:prstClr val="white"/>
              </a:solidFill>
              <a:latin typeface="Oswald"/>
            </a:endParaRPr>
          </a:p>
        </p:txBody>
      </p:sp>
    </p:spTree>
    <p:extLst>
      <p:ext uri="{BB962C8B-B14F-4D97-AF65-F5344CB8AC3E}">
        <p14:creationId xmlns:p14="http://schemas.microsoft.com/office/powerpoint/2010/main" xmlns="" val="277415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3736"/>
        </a:solidFill>
        <a:effectLst/>
      </p:bgPr>
    </p:bg>
    <p:spTree>
      <p:nvGrpSpPr>
        <p:cNvPr id="1" name=""/>
        <p:cNvGrpSpPr/>
        <p:nvPr/>
      </p:nvGrpSpPr>
      <p:grpSpPr>
        <a:xfrm>
          <a:off x="0" y="0"/>
          <a:ext cx="0" cy="0"/>
          <a:chOff x="0" y="0"/>
          <a:chExt cx="0" cy="0"/>
        </a:xfrm>
      </p:grpSpPr>
      <p:sp>
        <p:nvSpPr>
          <p:cNvPr id="2" name="AutoShape 2"/>
          <p:cNvSpPr/>
          <p:nvPr/>
        </p:nvSpPr>
        <p:spPr>
          <a:xfrm>
            <a:off x="0" y="3629025"/>
            <a:ext cx="5941764" cy="6657975"/>
          </a:xfrm>
          <a:prstGeom prst="rect">
            <a:avLst/>
          </a:prstGeom>
          <a:solidFill>
            <a:srgbClr val="A6A6A6"/>
          </a:solidFill>
        </p:spPr>
      </p:sp>
      <p:sp>
        <p:nvSpPr>
          <p:cNvPr id="3" name="TextBox 3"/>
          <p:cNvSpPr txBox="1"/>
          <p:nvPr/>
        </p:nvSpPr>
        <p:spPr>
          <a:xfrm>
            <a:off x="271371" y="3874165"/>
            <a:ext cx="5290922" cy="500137"/>
          </a:xfrm>
          <a:prstGeom prst="rect">
            <a:avLst/>
          </a:prstGeom>
        </p:spPr>
        <p:txBody>
          <a:bodyPr lIns="0" tIns="0" rIns="0" bIns="0" rtlCol="0" anchor="t">
            <a:spAutoFit/>
          </a:bodyPr>
          <a:lstStyle/>
          <a:p>
            <a:pPr algn="ctr">
              <a:lnSpc>
                <a:spcPts val="3920"/>
              </a:lnSpc>
            </a:pPr>
            <a:r>
              <a:rPr lang="en-US" sz="4000" b="1" spc="131" dirty="0">
                <a:solidFill>
                  <a:srgbClr val="252827"/>
                </a:solidFill>
                <a:latin typeface="Oswald"/>
              </a:rPr>
              <a:t>Public transportation</a:t>
            </a:r>
            <a:endParaRPr lang="en-US" sz="2800" b="0" i="0" spc="131" dirty="0">
              <a:solidFill>
                <a:srgbClr val="252827"/>
              </a:solidFill>
              <a:latin typeface="Oswald"/>
            </a:endParaRPr>
          </a:p>
        </p:txBody>
      </p:sp>
      <p:sp>
        <p:nvSpPr>
          <p:cNvPr id="4" name="TextBox 4"/>
          <p:cNvSpPr txBox="1"/>
          <p:nvPr/>
        </p:nvSpPr>
        <p:spPr>
          <a:xfrm>
            <a:off x="520271" y="5341792"/>
            <a:ext cx="5042022" cy="1231106"/>
          </a:xfrm>
          <a:prstGeom prst="rect">
            <a:avLst/>
          </a:prstGeom>
        </p:spPr>
        <p:txBody>
          <a:bodyPr lIns="0" tIns="0" rIns="0" bIns="0" rtlCol="0" anchor="t">
            <a:spAutoFit/>
          </a:bodyPr>
          <a:lstStyle/>
          <a:p>
            <a:pPr>
              <a:lnSpc>
                <a:spcPts val="4760"/>
              </a:lnSpc>
            </a:pPr>
            <a:r>
              <a:rPr lang="ru-RU" sz="2800" i="0" spc="112" dirty="0" smtClean="0">
                <a:solidFill>
                  <a:srgbClr val="FFFFFF"/>
                </a:solidFill>
                <a:latin typeface="Oswald"/>
              </a:rPr>
              <a:t>1.</a:t>
            </a:r>
            <a:r>
              <a:rPr lang="en-US" sz="2800" i="0" spc="112" dirty="0" smtClean="0">
                <a:solidFill>
                  <a:srgbClr val="FFFFFF"/>
                </a:solidFill>
                <a:latin typeface="Oswald"/>
              </a:rPr>
              <a:t> Bus, trolleybus, tram:</a:t>
            </a:r>
            <a:endParaRPr lang="en-US" sz="2800" i="0" spc="112" dirty="0">
              <a:solidFill>
                <a:srgbClr val="FFFFFF"/>
              </a:solidFill>
              <a:latin typeface="Oswald"/>
            </a:endParaRPr>
          </a:p>
          <a:p>
            <a:pPr>
              <a:lnSpc>
                <a:spcPts val="4760"/>
              </a:lnSpc>
            </a:pPr>
            <a:r>
              <a:rPr lang="en-US" sz="2800" i="0" spc="112" dirty="0">
                <a:solidFill>
                  <a:srgbClr val="FFFFFF"/>
                </a:solidFill>
                <a:latin typeface="Oswald"/>
              </a:rPr>
              <a:t>    </a:t>
            </a:r>
            <a:r>
              <a:rPr lang="en-US" sz="2800" i="0" spc="112" dirty="0" err="1" smtClean="0">
                <a:solidFill>
                  <a:srgbClr val="CD0808"/>
                </a:solidFill>
                <a:latin typeface="Oswald"/>
              </a:rPr>
              <a:t>Yandex.Transport</a:t>
            </a:r>
            <a:endParaRPr lang="en-US" sz="2800" i="0" spc="112" dirty="0">
              <a:solidFill>
                <a:srgbClr val="CD0808"/>
              </a:solidFill>
              <a:latin typeface="Oswald"/>
            </a:endParaRPr>
          </a:p>
        </p:txBody>
      </p:sp>
      <p:sp>
        <p:nvSpPr>
          <p:cNvPr id="5" name="AutoShape 5"/>
          <p:cNvSpPr/>
          <p:nvPr/>
        </p:nvSpPr>
        <p:spPr>
          <a:xfrm>
            <a:off x="5923292" y="3629025"/>
            <a:ext cx="6381151" cy="6657975"/>
          </a:xfrm>
          <a:prstGeom prst="rect">
            <a:avLst/>
          </a:prstGeom>
          <a:solidFill>
            <a:srgbClr val="D9D9D9"/>
          </a:solidFill>
        </p:spPr>
      </p:sp>
      <p:sp>
        <p:nvSpPr>
          <p:cNvPr id="6" name="TextBox 6"/>
          <p:cNvSpPr txBox="1"/>
          <p:nvPr/>
        </p:nvSpPr>
        <p:spPr>
          <a:xfrm>
            <a:off x="6218268" y="3826540"/>
            <a:ext cx="5632572" cy="577081"/>
          </a:xfrm>
          <a:prstGeom prst="rect">
            <a:avLst/>
          </a:prstGeom>
        </p:spPr>
        <p:txBody>
          <a:bodyPr lIns="0" tIns="0" rIns="0" bIns="0" rtlCol="0" anchor="t">
            <a:spAutoFit/>
          </a:bodyPr>
          <a:lstStyle/>
          <a:p>
            <a:pPr algn="ctr">
              <a:lnSpc>
                <a:spcPts val="4480"/>
              </a:lnSpc>
            </a:pPr>
            <a:r>
              <a:rPr lang="en-US" sz="4000" b="1" spc="338" dirty="0">
                <a:solidFill>
                  <a:srgbClr val="252827"/>
                </a:solidFill>
                <a:latin typeface="Oswald"/>
              </a:rPr>
              <a:t>City maps</a:t>
            </a:r>
            <a:endParaRPr lang="en-US" sz="2800" b="0" i="0" spc="338" dirty="0">
              <a:solidFill>
                <a:srgbClr val="252827"/>
              </a:solidFill>
              <a:latin typeface="Oswald"/>
            </a:endParaRPr>
          </a:p>
        </p:txBody>
      </p:sp>
      <p:sp>
        <p:nvSpPr>
          <p:cNvPr id="7" name="AutoShape 7"/>
          <p:cNvSpPr/>
          <p:nvPr/>
        </p:nvSpPr>
        <p:spPr>
          <a:xfrm>
            <a:off x="12193830" y="3629025"/>
            <a:ext cx="6094170" cy="6657975"/>
          </a:xfrm>
          <a:prstGeom prst="rect">
            <a:avLst/>
          </a:prstGeom>
          <a:solidFill>
            <a:srgbClr val="A6A6A6"/>
          </a:solidFill>
        </p:spPr>
      </p:sp>
      <p:sp>
        <p:nvSpPr>
          <p:cNvPr id="8" name="TextBox 8"/>
          <p:cNvSpPr txBox="1"/>
          <p:nvPr/>
        </p:nvSpPr>
        <p:spPr>
          <a:xfrm>
            <a:off x="12459043" y="3826540"/>
            <a:ext cx="5746872" cy="537840"/>
          </a:xfrm>
          <a:prstGeom prst="rect">
            <a:avLst/>
          </a:prstGeom>
        </p:spPr>
        <p:txBody>
          <a:bodyPr lIns="0" tIns="0" rIns="0" bIns="0" rtlCol="0" anchor="t">
            <a:spAutoFit/>
          </a:bodyPr>
          <a:lstStyle/>
          <a:p>
            <a:pPr lvl="0" algn="ctr">
              <a:lnSpc>
                <a:spcPts val="4480"/>
              </a:lnSpc>
            </a:pPr>
            <a:r>
              <a:rPr lang="en-US" sz="3500" b="1" spc="313" dirty="0">
                <a:solidFill>
                  <a:prstClr val="black"/>
                </a:solidFill>
                <a:latin typeface="Oswald"/>
              </a:rPr>
              <a:t>Attractions in Russia</a:t>
            </a:r>
          </a:p>
        </p:txBody>
      </p:sp>
      <p:sp>
        <p:nvSpPr>
          <p:cNvPr id="9" name="TextBox 9"/>
          <p:cNvSpPr txBox="1"/>
          <p:nvPr/>
        </p:nvSpPr>
        <p:spPr>
          <a:xfrm>
            <a:off x="1060389" y="208120"/>
            <a:ext cx="16167222" cy="2180084"/>
          </a:xfrm>
          <a:prstGeom prst="rect">
            <a:avLst/>
          </a:prstGeom>
        </p:spPr>
        <p:txBody>
          <a:bodyPr lIns="0" tIns="0" rIns="0" bIns="0" rtlCol="0" anchor="t">
            <a:spAutoFit/>
          </a:bodyPr>
          <a:lstStyle/>
          <a:p>
            <a:pPr algn="ctr">
              <a:lnSpc>
                <a:spcPts val="8450"/>
              </a:lnSpc>
            </a:pPr>
            <a:r>
              <a:rPr lang="en-US" sz="6500" b="1" i="0" spc="130" dirty="0" smtClean="0">
                <a:solidFill>
                  <a:srgbClr val="FFFFFF"/>
                </a:solidFill>
                <a:latin typeface="Oswald"/>
              </a:rPr>
              <a:t>TRAVEL APPS FOR YOUR SMARTPHONE</a:t>
            </a:r>
            <a:endParaRPr lang="en-US" sz="6500" b="1" i="0" spc="130" dirty="0">
              <a:solidFill>
                <a:srgbClr val="FFFFFF"/>
              </a:solidFill>
              <a:latin typeface="Oswald"/>
            </a:endParaRPr>
          </a:p>
          <a:p>
            <a:pPr algn="ctr">
              <a:lnSpc>
                <a:spcPts val="8450"/>
              </a:lnSpc>
            </a:pPr>
            <a:r>
              <a:rPr lang="en-US" sz="6500" b="1" i="0" spc="130" dirty="0" smtClean="0">
                <a:solidFill>
                  <a:srgbClr val="FFFFFF"/>
                </a:solidFill>
                <a:latin typeface="Oswald"/>
              </a:rPr>
              <a:t>(FOR </a:t>
            </a:r>
            <a:r>
              <a:rPr lang="en-US" sz="6500" b="1" i="0" spc="130" dirty="0">
                <a:solidFill>
                  <a:srgbClr val="FFFFFF"/>
                </a:solidFill>
                <a:latin typeface="Oswald"/>
              </a:rPr>
              <a:t>IOS </a:t>
            </a:r>
            <a:r>
              <a:rPr lang="en-US" sz="6500" b="1" i="0" spc="130" dirty="0" smtClean="0">
                <a:solidFill>
                  <a:srgbClr val="FFFFFF"/>
                </a:solidFill>
                <a:latin typeface="Oswald"/>
              </a:rPr>
              <a:t>AND </a:t>
            </a:r>
            <a:r>
              <a:rPr lang="en-US" sz="6500" b="1" i="0" spc="130" dirty="0">
                <a:solidFill>
                  <a:srgbClr val="FFFFFF"/>
                </a:solidFill>
                <a:latin typeface="Oswald"/>
              </a:rPr>
              <a:t>ANDROID)</a:t>
            </a:r>
          </a:p>
        </p:txBody>
      </p:sp>
      <p:pic>
        <p:nvPicPr>
          <p:cNvPr id="10" name="Picture 10"/>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pic>
        <p:nvPicPr>
          <p:cNvPr id="11" name="Picture 11"/>
          <p:cNvPicPr>
            <a:picLocks noChangeAspect="1"/>
          </p:cNvPicPr>
          <p:nvPr/>
        </p:nvPicPr>
        <p:blipFill>
          <a:blip r:embed="rId3" cstate="print"/>
          <a:srcRect l="44801" t="44801" r="44801" b="44801"/>
          <a:stretch>
            <a:fillRect/>
          </a:stretch>
        </p:blipFill>
        <p:spPr>
          <a:xfrm>
            <a:off x="17337230" y="882792"/>
            <a:ext cx="1901541" cy="1901541"/>
          </a:xfrm>
          <a:prstGeom prst="rect">
            <a:avLst/>
          </a:prstGeom>
        </p:spPr>
      </p:pic>
      <p:sp>
        <p:nvSpPr>
          <p:cNvPr id="12" name="TextBox 12"/>
          <p:cNvSpPr txBox="1"/>
          <p:nvPr/>
        </p:nvSpPr>
        <p:spPr>
          <a:xfrm>
            <a:off x="17290293" y="106843"/>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1</a:t>
            </a:r>
            <a:r>
              <a:rPr lang="ru-RU" sz="2400" b="1" dirty="0" smtClean="0">
                <a:solidFill>
                  <a:srgbClr val="FFFFFF"/>
                </a:solidFill>
                <a:latin typeface="Oswald"/>
              </a:rPr>
              <a:t>5</a:t>
            </a:r>
            <a:endParaRPr lang="en-US" sz="2400" b="1" dirty="0">
              <a:solidFill>
                <a:srgbClr val="FFFFFF"/>
              </a:solidFill>
              <a:latin typeface="Oswald"/>
            </a:endParaRPr>
          </a:p>
        </p:txBody>
      </p:sp>
      <p:sp>
        <p:nvSpPr>
          <p:cNvPr id="13" name="TextBox 13"/>
          <p:cNvSpPr txBox="1"/>
          <p:nvPr/>
        </p:nvSpPr>
        <p:spPr>
          <a:xfrm>
            <a:off x="6708714" y="5341792"/>
            <a:ext cx="4870572" cy="3077766"/>
          </a:xfrm>
          <a:prstGeom prst="rect">
            <a:avLst/>
          </a:prstGeom>
        </p:spPr>
        <p:txBody>
          <a:bodyPr lIns="0" tIns="0" rIns="0" bIns="0" rtlCol="0" anchor="t">
            <a:spAutoFit/>
          </a:bodyPr>
          <a:lstStyle/>
          <a:p>
            <a:pPr>
              <a:lnSpc>
                <a:spcPts val="4760"/>
              </a:lnSpc>
            </a:pPr>
            <a:r>
              <a:rPr lang="en-US" sz="2800" i="0" spc="112" dirty="0">
                <a:solidFill>
                  <a:srgbClr val="737373"/>
                </a:solidFill>
                <a:latin typeface="Oswald"/>
              </a:rPr>
              <a:t>1. </a:t>
            </a:r>
            <a:r>
              <a:rPr lang="en-US" sz="2800" b="1" spc="112" dirty="0">
                <a:latin typeface="Oswald"/>
              </a:rPr>
              <a:t>Russian city maps </a:t>
            </a:r>
            <a:r>
              <a:rPr lang="en-US" sz="2800" i="0" spc="112" dirty="0" smtClean="0">
                <a:solidFill>
                  <a:srgbClr val="737373"/>
                </a:solidFill>
                <a:latin typeface="Oswald"/>
              </a:rPr>
              <a:t>:</a:t>
            </a:r>
            <a:endParaRPr lang="en-US" sz="2800" i="0" spc="112" dirty="0">
              <a:solidFill>
                <a:srgbClr val="737373"/>
              </a:solidFill>
              <a:latin typeface="Oswald"/>
            </a:endParaRPr>
          </a:p>
          <a:p>
            <a:pPr>
              <a:lnSpc>
                <a:spcPts val="4760"/>
              </a:lnSpc>
            </a:pPr>
            <a:r>
              <a:rPr lang="en-US" sz="2800" i="0" spc="112" dirty="0">
                <a:solidFill>
                  <a:srgbClr val="FFFFFF"/>
                </a:solidFill>
                <a:latin typeface="Oswald"/>
              </a:rPr>
              <a:t>    </a:t>
            </a:r>
            <a:r>
              <a:rPr lang="en-US" sz="2800" i="0" spc="112" dirty="0" err="1">
                <a:solidFill>
                  <a:srgbClr val="CD0808"/>
                </a:solidFill>
                <a:latin typeface="Oswald"/>
              </a:rPr>
              <a:t>Yandex.Maps</a:t>
            </a:r>
            <a:endParaRPr lang="en-US" sz="2800" i="0" spc="112" dirty="0">
              <a:solidFill>
                <a:srgbClr val="CD0808"/>
              </a:solidFill>
              <a:latin typeface="Oswald"/>
            </a:endParaRPr>
          </a:p>
          <a:p>
            <a:pPr>
              <a:lnSpc>
                <a:spcPts val="4760"/>
              </a:lnSpc>
            </a:pPr>
            <a:r>
              <a:rPr lang="en-US" sz="2800" i="0" spc="112" dirty="0">
                <a:solidFill>
                  <a:srgbClr val="CD0808"/>
                </a:solidFill>
                <a:latin typeface="Oswald"/>
              </a:rPr>
              <a:t>    Google maps</a:t>
            </a:r>
          </a:p>
          <a:p>
            <a:pPr>
              <a:lnSpc>
                <a:spcPts val="4760"/>
              </a:lnSpc>
            </a:pPr>
            <a:r>
              <a:rPr lang="en-US" sz="2800" i="0" spc="112" dirty="0">
                <a:solidFill>
                  <a:srgbClr val="737373"/>
                </a:solidFill>
                <a:latin typeface="Oswald"/>
              </a:rPr>
              <a:t>2. </a:t>
            </a:r>
            <a:r>
              <a:rPr lang="en-US" sz="2800" b="1" spc="112" dirty="0">
                <a:latin typeface="Oswald"/>
              </a:rPr>
              <a:t>Off-line Russian city maps </a:t>
            </a:r>
            <a:r>
              <a:rPr lang="en-US" sz="2800" i="0" spc="112" dirty="0" smtClean="0">
                <a:solidFill>
                  <a:srgbClr val="737373"/>
                </a:solidFill>
                <a:latin typeface="Oswald"/>
              </a:rPr>
              <a:t>:</a:t>
            </a:r>
            <a:endParaRPr lang="en-US" sz="2800" i="0" spc="112" dirty="0">
              <a:solidFill>
                <a:srgbClr val="737373"/>
              </a:solidFill>
              <a:latin typeface="Oswald"/>
            </a:endParaRPr>
          </a:p>
          <a:p>
            <a:pPr>
              <a:lnSpc>
                <a:spcPts val="4760"/>
              </a:lnSpc>
            </a:pPr>
            <a:r>
              <a:rPr lang="en-US" sz="2800" i="0" spc="112" dirty="0">
                <a:solidFill>
                  <a:srgbClr val="CD0808"/>
                </a:solidFill>
                <a:latin typeface="Oswald"/>
              </a:rPr>
              <a:t>    2GIS</a:t>
            </a:r>
          </a:p>
        </p:txBody>
      </p:sp>
      <p:sp>
        <p:nvSpPr>
          <p:cNvPr id="14" name="TextBox 14"/>
          <p:cNvSpPr txBox="1"/>
          <p:nvPr/>
        </p:nvSpPr>
        <p:spPr>
          <a:xfrm>
            <a:off x="13221043" y="5341792"/>
            <a:ext cx="4260972" cy="3693319"/>
          </a:xfrm>
          <a:prstGeom prst="rect">
            <a:avLst/>
          </a:prstGeom>
        </p:spPr>
        <p:txBody>
          <a:bodyPr lIns="0" tIns="0" rIns="0" bIns="0" rtlCol="0" anchor="t">
            <a:spAutoFit/>
          </a:bodyPr>
          <a:lstStyle/>
          <a:p>
            <a:pPr>
              <a:lnSpc>
                <a:spcPts val="4760"/>
              </a:lnSpc>
            </a:pPr>
            <a:r>
              <a:rPr lang="en-US" sz="2800" i="0" spc="112" dirty="0">
                <a:solidFill>
                  <a:srgbClr val="FFFFFF"/>
                </a:solidFill>
                <a:latin typeface="Oswald"/>
              </a:rPr>
              <a:t>1. </a:t>
            </a:r>
            <a:r>
              <a:rPr lang="en-US" sz="2800" b="1" spc="112" dirty="0">
                <a:solidFill>
                  <a:srgbClr val="FFFFFF"/>
                </a:solidFill>
                <a:latin typeface="Oswald"/>
              </a:rPr>
              <a:t>City guide Apps </a:t>
            </a:r>
            <a:r>
              <a:rPr lang="en-US" sz="2800" i="0" spc="112" dirty="0" smtClean="0">
                <a:solidFill>
                  <a:srgbClr val="FFFFFF"/>
                </a:solidFill>
                <a:latin typeface="Oswald"/>
              </a:rPr>
              <a:t>:</a:t>
            </a:r>
            <a:endParaRPr lang="en-US" sz="2800" i="0" spc="112" dirty="0">
              <a:solidFill>
                <a:srgbClr val="FFFFFF"/>
              </a:solidFill>
              <a:latin typeface="Oswald"/>
            </a:endParaRPr>
          </a:p>
          <a:p>
            <a:pPr>
              <a:lnSpc>
                <a:spcPts val="4760"/>
              </a:lnSpc>
            </a:pPr>
            <a:r>
              <a:rPr lang="en-US" sz="2800" i="0" spc="112" dirty="0">
                <a:solidFill>
                  <a:srgbClr val="FFFFFF"/>
                </a:solidFill>
                <a:latin typeface="Oswald"/>
              </a:rPr>
              <a:t>  </a:t>
            </a:r>
            <a:r>
              <a:rPr lang="en-US" sz="2800" i="0" spc="112" dirty="0">
                <a:solidFill>
                  <a:srgbClr val="CD0808"/>
                </a:solidFill>
                <a:latin typeface="Oswald"/>
              </a:rPr>
              <a:t>  </a:t>
            </a:r>
            <a:r>
              <a:rPr lang="en-US" sz="2800" i="0" spc="112" dirty="0" err="1">
                <a:solidFill>
                  <a:srgbClr val="CD0808"/>
                </a:solidFill>
                <a:latin typeface="Oswald"/>
              </a:rPr>
              <a:t>Triposo</a:t>
            </a:r>
            <a:endParaRPr lang="en-US" sz="2800" i="0" spc="112" dirty="0">
              <a:solidFill>
                <a:srgbClr val="CD0808"/>
              </a:solidFill>
              <a:latin typeface="Oswald"/>
            </a:endParaRPr>
          </a:p>
          <a:p>
            <a:pPr>
              <a:lnSpc>
                <a:spcPts val="4760"/>
              </a:lnSpc>
            </a:pPr>
            <a:r>
              <a:rPr lang="en-US" sz="2800" i="0" spc="112" dirty="0">
                <a:solidFill>
                  <a:srgbClr val="CD0808"/>
                </a:solidFill>
                <a:latin typeface="Oswald"/>
              </a:rPr>
              <a:t>    Redigo</a:t>
            </a:r>
          </a:p>
          <a:p>
            <a:pPr>
              <a:lnSpc>
                <a:spcPts val="4760"/>
              </a:lnSpc>
            </a:pPr>
            <a:r>
              <a:rPr lang="en-US" sz="2800" i="0" spc="112" dirty="0" smtClean="0">
                <a:solidFill>
                  <a:srgbClr val="FFFFFF"/>
                </a:solidFill>
                <a:latin typeface="Oswald"/>
              </a:rPr>
              <a:t>2</a:t>
            </a:r>
            <a:r>
              <a:rPr lang="en-US" sz="2800" b="1" spc="112" dirty="0">
                <a:solidFill>
                  <a:srgbClr val="FFFFFF"/>
                </a:solidFill>
                <a:latin typeface="Oswald"/>
              </a:rPr>
              <a:t> Restaurant guide App </a:t>
            </a:r>
            <a:r>
              <a:rPr lang="en-US" sz="2800" i="0" spc="112" dirty="0" smtClean="0">
                <a:solidFill>
                  <a:srgbClr val="FFFFFF"/>
                </a:solidFill>
                <a:latin typeface="Oswald"/>
              </a:rPr>
              <a:t>:</a:t>
            </a:r>
            <a:endParaRPr lang="en-US" sz="2800" i="0" spc="112" dirty="0">
              <a:solidFill>
                <a:srgbClr val="FFFFFF"/>
              </a:solidFill>
              <a:latin typeface="Oswald"/>
            </a:endParaRPr>
          </a:p>
          <a:p>
            <a:pPr>
              <a:lnSpc>
                <a:spcPts val="4760"/>
              </a:lnSpc>
            </a:pPr>
            <a:r>
              <a:rPr lang="en-US" sz="2800" i="0" spc="112" dirty="0">
                <a:solidFill>
                  <a:srgbClr val="FFFFFF"/>
                </a:solidFill>
                <a:latin typeface="Oswald"/>
              </a:rPr>
              <a:t>    </a:t>
            </a:r>
            <a:r>
              <a:rPr lang="en-US" sz="2800" i="0" spc="112" dirty="0">
                <a:solidFill>
                  <a:srgbClr val="CD0808"/>
                </a:solidFill>
                <a:latin typeface="Oswald"/>
              </a:rPr>
              <a:t>TripAdvisor</a:t>
            </a:r>
          </a:p>
          <a:p>
            <a:pPr>
              <a:lnSpc>
                <a:spcPts val="4760"/>
              </a:lnSpc>
            </a:pPr>
            <a:endParaRPr lang="en-US" sz="2800" i="0" spc="112" dirty="0">
              <a:solidFill>
                <a:srgbClr val="CD0808"/>
              </a:solidFill>
              <a:latin typeface="Oswa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AutoShape 2"/>
          <p:cNvSpPr/>
          <p:nvPr/>
        </p:nvSpPr>
        <p:spPr>
          <a:xfrm>
            <a:off x="0" y="0"/>
            <a:ext cx="5524500" cy="10287000"/>
          </a:xfrm>
          <a:prstGeom prst="rect">
            <a:avLst/>
          </a:prstGeom>
          <a:solidFill>
            <a:srgbClr val="A6A6A6"/>
          </a:solidFill>
        </p:spPr>
      </p:sp>
      <p:sp>
        <p:nvSpPr>
          <p:cNvPr id="3" name="TextBox 3"/>
          <p:cNvSpPr txBox="1"/>
          <p:nvPr/>
        </p:nvSpPr>
        <p:spPr>
          <a:xfrm>
            <a:off x="6089528" y="395339"/>
            <a:ext cx="11931772" cy="1269578"/>
          </a:xfrm>
          <a:prstGeom prst="rect">
            <a:avLst/>
          </a:prstGeom>
        </p:spPr>
        <p:txBody>
          <a:bodyPr wrap="square" lIns="0" tIns="0" rIns="0" bIns="0" rtlCol="0" anchor="t">
            <a:spAutoFit/>
          </a:bodyPr>
          <a:lstStyle/>
          <a:p>
            <a:pPr marL="0" marR="0" lvl="0" indent="0" algn="l" defTabSz="914400" rtl="0" eaLnBrk="1" fontAlgn="auto" latinLnBrk="0" hangingPunct="1">
              <a:lnSpc>
                <a:spcPts val="9920"/>
              </a:lnSpc>
              <a:spcBef>
                <a:spcPts val="0"/>
              </a:spcBef>
              <a:spcAft>
                <a:spcPts val="0"/>
              </a:spcAft>
              <a:buClrTx/>
              <a:buSzTx/>
              <a:buFontTx/>
              <a:buNone/>
              <a:tabLst/>
              <a:defRPr/>
            </a:pPr>
            <a:r>
              <a:rPr kumimoji="0" lang="en-US" sz="8000" b="1" i="0" u="none" strike="noStrike" kern="1200" cap="none" spc="1288" normalizeH="0" baseline="0" noProof="0" dirty="0">
                <a:ln>
                  <a:noFill/>
                </a:ln>
                <a:solidFill>
                  <a:srgbClr val="CD0808"/>
                </a:solidFill>
                <a:effectLst/>
                <a:uLnTx/>
                <a:uFillTx/>
                <a:latin typeface="Oswald"/>
                <a:ea typeface="+mn-ea"/>
                <a:cs typeface="+mn-cs"/>
              </a:rPr>
              <a:t>ACCOMMODATION</a:t>
            </a:r>
          </a:p>
        </p:txBody>
      </p:sp>
      <p:sp>
        <p:nvSpPr>
          <p:cNvPr id="4" name="TextBox 4"/>
          <p:cNvSpPr txBox="1"/>
          <p:nvPr/>
        </p:nvSpPr>
        <p:spPr>
          <a:xfrm>
            <a:off x="7391400" y="1548586"/>
            <a:ext cx="11684122" cy="1308050"/>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kumimoji="0" lang="en-US" sz="3199" b="1" i="0" u="none" strike="noStrike" kern="1200" cap="none" spc="127" normalizeH="0" baseline="0" noProof="0" dirty="0">
                <a:ln>
                  <a:noFill/>
                </a:ln>
                <a:solidFill>
                  <a:srgbClr val="FFFFFF"/>
                </a:solidFill>
                <a:effectLst/>
                <a:uLnTx/>
                <a:uFillTx/>
                <a:latin typeface="Oswald"/>
                <a:ea typeface="+mn-ea"/>
                <a:cs typeface="+mn-cs"/>
              </a:rPr>
              <a:t>ACCOMMODATION OPTIONS IF YOU </a:t>
            </a:r>
            <a:br>
              <a:rPr kumimoji="0" lang="en-US" sz="3199" b="1" i="0" u="none" strike="noStrike" kern="1200" cap="none" spc="127" normalizeH="0" baseline="0" noProof="0" dirty="0">
                <a:ln>
                  <a:noFill/>
                </a:ln>
                <a:solidFill>
                  <a:srgbClr val="FFFFFF"/>
                </a:solidFill>
                <a:effectLst/>
                <a:uLnTx/>
                <a:uFillTx/>
                <a:latin typeface="Oswald"/>
                <a:ea typeface="+mn-ea"/>
                <a:cs typeface="+mn-cs"/>
              </a:rPr>
            </a:br>
            <a:r>
              <a:rPr kumimoji="0" lang="en-US" sz="3199" b="1" i="0" u="none" strike="noStrike" kern="1200" cap="none" spc="127" normalizeH="0" baseline="0" noProof="0" dirty="0">
                <a:ln>
                  <a:noFill/>
                </a:ln>
                <a:solidFill>
                  <a:srgbClr val="FFFFFF"/>
                </a:solidFill>
                <a:effectLst/>
                <a:uLnTx/>
                <a:uFillTx/>
                <a:latin typeface="Oswald"/>
                <a:ea typeface="+mn-ea"/>
                <a:cs typeface="+mn-cs"/>
              </a:rPr>
              <a:t>ARE COMING FOR OUTPATIENT  ADMISSION</a:t>
            </a:r>
          </a:p>
        </p:txBody>
      </p:sp>
      <p:sp>
        <p:nvSpPr>
          <p:cNvPr id="5" name="TextBox 5"/>
          <p:cNvSpPr txBox="1"/>
          <p:nvPr/>
        </p:nvSpPr>
        <p:spPr>
          <a:xfrm>
            <a:off x="6111299" y="3256978"/>
            <a:ext cx="11931772" cy="3000821"/>
          </a:xfrm>
          <a:prstGeom prst="rect">
            <a:avLst/>
          </a:prstGeom>
        </p:spPr>
        <p:txBody>
          <a:bodyPr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1" i="0" u="none" strike="noStrike" kern="1200" cap="none" spc="148" normalizeH="0" baseline="0" noProof="0" dirty="0">
                <a:ln>
                  <a:noFill/>
                </a:ln>
                <a:solidFill>
                  <a:srgbClr val="10127A"/>
                </a:solidFill>
                <a:effectLst/>
                <a:uLnTx/>
                <a:uFillTx/>
                <a:latin typeface="Oswald"/>
                <a:ea typeface="+mn-ea"/>
                <a:cs typeface="+mn-cs"/>
                <a:hlinkClick r:id="rId2">
                  <a:extLst>
                    <a:ext uri="{A12FA001-AC4F-418D-AE19-62706E023703}">
                      <ahyp:hlinkClr xmlns:ahyp="http://schemas.microsoft.com/office/drawing/2018/hyperlinkcolor" xmlns="" val="tx"/>
                    </a:ext>
                  </a:extLst>
                </a:hlinkClick>
              </a:rPr>
              <a:t>https://</a:t>
            </a:r>
            <a:r>
              <a:rPr kumimoji="0" lang="en-US" sz="2800" b="1" i="0" u="none" strike="noStrike" kern="1200" cap="none" spc="148" normalizeH="0" baseline="0" noProof="0" dirty="0" err="1">
                <a:ln>
                  <a:noFill/>
                </a:ln>
                <a:solidFill>
                  <a:srgbClr val="10127A"/>
                </a:solidFill>
                <a:effectLst/>
                <a:uLnTx/>
                <a:uFillTx/>
                <a:latin typeface="Oswald"/>
                <a:ea typeface="+mn-ea"/>
                <a:cs typeface="+mn-cs"/>
                <a:hlinkClick r:id="rId2">
                  <a:extLst>
                    <a:ext uri="{A12FA001-AC4F-418D-AE19-62706E023703}">
                      <ahyp:hlinkClr xmlns:ahyp="http://schemas.microsoft.com/office/drawing/2018/hyperlinkcolor" xmlns="" val="tx"/>
                    </a:ext>
                  </a:extLst>
                </a:hlinkClick>
              </a:rPr>
              <a:t>www.booking.com</a:t>
            </a:r>
            <a:r>
              <a:rPr kumimoji="0" lang="en-US" sz="2800" b="1" i="0" u="none" strike="noStrike" kern="1200" cap="none" spc="148" normalizeH="0" baseline="0" noProof="0" dirty="0">
                <a:ln>
                  <a:noFill/>
                </a:ln>
                <a:solidFill>
                  <a:srgbClr val="10127A"/>
                </a:solidFill>
                <a:effectLst/>
                <a:uLnTx/>
                <a:uFillTx/>
                <a:latin typeface="Oswald"/>
                <a:ea typeface="+mn-ea"/>
                <a:cs typeface="+mn-cs"/>
                <a:hlinkClick r:id="rId2">
                  <a:extLst>
                    <a:ext uri="{A12FA001-AC4F-418D-AE19-62706E023703}">
                      <ahyp:hlinkClr xmlns:ahyp="http://schemas.microsoft.com/office/drawing/2018/hyperlinkcolor" xmlns="" val="tx"/>
                    </a:ext>
                  </a:extLst>
                </a:hlinkClick>
              </a:rPr>
              <a:t>/</a:t>
            </a:r>
            <a:endParaRPr kumimoji="0" lang="en-US" sz="2800" b="1" i="0" u="none" strike="noStrike" kern="1200" cap="none" spc="148" normalizeH="0" baseline="0" noProof="0" dirty="0">
              <a:ln>
                <a:noFill/>
              </a:ln>
              <a:solidFill>
                <a:srgbClr val="10127A"/>
              </a:solidFill>
              <a:effectLst/>
              <a:uLnTx/>
              <a:uFillTx/>
              <a:latin typeface="Oswald"/>
              <a:ea typeface="+mn-ea"/>
              <a:cs typeface="+mn-cs"/>
            </a:endParaRP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1" i="0" u="none" strike="noStrike" kern="1200" cap="none" spc="148" normalizeH="0" baseline="0" noProof="0" dirty="0">
                <a:ln>
                  <a:noFill/>
                </a:ln>
                <a:solidFill>
                  <a:srgbClr val="10127A"/>
                </a:solidFill>
                <a:effectLst/>
                <a:uLnTx/>
                <a:uFillTx/>
                <a:latin typeface="Oswald"/>
                <a:ea typeface="+mn-ea"/>
                <a:cs typeface="+mn-cs"/>
                <a:hlinkClick r:id="rId3">
                  <a:extLst>
                    <a:ext uri="{A12FA001-AC4F-418D-AE19-62706E023703}">
                      <ahyp:hlinkClr xmlns:ahyp="http://schemas.microsoft.com/office/drawing/2018/hyperlinkcolor" xmlns="" val="tx"/>
                    </a:ext>
                  </a:extLst>
                </a:hlinkClick>
              </a:rPr>
              <a:t>https://www.tripadvisor.com/</a:t>
            </a:r>
            <a:endParaRPr kumimoji="0" lang="en-US" sz="2800" b="1" i="0" u="none" strike="noStrike" kern="1200" cap="none" spc="148" normalizeH="0" baseline="0" noProof="0" dirty="0">
              <a:ln>
                <a:noFill/>
              </a:ln>
              <a:solidFill>
                <a:srgbClr val="10127A"/>
              </a:solidFill>
              <a:effectLst/>
              <a:uLnTx/>
              <a:uFillTx/>
              <a:latin typeface="Oswald"/>
              <a:ea typeface="+mn-ea"/>
              <a:cs typeface="+mn-cs"/>
            </a:endParaRP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1" i="0" u="none" strike="noStrike" kern="1200" cap="none" spc="148" normalizeH="0" baseline="0" noProof="0" dirty="0">
                <a:ln>
                  <a:noFill/>
                </a:ln>
                <a:solidFill>
                  <a:srgbClr val="10127A"/>
                </a:solidFill>
                <a:effectLst/>
                <a:uLnTx/>
                <a:uFillTx/>
                <a:latin typeface="Oswald"/>
                <a:ea typeface="+mn-ea"/>
                <a:cs typeface="+mn-cs"/>
                <a:hlinkClick r:id="rId4">
                  <a:extLst>
                    <a:ext uri="{A12FA001-AC4F-418D-AE19-62706E023703}">
                      <ahyp:hlinkClr xmlns:ahyp="http://schemas.microsoft.com/office/drawing/2018/hyperlinkcolor" xmlns="" val="tx"/>
                    </a:ext>
                  </a:extLst>
                </a:hlinkClick>
              </a:rPr>
              <a:t>https://www.airbnb.com/</a:t>
            </a:r>
            <a:endParaRPr kumimoji="0" lang="en-US" sz="2800" b="1" i="0" u="none" strike="noStrike" kern="1200" cap="none" spc="148" normalizeH="0" baseline="0" noProof="0" dirty="0">
              <a:ln>
                <a:noFill/>
              </a:ln>
              <a:solidFill>
                <a:srgbClr val="10127A"/>
              </a:solidFill>
              <a:effectLst/>
              <a:uLnTx/>
              <a:uFillTx/>
              <a:latin typeface="Oswald"/>
              <a:ea typeface="+mn-ea"/>
              <a:cs typeface="+mn-cs"/>
            </a:endParaRPr>
          </a:p>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swald" charset="0"/>
                <a:ea typeface="Oswald" charset="0"/>
                <a:cs typeface="Oswald" charset="0"/>
              </a:rPr>
              <a:t>Please contact a tour operator or assistance companies if you need any assistance with organizing your trip.</a:t>
            </a:r>
            <a:endParaRPr kumimoji="0" lang="en-US" sz="2800" b="0" i="0" u="none" strike="noStrike" kern="1200" cap="none" spc="148" normalizeH="0" baseline="0" noProof="0" dirty="0">
              <a:ln>
                <a:noFill/>
              </a:ln>
              <a:solidFill>
                <a:srgbClr val="150599"/>
              </a:solidFill>
              <a:effectLst/>
              <a:uLnTx/>
              <a:uFillTx/>
              <a:latin typeface="Oswald" charset="0"/>
              <a:ea typeface="Oswald" charset="0"/>
              <a:cs typeface="Oswald" charset="0"/>
            </a:endParaRPr>
          </a:p>
          <a:p>
            <a:pPr marL="0" marR="0" lvl="0" indent="0" algn="l" defTabSz="914400" rtl="0" eaLnBrk="1" fontAlgn="auto" latinLnBrk="0" hangingPunct="1">
              <a:lnSpc>
                <a:spcPts val="3920"/>
              </a:lnSpc>
              <a:spcBef>
                <a:spcPts val="0"/>
              </a:spcBef>
              <a:spcAft>
                <a:spcPts val="0"/>
              </a:spcAft>
              <a:buClrTx/>
              <a:buSzTx/>
              <a:buFontTx/>
              <a:buNone/>
              <a:tabLst/>
              <a:defRPr/>
            </a:pPr>
            <a:endParaRPr kumimoji="0" lang="en-US" sz="2800" b="1" i="0" u="none" strike="noStrike" kern="1200" cap="none" spc="148" normalizeH="0" baseline="0" noProof="0" dirty="0">
              <a:ln>
                <a:noFill/>
              </a:ln>
              <a:solidFill>
                <a:srgbClr val="150599"/>
              </a:solidFill>
              <a:effectLst/>
              <a:uLnTx/>
              <a:uFillTx/>
              <a:latin typeface="Oswald"/>
              <a:ea typeface="+mn-ea"/>
              <a:cs typeface="+mn-cs"/>
            </a:endParaRPr>
          </a:p>
        </p:txBody>
      </p:sp>
      <p:pic>
        <p:nvPicPr>
          <p:cNvPr id="6" name="Picture 6"/>
          <p:cNvPicPr>
            <a:picLocks noChangeAspect="1"/>
          </p:cNvPicPr>
          <p:nvPr/>
        </p:nvPicPr>
        <p:blipFill>
          <a:blip r:embed="rId5">
            <a:alphaModFix amt="54000"/>
          </a:blip>
          <a:srcRect l="46912" r="26646"/>
          <a:stretch>
            <a:fillRect/>
          </a:stretch>
        </p:blipFill>
        <p:spPr>
          <a:xfrm>
            <a:off x="-55483" y="0"/>
            <a:ext cx="5579983" cy="11544300"/>
          </a:xfrm>
          <a:prstGeom prst="rect">
            <a:avLst/>
          </a:prstGeom>
        </p:spPr>
      </p:pic>
      <p:pic>
        <p:nvPicPr>
          <p:cNvPr id="7" name="Picture 7"/>
          <p:cNvPicPr>
            <a:picLocks noChangeAspect="1"/>
          </p:cNvPicPr>
          <p:nvPr/>
        </p:nvPicPr>
        <p:blipFill>
          <a:blip r:embed="rId6"/>
          <a:srcRect/>
          <a:stretch>
            <a:fillRect/>
          </a:stretch>
        </p:blipFill>
        <p:spPr>
          <a:xfrm rot="5400000">
            <a:off x="6089528" y="1891683"/>
            <a:ext cx="1057275" cy="1057275"/>
          </a:xfrm>
          <a:prstGeom prst="rect">
            <a:avLst/>
          </a:prstGeom>
        </p:spPr>
      </p:pic>
      <p:pic>
        <p:nvPicPr>
          <p:cNvPr id="8" name="Picture 8"/>
          <p:cNvPicPr>
            <a:picLocks noChangeAspect="1"/>
          </p:cNvPicPr>
          <p:nvPr/>
        </p:nvPicPr>
        <p:blipFill>
          <a:blip r:embed="rId6"/>
          <a:srcRect/>
          <a:stretch>
            <a:fillRect/>
          </a:stretch>
        </p:blipFill>
        <p:spPr>
          <a:xfrm rot="5400000">
            <a:off x="5954651" y="5954369"/>
            <a:ext cx="1057275" cy="1057275"/>
          </a:xfrm>
          <a:prstGeom prst="rect">
            <a:avLst/>
          </a:prstGeom>
        </p:spPr>
      </p:pic>
      <p:sp>
        <p:nvSpPr>
          <p:cNvPr id="9" name="TextBox 9"/>
          <p:cNvSpPr txBox="1"/>
          <p:nvPr/>
        </p:nvSpPr>
        <p:spPr>
          <a:xfrm>
            <a:off x="7442077" y="5828981"/>
            <a:ext cx="12007972" cy="1308050"/>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kumimoji="0" lang="en-US" sz="3199" b="1" i="0" u="none" strike="noStrike" kern="1200" cap="none" spc="127" normalizeH="0" baseline="0" noProof="0" dirty="0">
                <a:ln>
                  <a:noFill/>
                </a:ln>
                <a:solidFill>
                  <a:srgbClr val="FFFFFF"/>
                </a:solidFill>
                <a:effectLst/>
                <a:uLnTx/>
                <a:uFillTx/>
                <a:latin typeface="Oswald"/>
                <a:ea typeface="+mn-ea"/>
                <a:cs typeface="+mn-cs"/>
              </a:rPr>
              <a:t>ACCOMMODATION OPTIONS IF YOU </a:t>
            </a:r>
            <a:br>
              <a:rPr kumimoji="0" lang="en-US" sz="3199" b="1" i="0" u="none" strike="noStrike" kern="1200" cap="none" spc="127" normalizeH="0" baseline="0" noProof="0" dirty="0">
                <a:ln>
                  <a:noFill/>
                </a:ln>
                <a:solidFill>
                  <a:srgbClr val="FFFFFF"/>
                </a:solidFill>
                <a:effectLst/>
                <a:uLnTx/>
                <a:uFillTx/>
                <a:latin typeface="Oswald"/>
                <a:ea typeface="+mn-ea"/>
                <a:cs typeface="+mn-cs"/>
              </a:rPr>
            </a:br>
            <a:r>
              <a:rPr kumimoji="0" lang="en-US" sz="3199" b="1" i="0" u="none" strike="noStrike" kern="1200" cap="none" spc="127" normalizeH="0" baseline="0" noProof="0" dirty="0">
                <a:ln>
                  <a:noFill/>
                </a:ln>
                <a:solidFill>
                  <a:srgbClr val="FFFFFF"/>
                </a:solidFill>
                <a:effectLst/>
                <a:uLnTx/>
                <a:uFillTx/>
                <a:latin typeface="Oswald"/>
                <a:ea typeface="+mn-ea"/>
                <a:cs typeface="+mn-cs"/>
              </a:rPr>
              <a:t>ARE COMING FOR INPATIENT  ADMISSION</a:t>
            </a:r>
          </a:p>
        </p:txBody>
      </p:sp>
      <p:sp>
        <p:nvSpPr>
          <p:cNvPr id="10" name="TextBox 10"/>
          <p:cNvSpPr txBox="1"/>
          <p:nvPr/>
        </p:nvSpPr>
        <p:spPr>
          <a:xfrm>
            <a:off x="6067757" y="7531512"/>
            <a:ext cx="11684122" cy="1000274"/>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800" b="1" i="0" u="none" strike="noStrike" kern="1200" cap="none" spc="148" normalizeH="0" baseline="0" noProof="0" dirty="0">
                <a:ln>
                  <a:noFill/>
                </a:ln>
                <a:solidFill>
                  <a:srgbClr val="150599"/>
                </a:solidFill>
                <a:effectLst/>
                <a:uLnTx/>
                <a:uFillTx/>
                <a:latin typeface="Oswald"/>
                <a:ea typeface="+mn-ea"/>
                <a:cs typeface="+mn-cs"/>
              </a:rPr>
              <a:t>Contact a specialist from a health facility for information about your accommodation. Please do not forget to do it in advance. </a:t>
            </a:r>
          </a:p>
        </p:txBody>
      </p:sp>
      <p:sp>
        <p:nvSpPr>
          <p:cNvPr id="11" name="TextBox 11"/>
          <p:cNvSpPr txBox="1"/>
          <p:nvPr/>
        </p:nvSpPr>
        <p:spPr>
          <a:xfrm>
            <a:off x="17290293" y="170641"/>
            <a:ext cx="997707" cy="405765"/>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Oswald"/>
                <a:ea typeface="+mn-ea"/>
                <a:cs typeface="+mn-cs"/>
              </a:rPr>
              <a:t>16</a:t>
            </a:r>
            <a:endParaRPr kumimoji="0" lang="en-US" sz="2400" b="1" i="0" u="none" strike="noStrike" kern="1200" cap="none" spc="0" normalizeH="0" baseline="0" noProof="0" dirty="0">
              <a:ln>
                <a:noFill/>
              </a:ln>
              <a:solidFill>
                <a:srgbClr val="FFFFFF"/>
              </a:solidFill>
              <a:effectLst/>
              <a:uLnTx/>
              <a:uFillTx/>
              <a:latin typeface="Oswald"/>
              <a:ea typeface="+mn-ea"/>
              <a:cs typeface="+mn-cs"/>
            </a:endParaRPr>
          </a:p>
        </p:txBody>
      </p:sp>
    </p:spTree>
    <p:extLst>
      <p:ext uri="{BB962C8B-B14F-4D97-AF65-F5344CB8AC3E}">
        <p14:creationId xmlns:p14="http://schemas.microsoft.com/office/powerpoint/2010/main" xmlns="" val="173198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5" y="3004165"/>
            <a:ext cx="16952707" cy="1493679"/>
          </a:xfrm>
          <a:prstGeom prst="rect">
            <a:avLst/>
          </a:prstGeom>
        </p:spPr>
        <p:txBody>
          <a:bodyPr lIns="0" tIns="0" rIns="0" bIns="0" rtlCol="0" anchor="t">
            <a:spAutoFit/>
          </a:bodyPr>
          <a:lstStyle/>
          <a:p>
            <a:pPr algn="ctr">
              <a:lnSpc>
                <a:spcPts val="12439"/>
              </a:lnSpc>
            </a:pPr>
            <a:r>
              <a:rPr lang="en-US" sz="10031" b="1" spc="722" dirty="0">
                <a:solidFill>
                  <a:srgbClr val="FFFFFF"/>
                </a:solidFill>
                <a:latin typeface="Oswald"/>
              </a:rPr>
              <a:t>STEP IV</a:t>
            </a:r>
            <a:endParaRPr lang="en-US" sz="10031" b="1" i="0" spc="722" dirty="0">
              <a:solidFill>
                <a:srgbClr val="FFFFFF"/>
              </a:solidFill>
              <a:latin typeface="Oswald"/>
            </a:endParaRPr>
          </a:p>
        </p:txBody>
      </p:sp>
      <p:sp>
        <p:nvSpPr>
          <p:cNvPr id="5" name="TextBox 5"/>
          <p:cNvSpPr txBox="1"/>
          <p:nvPr/>
        </p:nvSpPr>
        <p:spPr>
          <a:xfrm>
            <a:off x="414829" y="5143500"/>
            <a:ext cx="17458337" cy="859210"/>
          </a:xfrm>
          <a:prstGeom prst="rect">
            <a:avLst/>
          </a:prstGeom>
        </p:spPr>
        <p:txBody>
          <a:bodyPr lIns="0" tIns="0" rIns="0" bIns="0" rtlCol="0" anchor="t">
            <a:spAutoFit/>
          </a:bodyPr>
          <a:lstStyle/>
          <a:p>
            <a:pPr lvl="0" algn="ctr">
              <a:lnSpc>
                <a:spcPts val="6720"/>
              </a:lnSpc>
            </a:pPr>
            <a:r>
              <a:rPr lang="en-US" sz="6600" b="1" spc="508" dirty="0">
                <a:solidFill>
                  <a:srgbClr val="D9D9D9"/>
                </a:solidFill>
                <a:latin typeface="Oswald"/>
              </a:rPr>
              <a:t>APPLY FOR A RUSSIAN VISA</a:t>
            </a:r>
          </a:p>
        </p:txBody>
      </p:sp>
      <p:sp>
        <p:nvSpPr>
          <p:cNvPr id="6" name="TextBox 6"/>
          <p:cNvSpPr txBox="1"/>
          <p:nvPr/>
        </p:nvSpPr>
        <p:spPr>
          <a:xfrm>
            <a:off x="17290293" y="163993"/>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1</a:t>
            </a:r>
            <a:r>
              <a:rPr lang="ru-RU" sz="2400" b="1" dirty="0" smtClean="0">
                <a:solidFill>
                  <a:srgbClr val="FFFFFF"/>
                </a:solidFill>
                <a:latin typeface="Oswald"/>
              </a:rPr>
              <a:t>7</a:t>
            </a:r>
            <a:endParaRPr lang="en-US" sz="2400" b="1" dirty="0">
              <a:solidFill>
                <a:srgbClr val="FFFFFF"/>
              </a:solidFill>
              <a:latin typeface="Oswald"/>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5603200" cy="14833600"/>
          </a:xfrm>
        </p:grpSpPr>
        <p:pic>
          <p:nvPicPr>
            <p:cNvPr id="3" name="Picture 3"/>
            <p:cNvPicPr>
              <a:picLocks noChangeAspect="1"/>
            </p:cNvPicPr>
            <p:nvPr/>
          </p:nvPicPr>
          <p:blipFill>
            <a:blip r:embed="rId2" cstate="print">
              <a:alphaModFix amt="25000"/>
            </a:blip>
            <a:srcRect t="28300" b="28300"/>
            <a:stretch>
              <a:fillRect/>
            </a:stretch>
          </p:blipFill>
          <p:spPr>
            <a:xfrm>
              <a:off x="0" y="0"/>
              <a:ext cx="25603200" cy="7416800"/>
            </a:xfrm>
            <a:prstGeom prst="rect">
              <a:avLst/>
            </a:prstGeom>
          </p:spPr>
        </p:pic>
        <p:pic>
          <p:nvPicPr>
            <p:cNvPr id="4" name="Picture 4"/>
            <p:cNvPicPr>
              <a:picLocks noChangeAspect="1"/>
            </p:cNvPicPr>
            <p:nvPr/>
          </p:nvPicPr>
          <p:blipFill>
            <a:blip r:embed="rId3" cstate="print">
              <a:alphaModFix amt="25000"/>
            </a:blip>
            <a:srcRect t="28260" b="28260"/>
            <a:stretch>
              <a:fillRect/>
            </a:stretch>
          </p:blipFill>
          <p:spPr>
            <a:xfrm>
              <a:off x="0" y="7416800"/>
              <a:ext cx="25603200" cy="7416800"/>
            </a:xfrm>
            <a:prstGeom prst="rect">
              <a:avLst/>
            </a:prstGeom>
          </p:spPr>
        </p:pic>
      </p:grpSp>
      <p:sp>
        <p:nvSpPr>
          <p:cNvPr id="5" name="AutoShape 5"/>
          <p:cNvSpPr/>
          <p:nvPr/>
        </p:nvSpPr>
        <p:spPr>
          <a:xfrm>
            <a:off x="381000" y="415821"/>
            <a:ext cx="17526000" cy="9492981"/>
          </a:xfrm>
          <a:prstGeom prst="rect">
            <a:avLst/>
          </a:prstGeom>
          <a:solidFill>
            <a:srgbClr val="150599"/>
          </a:solidFill>
        </p:spPr>
      </p:sp>
      <p:sp>
        <p:nvSpPr>
          <p:cNvPr id="6" name="TextBox 6"/>
          <p:cNvSpPr txBox="1"/>
          <p:nvPr/>
        </p:nvSpPr>
        <p:spPr>
          <a:xfrm>
            <a:off x="679389" y="612754"/>
            <a:ext cx="16929222" cy="1590179"/>
          </a:xfrm>
          <a:prstGeom prst="rect">
            <a:avLst/>
          </a:prstGeom>
        </p:spPr>
        <p:txBody>
          <a:bodyPr lIns="0" tIns="0" rIns="0" bIns="0" rtlCol="0" anchor="t">
            <a:spAutoFit/>
          </a:bodyPr>
          <a:lstStyle/>
          <a:p>
            <a:pPr algn="ctr">
              <a:lnSpc>
                <a:spcPts val="6240"/>
              </a:lnSpc>
            </a:pPr>
            <a:r>
              <a:rPr lang="en-US" sz="4800" b="1" i="0" spc="484" dirty="0" smtClean="0">
                <a:solidFill>
                  <a:srgbClr val="FFFFFF"/>
                </a:solidFill>
                <a:latin typeface="Oswald"/>
              </a:rPr>
              <a:t>LEGAL FRAMEWORK ON VISAS</a:t>
            </a:r>
            <a:endParaRPr lang="en-US" sz="4800" b="1" i="0" spc="484" dirty="0">
              <a:solidFill>
                <a:srgbClr val="FFFFFF"/>
              </a:solidFill>
              <a:latin typeface="Oswald"/>
            </a:endParaRPr>
          </a:p>
          <a:p>
            <a:pPr algn="ctr">
              <a:lnSpc>
                <a:spcPts val="6240"/>
              </a:lnSpc>
            </a:pPr>
            <a:r>
              <a:rPr lang="en-US" sz="4800" b="1" spc="484" dirty="0" smtClean="0">
                <a:solidFill>
                  <a:srgbClr val="FFFFFF"/>
                </a:solidFill>
                <a:latin typeface="Oswald"/>
              </a:rPr>
              <a:t>FOR</a:t>
            </a:r>
            <a:r>
              <a:rPr lang="en-US" sz="4800" b="1" i="0" spc="484" dirty="0" smtClean="0">
                <a:solidFill>
                  <a:srgbClr val="FFFFFF"/>
                </a:solidFill>
                <a:latin typeface="Oswald"/>
              </a:rPr>
              <a:t> </a:t>
            </a:r>
            <a:r>
              <a:rPr lang="en-US" sz="4800" b="1" spc="484" dirty="0" smtClean="0">
                <a:solidFill>
                  <a:srgbClr val="FFFFFF"/>
                </a:solidFill>
                <a:latin typeface="Oswald"/>
              </a:rPr>
              <a:t>FOREIGN CITIZENS</a:t>
            </a:r>
            <a:endParaRPr lang="en-US" sz="4800" b="1" i="0" spc="484" dirty="0">
              <a:solidFill>
                <a:srgbClr val="FFFFFF"/>
              </a:solidFill>
              <a:latin typeface="Oswald"/>
            </a:endParaRPr>
          </a:p>
        </p:txBody>
      </p:sp>
      <p:sp>
        <p:nvSpPr>
          <p:cNvPr id="7" name="TextBox 7"/>
          <p:cNvSpPr txBox="1"/>
          <p:nvPr/>
        </p:nvSpPr>
        <p:spPr>
          <a:xfrm>
            <a:off x="869889" y="2202933"/>
            <a:ext cx="16548222" cy="8335615"/>
          </a:xfrm>
          <a:prstGeom prst="rect">
            <a:avLst/>
          </a:prstGeom>
        </p:spPr>
        <p:txBody>
          <a:bodyPr lIns="0" tIns="0" rIns="0" bIns="0" rtlCol="0" anchor="t">
            <a:spAutoFit/>
          </a:bodyPr>
          <a:lstStyle/>
          <a:p>
            <a:pPr algn="just">
              <a:lnSpc>
                <a:spcPts val="2625"/>
              </a:lnSpc>
            </a:pPr>
            <a:r>
              <a:rPr lang="en-US" sz="2400" spc="84" dirty="0">
                <a:solidFill>
                  <a:srgbClr val="FFFFFF"/>
                </a:solidFill>
                <a:latin typeface="Oswald"/>
              </a:rPr>
              <a:t>In accordance with Article 2 of Federal Law No. 115-FL of July 25, 2002 “On the Legal Status of Foreign Citizens in the Russian Federation”, a foreign citizen is an individual who is not a citizen of the Russian Federation and who has proof of citizenship (nationality) of a foreign state; stateless person - an individual who is not a citizen of the Russian Federation and does not have proof of citizenship (nationality) of a foreign state</a:t>
            </a:r>
            <a:r>
              <a:rPr lang="en-US" sz="2400" spc="84" dirty="0" smtClean="0">
                <a:solidFill>
                  <a:srgbClr val="FFFFFF"/>
                </a:solidFill>
                <a:latin typeface="Oswald"/>
              </a:rPr>
              <a:t>.</a:t>
            </a:r>
          </a:p>
          <a:p>
            <a:pPr algn="just">
              <a:lnSpc>
                <a:spcPts val="2625"/>
              </a:lnSpc>
            </a:pPr>
            <a:endParaRPr lang="en-US" sz="2400" spc="84" dirty="0">
              <a:solidFill>
                <a:srgbClr val="FFFFFF"/>
              </a:solidFill>
              <a:latin typeface="Oswald"/>
            </a:endParaRPr>
          </a:p>
          <a:p>
            <a:pPr algn="just">
              <a:lnSpc>
                <a:spcPts val="2625"/>
              </a:lnSpc>
            </a:pPr>
            <a:r>
              <a:rPr lang="en-US" sz="2400" spc="84" dirty="0">
                <a:solidFill>
                  <a:srgbClr val="FFFFFF"/>
                </a:solidFill>
                <a:latin typeface="Oswald"/>
              </a:rPr>
              <a:t>In accordance with Article 25.2 of Federal Law No. 114-FL of August 16, 1996 “On the Procedure for Exiting the Russian Federation and Entering the Russian Federation”, a visa may be single, double or multiple</a:t>
            </a:r>
            <a:r>
              <a:rPr lang="en-US" sz="2400" spc="84" dirty="0" smtClean="0">
                <a:solidFill>
                  <a:srgbClr val="FFFFFF"/>
                </a:solidFill>
                <a:latin typeface="Oswald"/>
              </a:rPr>
              <a:t>.</a:t>
            </a:r>
          </a:p>
          <a:p>
            <a:pPr algn="just">
              <a:lnSpc>
                <a:spcPts val="2625"/>
              </a:lnSpc>
            </a:pPr>
            <a:endParaRPr lang="en-US" sz="2400" spc="84" dirty="0">
              <a:solidFill>
                <a:srgbClr val="FFFFFF"/>
              </a:solidFill>
              <a:latin typeface="Oswald"/>
            </a:endParaRPr>
          </a:p>
          <a:p>
            <a:pPr algn="just">
              <a:lnSpc>
                <a:spcPts val="2625"/>
              </a:lnSpc>
            </a:pPr>
            <a:r>
              <a:rPr lang="en-US" sz="2400" spc="84" dirty="0">
                <a:solidFill>
                  <a:srgbClr val="FFFFFF"/>
                </a:solidFill>
                <a:latin typeface="Oswald"/>
              </a:rPr>
              <a:t>In accordance with Article 25.6 of Federal Law No. 114-FL of August 16, 1996 "On the Procedure for Exiting the Russian Federation and Entering the Russian Federation", depending on the purpose of entry of a foreign citizen to the Russian Federation and the purpose of his stay in the Russian Federation, ordinary visas are divided into private, business, tourist, educational, work, humanitarian and entry visas to the Russian Federation for the purpose of obtaining asylum, obtaining a permission for temporary residence in the Russian Federation or for acceptance of Russian Federation citizenship</a:t>
            </a:r>
            <a:r>
              <a:rPr lang="en-US" sz="2400" spc="84" dirty="0" smtClean="0">
                <a:solidFill>
                  <a:srgbClr val="FFFFFF"/>
                </a:solidFill>
                <a:latin typeface="Oswald"/>
              </a:rPr>
              <a:t>.</a:t>
            </a:r>
          </a:p>
          <a:p>
            <a:pPr algn="just">
              <a:lnSpc>
                <a:spcPts val="2625"/>
              </a:lnSpc>
            </a:pPr>
            <a:endParaRPr lang="en-US" sz="2400" spc="84" dirty="0">
              <a:solidFill>
                <a:srgbClr val="FFFFFF"/>
              </a:solidFill>
              <a:latin typeface="Oswald"/>
            </a:endParaRPr>
          </a:p>
          <a:p>
            <a:pPr algn="just">
              <a:lnSpc>
                <a:spcPts val="2625"/>
              </a:lnSpc>
            </a:pPr>
            <a:r>
              <a:rPr lang="en-US" sz="2400" spc="84" dirty="0">
                <a:solidFill>
                  <a:srgbClr val="FFFFFF"/>
                </a:solidFill>
                <a:latin typeface="Oswald"/>
              </a:rPr>
              <a:t>In accordance with Article 25.9 of Federal Law No. 114-FL of August 16, 1996 "On the Procedure for Exiting the Russian Federation and Entering the Russian Federation", a foreign citizen or a stateless person upon entry into the Russian Federation must obtain and fill out a migration card. A migration card must be returned at the checkpoint of the Russian Federation State Border when a foreign citizen or stateless person leaves the Russian Federation</a:t>
            </a:r>
            <a:r>
              <a:rPr lang="en-US" sz="2400" spc="84" dirty="0" smtClean="0">
                <a:solidFill>
                  <a:srgbClr val="FFFFFF"/>
                </a:solidFill>
                <a:latin typeface="Oswald"/>
              </a:rPr>
              <a:t>.</a:t>
            </a:r>
          </a:p>
          <a:p>
            <a:pPr algn="just">
              <a:lnSpc>
                <a:spcPts val="2625"/>
              </a:lnSpc>
            </a:pPr>
            <a:endParaRPr lang="en-US" sz="2400" spc="84" dirty="0">
              <a:solidFill>
                <a:srgbClr val="FFFFFF"/>
              </a:solidFill>
              <a:latin typeface="Oswald"/>
            </a:endParaRPr>
          </a:p>
          <a:p>
            <a:pPr algn="just">
              <a:lnSpc>
                <a:spcPts val="2625"/>
              </a:lnSpc>
            </a:pPr>
            <a:r>
              <a:rPr lang="en-US" sz="2400" spc="84" dirty="0">
                <a:solidFill>
                  <a:srgbClr val="FFFFFF"/>
                </a:solidFill>
                <a:latin typeface="Oswald"/>
              </a:rPr>
              <a:t>In accordance with Article 18 (Section II) of Federal Law No. 114-FL of August 16, 1996 "On the Procedure for Exiting the Russian Federation and Entering the Russian Federation", in the Russian Federation, depending on the purpose of entry of foreign citizens and the purpose of their stay in the Russian Federation, there are following categories of visas: a) diplomatic, b) service, c) ordinary, d) transit, e) temporary residence visa.</a:t>
            </a:r>
          </a:p>
          <a:p>
            <a:pPr>
              <a:lnSpc>
                <a:spcPts val="2625"/>
              </a:lnSpc>
            </a:pPr>
            <a:endParaRPr lang="en-US" sz="2100" b="0" i="0" spc="84" dirty="0">
              <a:solidFill>
                <a:srgbClr val="FFFFFF"/>
              </a:solidFill>
              <a:latin typeface="Oswald"/>
            </a:endParaRPr>
          </a:p>
          <a:p>
            <a:pPr>
              <a:lnSpc>
                <a:spcPts val="2625"/>
              </a:lnSpc>
            </a:pPr>
            <a:endParaRPr lang="en-US" sz="2100" b="0" i="0" spc="84" dirty="0">
              <a:solidFill>
                <a:srgbClr val="FFFFFF"/>
              </a:solidFill>
              <a:latin typeface="Oswald"/>
            </a:endParaRPr>
          </a:p>
        </p:txBody>
      </p:sp>
      <p:sp>
        <p:nvSpPr>
          <p:cNvPr id="8" name="TextBox 8"/>
          <p:cNvSpPr txBox="1"/>
          <p:nvPr/>
        </p:nvSpPr>
        <p:spPr>
          <a:xfrm>
            <a:off x="17109757" y="409871"/>
            <a:ext cx="997707" cy="405765"/>
          </a:xfrm>
          <a:prstGeom prst="rect">
            <a:avLst/>
          </a:prstGeom>
        </p:spPr>
        <p:txBody>
          <a:bodyPr lIns="0" tIns="0" rIns="0" bIns="0" rtlCol="0" anchor="t">
            <a:spAutoFit/>
          </a:bodyPr>
          <a:lstStyle/>
          <a:p>
            <a:pPr algn="ctr">
              <a:lnSpc>
                <a:spcPts val="3359"/>
              </a:lnSpc>
            </a:pPr>
            <a:r>
              <a:rPr lang="en-US" sz="2400" b="1" dirty="0">
                <a:solidFill>
                  <a:srgbClr val="FFFFFF"/>
                </a:solidFill>
                <a:latin typeface="Oswald"/>
              </a:rPr>
              <a:t> </a:t>
            </a:r>
            <a:r>
              <a:rPr lang="en-US" sz="2400" b="1" dirty="0" smtClean="0">
                <a:solidFill>
                  <a:srgbClr val="FFFFFF"/>
                </a:solidFill>
                <a:latin typeface="Oswald"/>
              </a:rPr>
              <a:t>1</a:t>
            </a:r>
            <a:r>
              <a:rPr lang="ru-RU" sz="2400" b="1" dirty="0" smtClean="0">
                <a:solidFill>
                  <a:srgbClr val="FFFFFF"/>
                </a:solidFill>
                <a:latin typeface="Oswald"/>
              </a:rPr>
              <a:t>8</a:t>
            </a:r>
            <a:endParaRPr lang="en-US" sz="2400" b="1" dirty="0">
              <a:solidFill>
                <a:srgbClr val="FFFFFF"/>
              </a:solidFill>
              <a:latin typeface="Oswa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43736"/>
        </a:solidFill>
        <a:effectLst/>
      </p:bgPr>
    </p:bg>
    <p:spTree>
      <p:nvGrpSpPr>
        <p:cNvPr id="1" name=""/>
        <p:cNvGrpSpPr/>
        <p:nvPr/>
      </p:nvGrpSpPr>
      <p:grpSpPr>
        <a:xfrm>
          <a:off x="0" y="0"/>
          <a:ext cx="0" cy="0"/>
          <a:chOff x="0" y="0"/>
          <a:chExt cx="0" cy="0"/>
        </a:xfrm>
      </p:grpSpPr>
      <p:sp>
        <p:nvSpPr>
          <p:cNvPr id="2" name="AutoShape 2"/>
          <p:cNvSpPr/>
          <p:nvPr/>
        </p:nvSpPr>
        <p:spPr>
          <a:xfrm>
            <a:off x="6172198" y="3641725"/>
            <a:ext cx="6019801" cy="6645275"/>
          </a:xfrm>
          <a:prstGeom prst="rect">
            <a:avLst/>
          </a:prstGeom>
          <a:solidFill>
            <a:srgbClr val="A6A6A6"/>
          </a:solidFill>
        </p:spPr>
      </p:sp>
      <p:sp>
        <p:nvSpPr>
          <p:cNvPr id="3" name="TextBox 3"/>
          <p:cNvSpPr txBox="1"/>
          <p:nvPr/>
        </p:nvSpPr>
        <p:spPr>
          <a:xfrm>
            <a:off x="6795964" y="3849976"/>
            <a:ext cx="4509872" cy="1731243"/>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112" normalizeH="0" baseline="0" noProof="0" dirty="0">
                <a:ln>
                  <a:noFill/>
                </a:ln>
                <a:solidFill>
                  <a:srgbClr val="150599"/>
                </a:solidFill>
                <a:effectLst/>
                <a:uLnTx/>
                <a:uFillTx/>
                <a:latin typeface="Oswald"/>
                <a:ea typeface="+mn-ea"/>
                <a:cs typeface="+mn-cs"/>
              </a:rPr>
              <a:t>BUSINESS</a:t>
            </a:r>
          </a:p>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112" normalizeH="0" baseline="0" noProof="0" dirty="0">
                <a:ln>
                  <a:noFill/>
                </a:ln>
                <a:solidFill>
                  <a:srgbClr val="FFFFFF"/>
                </a:solidFill>
                <a:effectLst/>
                <a:uLnTx/>
                <a:uFillTx/>
                <a:latin typeface="Oswald"/>
                <a:ea typeface="+mn-ea"/>
                <a:cs typeface="+mn-cs"/>
              </a:rPr>
              <a:t>PURPOSE OF VISIT: MEDICAL TREATMENT </a:t>
            </a:r>
          </a:p>
        </p:txBody>
      </p:sp>
      <p:sp>
        <p:nvSpPr>
          <p:cNvPr id="4" name="TextBox 4"/>
          <p:cNvSpPr txBox="1"/>
          <p:nvPr/>
        </p:nvSpPr>
        <p:spPr>
          <a:xfrm>
            <a:off x="7020142" y="6002202"/>
            <a:ext cx="4323914" cy="4154984"/>
          </a:xfrm>
          <a:prstGeom prst="rect">
            <a:avLst/>
          </a:prstGeom>
        </p:spPr>
        <p:txBody>
          <a:bodyPr wrap="square"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Oswald" charset="0"/>
                <a:ea typeface="Oswald" charset="0"/>
                <a:cs typeface="Oswald" charset="0"/>
              </a:rPr>
              <a:t>The period of validity</a:t>
            </a:r>
            <a:r>
              <a:rPr kumimoji="0" lang="en-US" sz="2800" b="1" i="0" u="none" strike="noStrike" kern="1200" cap="none" spc="29" normalizeH="0" baseline="0" noProof="0" dirty="0">
                <a:ln>
                  <a:noFill/>
                </a:ln>
                <a:solidFill>
                  <a:srgbClr val="C00000"/>
                </a:solidFill>
                <a:effectLst/>
                <a:uLnTx/>
                <a:uFillTx/>
                <a:latin typeface="Oswald" charset="0"/>
                <a:ea typeface="Oswald" charset="0"/>
                <a:cs typeface="Oswald" charset="0"/>
              </a:rPr>
              <a:t>: up to 90 days</a:t>
            </a:r>
          </a:p>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2400" b="0" i="0" u="none" strike="noStrike" kern="1200" cap="none" spc="29" normalizeH="0" baseline="0" noProof="0" dirty="0">
                <a:ln>
                  <a:noFill/>
                </a:ln>
                <a:solidFill>
                  <a:srgbClr val="252827"/>
                </a:solidFill>
                <a:effectLst/>
                <a:uLnTx/>
                <a:uFillTx/>
                <a:latin typeface="Oswald"/>
                <a:ea typeface="+mn-ea"/>
                <a:cs typeface="+mn-cs"/>
              </a:rPr>
              <a:t>For those who visit Russia for medical treatment, health check-ups, medical advice with official invitation obtained from a health facility (except target tourism for the purpose of treatment and critical care).</a:t>
            </a:r>
          </a:p>
        </p:txBody>
      </p:sp>
      <p:sp>
        <p:nvSpPr>
          <p:cNvPr id="5" name="AutoShape 5"/>
          <p:cNvSpPr/>
          <p:nvPr/>
        </p:nvSpPr>
        <p:spPr>
          <a:xfrm>
            <a:off x="-3116" y="3641725"/>
            <a:ext cx="6175315" cy="6645275"/>
          </a:xfrm>
          <a:prstGeom prst="rect">
            <a:avLst/>
          </a:prstGeom>
          <a:solidFill>
            <a:srgbClr val="D9D9D9"/>
          </a:solidFill>
        </p:spPr>
      </p:sp>
      <p:sp>
        <p:nvSpPr>
          <p:cNvPr id="7" name="AutoShape 7"/>
          <p:cNvSpPr/>
          <p:nvPr/>
        </p:nvSpPr>
        <p:spPr>
          <a:xfrm>
            <a:off x="12191998" y="3641725"/>
            <a:ext cx="6096001" cy="6645275"/>
          </a:xfrm>
          <a:prstGeom prst="rect">
            <a:avLst/>
          </a:prstGeom>
          <a:solidFill>
            <a:srgbClr val="D9D9D9"/>
          </a:solidFill>
        </p:spPr>
      </p:sp>
      <p:sp>
        <p:nvSpPr>
          <p:cNvPr id="8" name="TextBox 8"/>
          <p:cNvSpPr txBox="1"/>
          <p:nvPr/>
        </p:nvSpPr>
        <p:spPr>
          <a:xfrm>
            <a:off x="152400" y="1192368"/>
            <a:ext cx="18407154" cy="2128788"/>
          </a:xfrm>
          <a:prstGeom prst="rect">
            <a:avLst/>
          </a:prstGeom>
        </p:spPr>
        <p:txBody>
          <a:bodyPr wrap="square" lIns="0" tIns="0" rIns="0" bIns="0" rtlCol="0" anchor="t">
            <a:spAutoFit/>
          </a:bodyPr>
          <a:lstStyle/>
          <a:p>
            <a:pPr marL="0" marR="0" lvl="0" indent="0" algn="ctr" defTabSz="914400" rtl="0" eaLnBrk="1" fontAlgn="auto" latinLnBrk="0" hangingPunct="1">
              <a:lnSpc>
                <a:spcPts val="8319"/>
              </a:lnSpc>
              <a:spcBef>
                <a:spcPts val="0"/>
              </a:spcBef>
              <a:spcAft>
                <a:spcPts val="0"/>
              </a:spcAft>
              <a:buClrTx/>
              <a:buSzTx/>
              <a:buFontTx/>
              <a:buNone/>
              <a:tabLst/>
              <a:defRPr/>
            </a:pPr>
            <a:r>
              <a:rPr kumimoji="0" lang="en-US" sz="6200" b="1" i="0" u="none" strike="noStrike" kern="1200" cap="none" spc="422" normalizeH="0" baseline="0" noProof="0" dirty="0">
                <a:ln>
                  <a:noFill/>
                </a:ln>
                <a:solidFill>
                  <a:srgbClr val="FFFFFF"/>
                </a:solidFill>
                <a:effectLst/>
                <a:uLnTx/>
                <a:uFillTx/>
                <a:latin typeface="Oswald"/>
                <a:ea typeface="+mn-ea"/>
                <a:cs typeface="+mn-cs"/>
              </a:rPr>
              <a:t>WHAT TYPES OF RUSSIAN VISAS ARE THERE?*</a:t>
            </a:r>
          </a:p>
        </p:txBody>
      </p:sp>
      <p:pic>
        <p:nvPicPr>
          <p:cNvPr id="9" name="Picture 9"/>
          <p:cNvPicPr>
            <a:picLocks noChangeAspect="1"/>
          </p:cNvPicPr>
          <p:nvPr/>
        </p:nvPicPr>
        <p:blipFill>
          <a:blip r:embed="rId2"/>
          <a:srcRect l="44801" t="44801" r="44801" b="44801"/>
          <a:stretch>
            <a:fillRect/>
          </a:stretch>
        </p:blipFill>
        <p:spPr>
          <a:xfrm>
            <a:off x="-950770" y="882792"/>
            <a:ext cx="1901541" cy="1901541"/>
          </a:xfrm>
          <a:prstGeom prst="rect">
            <a:avLst/>
          </a:prstGeom>
        </p:spPr>
      </p:pic>
      <p:pic>
        <p:nvPicPr>
          <p:cNvPr id="10" name="Picture 10"/>
          <p:cNvPicPr>
            <a:picLocks noChangeAspect="1"/>
          </p:cNvPicPr>
          <p:nvPr/>
        </p:nvPicPr>
        <p:blipFill>
          <a:blip r:embed="rId3"/>
          <a:srcRect l="44801" t="44801" r="44801" b="44801"/>
          <a:stretch>
            <a:fillRect/>
          </a:stretch>
        </p:blipFill>
        <p:spPr>
          <a:xfrm>
            <a:off x="17337230" y="882792"/>
            <a:ext cx="1901541" cy="1901541"/>
          </a:xfrm>
          <a:prstGeom prst="rect">
            <a:avLst/>
          </a:prstGeom>
        </p:spPr>
      </p:pic>
      <p:sp>
        <p:nvSpPr>
          <p:cNvPr id="11" name="TextBox 11"/>
          <p:cNvSpPr txBox="1"/>
          <p:nvPr/>
        </p:nvSpPr>
        <p:spPr>
          <a:xfrm>
            <a:off x="17290293" y="106843"/>
            <a:ext cx="997707" cy="405765"/>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Oswald"/>
                <a:ea typeface="+mn-ea"/>
                <a:cs typeface="+mn-cs"/>
              </a:rPr>
              <a:t>19</a:t>
            </a:r>
            <a:endParaRPr kumimoji="0" lang="en-US" sz="2400" b="1" i="0" u="none" strike="noStrike" kern="1200" cap="none" spc="0" normalizeH="0" baseline="0" noProof="0" dirty="0">
              <a:ln>
                <a:noFill/>
              </a:ln>
              <a:solidFill>
                <a:srgbClr val="FFFFFF"/>
              </a:solidFill>
              <a:effectLst/>
              <a:uLnTx/>
              <a:uFillTx/>
              <a:latin typeface="Oswald"/>
              <a:ea typeface="+mn-ea"/>
              <a:cs typeface="+mn-cs"/>
            </a:endParaRPr>
          </a:p>
        </p:txBody>
      </p:sp>
      <p:sp>
        <p:nvSpPr>
          <p:cNvPr id="12" name="TextBox 12"/>
          <p:cNvSpPr txBox="1"/>
          <p:nvPr/>
        </p:nvSpPr>
        <p:spPr>
          <a:xfrm>
            <a:off x="613605" y="3695700"/>
            <a:ext cx="4509872" cy="1731243"/>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112" normalizeH="0" baseline="0" noProof="0" dirty="0">
                <a:ln>
                  <a:noFill/>
                </a:ln>
                <a:solidFill>
                  <a:srgbClr val="150599"/>
                </a:solidFill>
                <a:effectLst/>
                <a:uLnTx/>
                <a:uFillTx/>
                <a:latin typeface="Oswald"/>
                <a:ea typeface="+mn-ea"/>
                <a:cs typeface="+mn-cs"/>
              </a:rPr>
              <a:t>TOURIST </a:t>
            </a:r>
          </a:p>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112" normalizeH="0" baseline="0" noProof="0" dirty="0">
                <a:ln>
                  <a:noFill/>
                </a:ln>
                <a:solidFill>
                  <a:srgbClr val="545454"/>
                </a:solidFill>
                <a:effectLst/>
                <a:uLnTx/>
                <a:uFillTx/>
                <a:latin typeface="Oswald"/>
                <a:ea typeface="+mn-ea"/>
                <a:cs typeface="+mn-cs"/>
              </a:rPr>
              <a:t>PURPOSE OF VISIT: TARGET TOURISM</a:t>
            </a:r>
          </a:p>
        </p:txBody>
      </p:sp>
      <p:sp>
        <p:nvSpPr>
          <p:cNvPr id="14" name="TextBox 14"/>
          <p:cNvSpPr txBox="1"/>
          <p:nvPr/>
        </p:nvSpPr>
        <p:spPr>
          <a:xfrm>
            <a:off x="13078162" y="3774109"/>
            <a:ext cx="4509872" cy="1731243"/>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112" normalizeH="0" baseline="0" noProof="0" dirty="0">
                <a:ln>
                  <a:noFill/>
                </a:ln>
                <a:solidFill>
                  <a:srgbClr val="150599"/>
                </a:solidFill>
                <a:effectLst/>
                <a:uLnTx/>
                <a:uFillTx/>
                <a:latin typeface="Oswald"/>
                <a:ea typeface="+mn-ea"/>
                <a:cs typeface="+mn-cs"/>
              </a:rPr>
              <a:t>PRIVATE</a:t>
            </a:r>
          </a:p>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112" normalizeH="0" baseline="0" noProof="0" dirty="0">
                <a:ln>
                  <a:noFill/>
                </a:ln>
                <a:solidFill>
                  <a:srgbClr val="545454"/>
                </a:solidFill>
                <a:effectLst/>
                <a:uLnTx/>
                <a:uFillTx/>
                <a:latin typeface="Oswald"/>
                <a:ea typeface="+mn-ea"/>
                <a:cs typeface="+mn-cs"/>
              </a:rPr>
              <a:t>PURPOSE OF VISIT: </a:t>
            </a:r>
          </a:p>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2800" b="0" i="0" u="none" strike="noStrike" kern="1200" cap="none" spc="112" normalizeH="0" baseline="0" noProof="0" dirty="0">
                <a:ln>
                  <a:noFill/>
                </a:ln>
                <a:solidFill>
                  <a:srgbClr val="545454"/>
                </a:solidFill>
                <a:effectLst/>
                <a:uLnTx/>
                <a:uFillTx/>
                <a:latin typeface="Oswald"/>
                <a:ea typeface="+mn-ea"/>
                <a:cs typeface="+mn-cs"/>
              </a:rPr>
              <a:t>SPECIAL CASES</a:t>
            </a:r>
          </a:p>
        </p:txBody>
      </p:sp>
      <p:sp>
        <p:nvSpPr>
          <p:cNvPr id="15" name="TextBox 15"/>
          <p:cNvSpPr txBox="1"/>
          <p:nvPr/>
        </p:nvSpPr>
        <p:spPr>
          <a:xfrm>
            <a:off x="709480" y="5981700"/>
            <a:ext cx="4318122" cy="3231654"/>
          </a:xfrm>
          <a:prstGeom prst="rect">
            <a:avLst/>
          </a:prstGeom>
        </p:spPr>
        <p:txBody>
          <a:bodyPr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Oswald" charset="0"/>
                <a:ea typeface="Oswald" charset="0"/>
                <a:cs typeface="Oswald" charset="0"/>
              </a:rPr>
              <a:t>The period of validity</a:t>
            </a:r>
            <a:r>
              <a:rPr kumimoji="0" lang="en-US" sz="2800" b="1" i="0" u="none" strike="noStrike" kern="1200" cap="none" spc="29" normalizeH="0" baseline="0" noProof="0" dirty="0">
                <a:ln>
                  <a:noFill/>
                </a:ln>
                <a:solidFill>
                  <a:srgbClr val="C00000"/>
                </a:solidFill>
                <a:effectLst/>
                <a:uLnTx/>
                <a:uFillTx/>
                <a:latin typeface="Oswald" charset="0"/>
                <a:ea typeface="Oswald" charset="0"/>
                <a:cs typeface="Oswald" charset="0"/>
              </a:rPr>
              <a:t>: up to 30 days</a:t>
            </a:r>
          </a:p>
          <a:p>
            <a:pPr marL="0" marR="0" lvl="0" indent="0" algn="l" defTabSz="914400" rtl="0" eaLnBrk="1" fontAlgn="auto" latinLnBrk="0" hangingPunct="1">
              <a:lnSpc>
                <a:spcPts val="3569"/>
              </a:lnSpc>
              <a:spcBef>
                <a:spcPts val="0"/>
              </a:spcBef>
              <a:spcAft>
                <a:spcPts val="0"/>
              </a:spcAft>
              <a:buClrTx/>
              <a:buSzTx/>
              <a:buFontTx/>
              <a:buNone/>
              <a:tabLst/>
              <a:defRPr/>
            </a:pPr>
            <a:endParaRPr kumimoji="0" lang="en-US" sz="2800" b="1" i="0" u="none" strike="noStrike" kern="1200" cap="none" spc="29" normalizeH="0" baseline="0" noProof="0" dirty="0">
              <a:ln>
                <a:noFill/>
              </a:ln>
              <a:solidFill>
                <a:srgbClr val="252827"/>
              </a:solidFill>
              <a:effectLst/>
              <a:uLnTx/>
              <a:uFillTx/>
              <a:latin typeface="Oswald"/>
              <a:ea typeface="+mn-ea"/>
              <a:cs typeface="+mn-cs"/>
            </a:endParaRPr>
          </a:p>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2400" b="0" i="0" u="none" strike="noStrike" kern="1200" cap="none" spc="29" normalizeH="0" baseline="0" noProof="0" dirty="0">
                <a:ln>
                  <a:noFill/>
                </a:ln>
                <a:solidFill>
                  <a:srgbClr val="252827"/>
                </a:solidFill>
                <a:effectLst/>
                <a:uLnTx/>
                <a:uFillTx/>
                <a:latin typeface="Oswald"/>
                <a:ea typeface="+mn-ea"/>
                <a:cs typeface="+mn-cs"/>
              </a:rPr>
              <a:t>For those who visit Russia for tourism purposes on a specialized tour for health check-ups or medical consultations</a:t>
            </a:r>
          </a:p>
        </p:txBody>
      </p:sp>
      <p:sp>
        <p:nvSpPr>
          <p:cNvPr id="17" name="TextBox 17"/>
          <p:cNvSpPr txBox="1"/>
          <p:nvPr/>
        </p:nvSpPr>
        <p:spPr>
          <a:xfrm>
            <a:off x="12972171" y="5670246"/>
            <a:ext cx="4318122" cy="2308324"/>
          </a:xfrm>
          <a:prstGeom prst="rect">
            <a:avLst/>
          </a:prstGeom>
        </p:spPr>
        <p:txBody>
          <a:bodyPr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Oswald" charset="0"/>
                <a:ea typeface="Oswald" charset="0"/>
                <a:cs typeface="Oswald" charset="0"/>
              </a:rPr>
              <a:t>The period of validity</a:t>
            </a:r>
            <a:r>
              <a:rPr kumimoji="0" lang="en-US" sz="2800" b="1" i="0" u="none" strike="noStrike" kern="1200" cap="none" spc="29" normalizeH="0" baseline="0" noProof="0" dirty="0">
                <a:ln>
                  <a:noFill/>
                </a:ln>
                <a:solidFill>
                  <a:srgbClr val="C00000"/>
                </a:solidFill>
                <a:effectLst/>
                <a:uLnTx/>
                <a:uFillTx/>
                <a:latin typeface="Oswald" charset="0"/>
                <a:ea typeface="Oswald" charset="0"/>
                <a:cs typeface="Oswald" charset="0"/>
              </a:rPr>
              <a:t>: up to 90 days</a:t>
            </a:r>
            <a:endParaRPr kumimoji="0" lang="en-US" sz="2800" b="1" i="0" u="none" strike="noStrike" kern="1200" cap="none" spc="29" normalizeH="0" baseline="0" noProof="0" dirty="0">
              <a:ln>
                <a:noFill/>
              </a:ln>
              <a:solidFill>
                <a:srgbClr val="252827"/>
              </a:solidFill>
              <a:effectLst/>
              <a:uLnTx/>
              <a:uFillTx/>
              <a:latin typeface="Oswald"/>
              <a:ea typeface="+mn-ea"/>
              <a:cs typeface="+mn-cs"/>
            </a:endParaRPr>
          </a:p>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swald" charset="0"/>
                <a:ea typeface="Oswald" charset="0"/>
                <a:cs typeface="Oswald" charset="0"/>
              </a:rPr>
              <a:t>For those who travel to Russia for emergency medical treatment or to visit a sick relative. </a:t>
            </a:r>
            <a:endParaRPr kumimoji="0" lang="en-US" sz="2400" b="0" i="0" u="none" strike="noStrike" kern="1200" cap="none" spc="29" normalizeH="0" baseline="0" noProof="0" dirty="0">
              <a:ln>
                <a:noFill/>
              </a:ln>
              <a:solidFill>
                <a:srgbClr val="CD0808"/>
              </a:solidFill>
              <a:effectLst/>
              <a:uLnTx/>
              <a:uFillTx/>
              <a:latin typeface="Oswald" charset="0"/>
              <a:ea typeface="Oswald" charset="0"/>
              <a:cs typeface="Oswald" charset="0"/>
            </a:endParaRPr>
          </a:p>
        </p:txBody>
      </p:sp>
    </p:spTree>
    <p:extLst>
      <p:ext uri="{BB962C8B-B14F-4D97-AF65-F5344CB8AC3E}">
        <p14:creationId xmlns:p14="http://schemas.microsoft.com/office/powerpoint/2010/main" xmlns="" val="312006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4652" y="555604"/>
            <a:ext cx="9809254" cy="1238148"/>
          </a:xfrm>
          <a:prstGeom prst="rect">
            <a:avLst/>
          </a:prstGeom>
        </p:spPr>
        <p:txBody>
          <a:bodyPr lIns="0" tIns="0" rIns="0" bIns="0" rtlCol="0" anchor="t">
            <a:spAutoFit/>
          </a:bodyPr>
          <a:lstStyle/>
          <a:p>
            <a:pPr>
              <a:lnSpc>
                <a:spcPts val="9920"/>
              </a:lnSpc>
            </a:pPr>
            <a:r>
              <a:rPr lang="en-US" sz="8000" b="1" spc="600" dirty="0">
                <a:solidFill>
                  <a:srgbClr val="252827"/>
                </a:solidFill>
                <a:latin typeface="Oswald"/>
              </a:rPr>
              <a:t>CONTANTS</a:t>
            </a:r>
          </a:p>
        </p:txBody>
      </p:sp>
      <p:sp>
        <p:nvSpPr>
          <p:cNvPr id="3" name="TextBox 3"/>
          <p:cNvSpPr txBox="1"/>
          <p:nvPr/>
        </p:nvSpPr>
        <p:spPr>
          <a:xfrm>
            <a:off x="280147" y="2215435"/>
            <a:ext cx="12877800" cy="6463308"/>
          </a:xfrm>
          <a:prstGeom prst="rect">
            <a:avLst/>
          </a:prstGeom>
        </p:spPr>
        <p:txBody>
          <a:bodyPr wrap="square" lIns="0" tIns="0" rIns="0" bIns="0" rtlCol="0" anchor="t">
            <a:spAutoFit/>
          </a:bodyPr>
          <a:lstStyle/>
          <a:p>
            <a:pPr>
              <a:lnSpc>
                <a:spcPts val="3640"/>
              </a:lnSpc>
            </a:pPr>
            <a:r>
              <a:rPr lang="en-US" sz="3200" spc="344" dirty="0">
                <a:solidFill>
                  <a:srgbClr val="252827"/>
                </a:solidFill>
                <a:latin typeface="Oswald"/>
              </a:rPr>
              <a:t>Medical treatment in Kemerovo region. How does it </a:t>
            </a:r>
            <a:r>
              <a:rPr lang="en-US" sz="3200" spc="344" dirty="0" smtClean="0">
                <a:solidFill>
                  <a:srgbClr val="252827"/>
                </a:solidFill>
                <a:latin typeface="Oswald"/>
              </a:rPr>
              <a:t>work?.....3-6</a:t>
            </a:r>
            <a:endParaRPr lang="en-US" sz="3200" spc="344" dirty="0">
              <a:solidFill>
                <a:srgbClr val="252827"/>
              </a:solidFill>
              <a:latin typeface="Oswald"/>
            </a:endParaRPr>
          </a:p>
          <a:p>
            <a:pPr>
              <a:lnSpc>
                <a:spcPts val="3640"/>
              </a:lnSpc>
            </a:pPr>
            <a:endParaRPr lang="en-US" sz="3200" spc="344" dirty="0">
              <a:solidFill>
                <a:srgbClr val="252827"/>
              </a:solidFill>
              <a:latin typeface="Oswald"/>
            </a:endParaRPr>
          </a:p>
          <a:p>
            <a:pPr>
              <a:lnSpc>
                <a:spcPts val="3640"/>
              </a:lnSpc>
            </a:pPr>
            <a:r>
              <a:rPr lang="en-US" sz="3200" spc="344" dirty="0">
                <a:solidFill>
                  <a:srgbClr val="252827"/>
                </a:solidFill>
                <a:latin typeface="Oswald"/>
              </a:rPr>
              <a:t>Step I: Choose a health facility in Kemerovo region .</a:t>
            </a:r>
            <a:r>
              <a:rPr lang="ru-RU" sz="3200" spc="344" dirty="0" smtClean="0">
                <a:solidFill>
                  <a:srgbClr val="252827"/>
                </a:solidFill>
                <a:latin typeface="Oswald"/>
              </a:rPr>
              <a:t>.............</a:t>
            </a:r>
            <a:r>
              <a:rPr lang="en-US" sz="3200" spc="344" dirty="0" smtClean="0">
                <a:solidFill>
                  <a:srgbClr val="252827"/>
                </a:solidFill>
                <a:latin typeface="Oswald"/>
              </a:rPr>
              <a:t>.</a:t>
            </a:r>
            <a:r>
              <a:rPr lang="en-US" sz="3200" spc="344" dirty="0" smtClean="0">
                <a:solidFill>
                  <a:srgbClr val="252827"/>
                </a:solidFill>
                <a:latin typeface="Oswald"/>
              </a:rPr>
              <a:t>7-</a:t>
            </a:r>
            <a:r>
              <a:rPr lang="ru-RU" sz="3200" spc="344" dirty="0" smtClean="0">
                <a:solidFill>
                  <a:srgbClr val="252827"/>
                </a:solidFill>
                <a:latin typeface="Oswald"/>
              </a:rPr>
              <a:t>10</a:t>
            </a:r>
            <a:endParaRPr lang="en-US" sz="3200" spc="344" dirty="0">
              <a:solidFill>
                <a:srgbClr val="252827"/>
              </a:solidFill>
              <a:latin typeface="Oswald"/>
            </a:endParaRPr>
          </a:p>
          <a:p>
            <a:pPr>
              <a:lnSpc>
                <a:spcPts val="3640"/>
              </a:lnSpc>
            </a:pPr>
            <a:endParaRPr lang="en-US" sz="3200" spc="344" dirty="0">
              <a:solidFill>
                <a:srgbClr val="252827"/>
              </a:solidFill>
              <a:latin typeface="Oswald"/>
            </a:endParaRPr>
          </a:p>
          <a:p>
            <a:pPr>
              <a:lnSpc>
                <a:spcPts val="3640"/>
              </a:lnSpc>
            </a:pPr>
            <a:r>
              <a:rPr lang="en-US" sz="3200" spc="344" dirty="0">
                <a:solidFill>
                  <a:srgbClr val="252827"/>
                </a:solidFill>
                <a:latin typeface="Oswald"/>
              </a:rPr>
              <a:t>Step II: Sending a request for treatment to a health </a:t>
            </a:r>
            <a:r>
              <a:rPr lang="en-US" sz="3200" spc="344" dirty="0" smtClean="0">
                <a:solidFill>
                  <a:srgbClr val="252827"/>
                </a:solidFill>
                <a:latin typeface="Oswald"/>
              </a:rPr>
              <a:t>facility..</a:t>
            </a:r>
            <a:r>
              <a:rPr lang="en-US" sz="3200" spc="344" dirty="0" smtClean="0">
                <a:solidFill>
                  <a:srgbClr val="252827"/>
                </a:solidFill>
                <a:latin typeface="Oswald"/>
              </a:rPr>
              <a:t>1</a:t>
            </a:r>
            <a:r>
              <a:rPr lang="ru-RU" sz="3200" spc="344" dirty="0" smtClean="0">
                <a:solidFill>
                  <a:srgbClr val="252827"/>
                </a:solidFill>
                <a:latin typeface="Oswald"/>
              </a:rPr>
              <a:t>1</a:t>
            </a:r>
            <a:r>
              <a:rPr lang="en-US" sz="3200" spc="344" dirty="0" smtClean="0">
                <a:solidFill>
                  <a:srgbClr val="252827"/>
                </a:solidFill>
                <a:latin typeface="Oswald"/>
              </a:rPr>
              <a:t>-1</a:t>
            </a:r>
            <a:r>
              <a:rPr lang="ru-RU" sz="3200" spc="344" dirty="0" smtClean="0">
                <a:solidFill>
                  <a:srgbClr val="252827"/>
                </a:solidFill>
                <a:latin typeface="Oswald"/>
              </a:rPr>
              <a:t>2</a:t>
            </a:r>
            <a:endParaRPr lang="en-US" sz="3200" spc="344" dirty="0">
              <a:solidFill>
                <a:srgbClr val="252827"/>
              </a:solidFill>
              <a:latin typeface="Oswald"/>
            </a:endParaRPr>
          </a:p>
          <a:p>
            <a:pPr>
              <a:lnSpc>
                <a:spcPts val="3640"/>
              </a:lnSpc>
            </a:pPr>
            <a:endParaRPr lang="en-US" sz="3200" spc="344" dirty="0">
              <a:solidFill>
                <a:srgbClr val="252827"/>
              </a:solidFill>
              <a:latin typeface="Oswald"/>
            </a:endParaRPr>
          </a:p>
          <a:p>
            <a:pPr>
              <a:lnSpc>
                <a:spcPts val="3640"/>
              </a:lnSpc>
            </a:pPr>
            <a:r>
              <a:rPr lang="en-US" sz="3200" spc="344" dirty="0">
                <a:solidFill>
                  <a:srgbClr val="252827"/>
                </a:solidFill>
                <a:latin typeface="Oswald"/>
              </a:rPr>
              <a:t>Step III: Transportation and accommodation</a:t>
            </a:r>
            <a:r>
              <a:rPr lang="en-US" sz="3200" spc="344" dirty="0" smtClean="0">
                <a:solidFill>
                  <a:srgbClr val="252827"/>
                </a:solidFill>
                <a:latin typeface="Oswald"/>
              </a:rPr>
              <a:t>...........................</a:t>
            </a:r>
            <a:r>
              <a:rPr lang="en-US" sz="3200" spc="344" dirty="0" smtClean="0">
                <a:solidFill>
                  <a:srgbClr val="252827"/>
                </a:solidFill>
                <a:latin typeface="Oswald"/>
              </a:rPr>
              <a:t>1</a:t>
            </a:r>
            <a:r>
              <a:rPr lang="ru-RU" sz="3200" spc="344" dirty="0" smtClean="0">
                <a:solidFill>
                  <a:srgbClr val="252827"/>
                </a:solidFill>
                <a:latin typeface="Oswald"/>
              </a:rPr>
              <a:t>3</a:t>
            </a:r>
            <a:r>
              <a:rPr lang="en-US" sz="3200" spc="344" dirty="0" smtClean="0">
                <a:solidFill>
                  <a:srgbClr val="252827"/>
                </a:solidFill>
                <a:latin typeface="Oswald"/>
              </a:rPr>
              <a:t>-1</a:t>
            </a:r>
            <a:r>
              <a:rPr lang="ru-RU" sz="3200" spc="344" dirty="0" smtClean="0">
                <a:solidFill>
                  <a:srgbClr val="252827"/>
                </a:solidFill>
                <a:latin typeface="Oswald"/>
              </a:rPr>
              <a:t>6</a:t>
            </a:r>
            <a:endParaRPr lang="en-US" sz="3200" spc="344" dirty="0">
              <a:solidFill>
                <a:srgbClr val="252827"/>
              </a:solidFill>
              <a:latin typeface="Oswald"/>
            </a:endParaRPr>
          </a:p>
          <a:p>
            <a:pPr>
              <a:lnSpc>
                <a:spcPts val="3640"/>
              </a:lnSpc>
            </a:pPr>
            <a:endParaRPr lang="en-US" sz="3200" spc="344" dirty="0">
              <a:solidFill>
                <a:srgbClr val="252827"/>
              </a:solidFill>
              <a:latin typeface="Oswald"/>
            </a:endParaRPr>
          </a:p>
          <a:p>
            <a:pPr>
              <a:lnSpc>
                <a:spcPts val="3640"/>
              </a:lnSpc>
            </a:pPr>
            <a:r>
              <a:rPr lang="en-US" sz="3200" spc="344" dirty="0">
                <a:solidFill>
                  <a:srgbClr val="252827"/>
                </a:solidFill>
                <a:latin typeface="Oswald"/>
              </a:rPr>
              <a:t>Step IV: Apply for a visa</a:t>
            </a:r>
            <a:r>
              <a:rPr lang="en-US" sz="3200" spc="344" dirty="0" smtClean="0">
                <a:solidFill>
                  <a:srgbClr val="252827"/>
                </a:solidFill>
                <a:latin typeface="Oswald"/>
              </a:rPr>
              <a:t>……..................................................</a:t>
            </a:r>
            <a:r>
              <a:rPr lang="en-US" sz="3200" spc="344" dirty="0" smtClean="0">
                <a:solidFill>
                  <a:srgbClr val="252827"/>
                </a:solidFill>
                <a:latin typeface="Oswald"/>
              </a:rPr>
              <a:t>1</a:t>
            </a:r>
            <a:r>
              <a:rPr lang="ru-RU" sz="3200" spc="344" dirty="0" smtClean="0">
                <a:solidFill>
                  <a:srgbClr val="252827"/>
                </a:solidFill>
                <a:latin typeface="Oswald"/>
              </a:rPr>
              <a:t>7</a:t>
            </a:r>
            <a:r>
              <a:rPr lang="en-US" sz="3200" spc="344" dirty="0" smtClean="0">
                <a:solidFill>
                  <a:srgbClr val="252827"/>
                </a:solidFill>
                <a:latin typeface="Oswald"/>
              </a:rPr>
              <a:t>-20</a:t>
            </a:r>
            <a:endParaRPr lang="en-US" sz="3200" spc="344" dirty="0">
              <a:solidFill>
                <a:srgbClr val="252827"/>
              </a:solidFill>
              <a:latin typeface="Oswald"/>
            </a:endParaRPr>
          </a:p>
          <a:p>
            <a:pPr>
              <a:lnSpc>
                <a:spcPts val="3640"/>
              </a:lnSpc>
            </a:pPr>
            <a:endParaRPr lang="en-US" sz="3200" spc="344" dirty="0">
              <a:solidFill>
                <a:srgbClr val="252827"/>
              </a:solidFill>
              <a:latin typeface="Oswald"/>
            </a:endParaRPr>
          </a:p>
          <a:p>
            <a:pPr>
              <a:lnSpc>
                <a:spcPts val="3639"/>
              </a:lnSpc>
            </a:pPr>
            <a:r>
              <a:rPr lang="en-US" sz="3200" spc="344" dirty="0">
                <a:solidFill>
                  <a:srgbClr val="252827"/>
                </a:solidFill>
                <a:latin typeface="Oswald"/>
              </a:rPr>
              <a:t>Step V: Welcome to Russia! </a:t>
            </a:r>
            <a:r>
              <a:rPr lang="en-US" sz="3200" spc="344" dirty="0" smtClean="0">
                <a:solidFill>
                  <a:srgbClr val="252827"/>
                </a:solidFill>
                <a:latin typeface="Oswald"/>
              </a:rPr>
              <a:t>...............................</a:t>
            </a:r>
            <a:r>
              <a:rPr lang="ru-RU" sz="3200" spc="344" dirty="0">
                <a:solidFill>
                  <a:srgbClr val="252827"/>
                </a:solidFill>
                <a:latin typeface="Oswald"/>
              </a:rPr>
              <a:t>..</a:t>
            </a:r>
            <a:r>
              <a:rPr lang="en-US" sz="3200" spc="344" dirty="0" smtClean="0">
                <a:solidFill>
                  <a:srgbClr val="252827"/>
                </a:solidFill>
                <a:latin typeface="Oswald"/>
              </a:rPr>
              <a:t>...................</a:t>
            </a:r>
            <a:r>
              <a:rPr lang="en-US" sz="3200" spc="344" dirty="0">
                <a:solidFill>
                  <a:srgbClr val="252827"/>
                </a:solidFill>
                <a:latin typeface="Oswald"/>
              </a:rPr>
              <a:t>21-22</a:t>
            </a:r>
          </a:p>
          <a:p>
            <a:pPr>
              <a:lnSpc>
                <a:spcPts val="3639"/>
              </a:lnSpc>
            </a:pPr>
            <a:endParaRPr lang="en-US" sz="3200" spc="344" dirty="0">
              <a:solidFill>
                <a:srgbClr val="252827"/>
              </a:solidFill>
              <a:latin typeface="Oswald"/>
            </a:endParaRPr>
          </a:p>
          <a:p>
            <a:pPr>
              <a:lnSpc>
                <a:spcPts val="3640"/>
              </a:lnSpc>
            </a:pPr>
            <a:r>
              <a:rPr lang="en-US" sz="3200" spc="344" dirty="0">
                <a:solidFill>
                  <a:srgbClr val="252827"/>
                </a:solidFill>
                <a:latin typeface="Oswald"/>
              </a:rPr>
              <a:t>Contact information</a:t>
            </a:r>
            <a:r>
              <a:rPr lang="en-US" sz="3200" spc="344" dirty="0" smtClean="0">
                <a:solidFill>
                  <a:srgbClr val="252827"/>
                </a:solidFill>
                <a:latin typeface="Oswald"/>
              </a:rPr>
              <a:t>...............................................</a:t>
            </a:r>
            <a:r>
              <a:rPr lang="ru-RU" sz="3200" spc="344" dirty="0">
                <a:solidFill>
                  <a:srgbClr val="252827"/>
                </a:solidFill>
                <a:latin typeface="Oswald"/>
              </a:rPr>
              <a:t>.......</a:t>
            </a:r>
            <a:r>
              <a:rPr lang="en-US" sz="3200" spc="344" dirty="0">
                <a:solidFill>
                  <a:srgbClr val="252827"/>
                </a:solidFill>
                <a:latin typeface="Oswald"/>
              </a:rPr>
              <a:t>...........23</a:t>
            </a:r>
          </a:p>
          <a:p>
            <a:pPr>
              <a:lnSpc>
                <a:spcPts val="3640"/>
              </a:lnSpc>
            </a:pPr>
            <a:endParaRPr lang="en-US" sz="3200" b="1" spc="344" dirty="0">
              <a:solidFill>
                <a:srgbClr val="252827"/>
              </a:solidFill>
              <a:latin typeface="Oswald"/>
            </a:endParaRPr>
          </a:p>
        </p:txBody>
      </p:sp>
      <p:pic>
        <p:nvPicPr>
          <p:cNvPr id="4" name="Picture 4"/>
          <p:cNvPicPr>
            <a:picLocks noChangeAspect="1"/>
          </p:cNvPicPr>
          <p:nvPr/>
        </p:nvPicPr>
        <p:blipFill>
          <a:blip r:embed="rId2" cstate="print"/>
          <a:srcRect l="44801" t="44801" r="44801" b="44801"/>
          <a:stretch>
            <a:fillRect/>
          </a:stretch>
        </p:blipFill>
        <p:spPr>
          <a:xfrm>
            <a:off x="-872841" y="9258300"/>
            <a:ext cx="1901541" cy="1901541"/>
          </a:xfrm>
          <a:prstGeom prst="rect">
            <a:avLst/>
          </a:prstGeom>
        </p:spPr>
      </p:pic>
      <p:sp>
        <p:nvSpPr>
          <p:cNvPr id="5" name="AutoShape 5"/>
          <p:cNvSpPr/>
          <p:nvPr/>
        </p:nvSpPr>
        <p:spPr>
          <a:xfrm>
            <a:off x="13144500" y="0"/>
            <a:ext cx="5143500" cy="10287000"/>
          </a:xfrm>
          <a:prstGeom prst="rect">
            <a:avLst/>
          </a:prstGeom>
          <a:solidFill>
            <a:srgbClr val="545454"/>
          </a:solidFill>
        </p:spPr>
      </p:sp>
      <p:pic>
        <p:nvPicPr>
          <p:cNvPr id="6" name="Picture 6"/>
          <p:cNvPicPr>
            <a:picLocks noChangeAspect="1"/>
          </p:cNvPicPr>
          <p:nvPr/>
        </p:nvPicPr>
        <p:blipFill>
          <a:blip r:embed="rId3" cstate="print"/>
          <a:srcRect l="44801" t="44801" r="44801" b="44801"/>
          <a:stretch>
            <a:fillRect/>
          </a:stretch>
        </p:blipFill>
        <p:spPr>
          <a:xfrm>
            <a:off x="17062221" y="-545662"/>
            <a:ext cx="1901541" cy="1901541"/>
          </a:xfrm>
          <a:prstGeom prst="rect">
            <a:avLst/>
          </a:prstGeom>
        </p:spPr>
      </p:pic>
      <p:sp>
        <p:nvSpPr>
          <p:cNvPr id="8" name="TextBox 8"/>
          <p:cNvSpPr txBox="1"/>
          <p:nvPr/>
        </p:nvSpPr>
        <p:spPr>
          <a:xfrm>
            <a:off x="17380788" y="1784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2</a:t>
            </a:r>
          </a:p>
        </p:txBody>
      </p:sp>
      <p:sp>
        <p:nvSpPr>
          <p:cNvPr id="10" name="TextBox 7"/>
          <p:cNvSpPr txBox="1"/>
          <p:nvPr/>
        </p:nvSpPr>
        <p:spPr>
          <a:xfrm>
            <a:off x="13397303" y="7124700"/>
            <a:ext cx="4615688" cy="2778196"/>
          </a:xfrm>
          <a:prstGeom prst="rect">
            <a:avLst/>
          </a:prstGeom>
        </p:spPr>
        <p:txBody>
          <a:bodyPr wrap="square" lIns="0" tIns="0" rIns="0" bIns="0" rtlCol="0" anchor="t">
            <a:spAutoFit/>
          </a:bodyPr>
          <a:lstStyle/>
          <a:p>
            <a:pPr>
              <a:lnSpc>
                <a:spcPts val="2730"/>
              </a:lnSpc>
            </a:pPr>
            <a:r>
              <a:rPr lang="en-US" sz="2800" b="1" i="0" spc="205" dirty="0">
                <a:solidFill>
                  <a:srgbClr val="150599"/>
                </a:solidFill>
                <a:latin typeface="Oswald"/>
              </a:rPr>
              <a:t>Materials prepared by</a:t>
            </a:r>
          </a:p>
          <a:p>
            <a:pPr>
              <a:lnSpc>
                <a:spcPts val="2730"/>
              </a:lnSpc>
            </a:pPr>
            <a:r>
              <a:rPr lang="en-US" sz="2800" b="0" spc="205" dirty="0">
                <a:solidFill>
                  <a:srgbClr val="D9D9D9"/>
                </a:solidFill>
                <a:latin typeface="Oswald"/>
              </a:rPr>
              <a:t>Export of Medical Services Coordination Center</a:t>
            </a:r>
          </a:p>
          <a:p>
            <a:pPr>
              <a:lnSpc>
                <a:spcPts val="2730"/>
              </a:lnSpc>
            </a:pPr>
            <a:r>
              <a:rPr lang="en-US" sz="2800" spc="205" dirty="0">
                <a:solidFill>
                  <a:srgbClr val="D9D9D9"/>
                </a:solidFill>
                <a:latin typeface="Oswald"/>
              </a:rPr>
              <a:t>Federal Research Institute </a:t>
            </a:r>
            <a:br>
              <a:rPr lang="en-US" sz="2800" spc="205" dirty="0">
                <a:solidFill>
                  <a:srgbClr val="D9D9D9"/>
                </a:solidFill>
                <a:latin typeface="Oswald"/>
              </a:rPr>
            </a:br>
            <a:r>
              <a:rPr lang="en-US" sz="2800" spc="205" dirty="0">
                <a:solidFill>
                  <a:srgbClr val="D9D9D9"/>
                </a:solidFill>
                <a:latin typeface="Oswald"/>
              </a:rPr>
              <a:t>for Health organization and informatics of the Ministry </a:t>
            </a:r>
            <a:br>
              <a:rPr lang="en-US" sz="2800" spc="205" dirty="0">
                <a:solidFill>
                  <a:srgbClr val="D9D9D9"/>
                </a:solidFill>
                <a:latin typeface="Oswald"/>
              </a:rPr>
            </a:br>
            <a:r>
              <a:rPr lang="en-US" sz="2800" spc="205" dirty="0">
                <a:solidFill>
                  <a:srgbClr val="D9D9D9"/>
                </a:solidFill>
                <a:latin typeface="Oswald"/>
              </a:rPr>
              <a:t>of Health of the Russian Federation</a:t>
            </a:r>
            <a:endParaRPr lang="en-US" sz="2800" b="0" spc="205" dirty="0">
              <a:solidFill>
                <a:srgbClr val="D9D9D9"/>
              </a:solidFill>
              <a:latin typeface="Oswald"/>
            </a:endParaRPr>
          </a:p>
        </p:txBody>
      </p:sp>
    </p:spTree>
    <p:extLst>
      <p:ext uri="{BB962C8B-B14F-4D97-AF65-F5344CB8AC3E}">
        <p14:creationId xmlns:p14="http://schemas.microsoft.com/office/powerpoint/2010/main" xmlns="" val="3394832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AutoShape 2"/>
          <p:cNvSpPr/>
          <p:nvPr/>
        </p:nvSpPr>
        <p:spPr>
          <a:xfrm>
            <a:off x="15756" y="0"/>
            <a:ext cx="5524500" cy="10287000"/>
          </a:xfrm>
          <a:prstGeom prst="rect">
            <a:avLst/>
          </a:prstGeom>
          <a:solidFill>
            <a:srgbClr val="A6A6A6"/>
          </a:solidFill>
        </p:spPr>
      </p:sp>
      <p:sp>
        <p:nvSpPr>
          <p:cNvPr id="3" name="TextBox 3"/>
          <p:cNvSpPr txBox="1"/>
          <p:nvPr/>
        </p:nvSpPr>
        <p:spPr>
          <a:xfrm>
            <a:off x="336547" y="170641"/>
            <a:ext cx="12325350" cy="1590179"/>
          </a:xfrm>
          <a:prstGeom prst="rect">
            <a:avLst/>
          </a:prstGeom>
        </p:spPr>
        <p:txBody>
          <a:bodyPr wrap="square" lIns="0" tIns="0" rIns="0" bIns="0" rtlCol="0" anchor="t">
            <a:spAutoFit/>
          </a:bodyPr>
          <a:lstStyle/>
          <a:p>
            <a:pPr marL="0" marR="0" lvl="0" indent="0" algn="l" defTabSz="914400" rtl="0" eaLnBrk="1" fontAlgn="auto" latinLnBrk="0" hangingPunct="1">
              <a:lnSpc>
                <a:spcPts val="6200"/>
              </a:lnSpc>
              <a:spcBef>
                <a:spcPts val="0"/>
              </a:spcBef>
              <a:spcAft>
                <a:spcPts val="0"/>
              </a:spcAft>
              <a:buClrTx/>
              <a:buSzTx/>
              <a:buFontTx/>
              <a:buNone/>
              <a:tabLst/>
              <a:defRPr/>
            </a:pPr>
            <a:r>
              <a:rPr kumimoji="0" lang="en-US" sz="5000" b="1" i="0" u="none" strike="noStrike" kern="1200" cap="none" spc="100" normalizeH="0" baseline="0" noProof="0" dirty="0">
                <a:ln>
                  <a:noFill/>
                </a:ln>
                <a:solidFill>
                  <a:srgbClr val="CD0808"/>
                </a:solidFill>
                <a:effectLst/>
                <a:uLnTx/>
                <a:uFillTx/>
                <a:latin typeface="Oswald"/>
                <a:ea typeface="+mn-ea"/>
                <a:cs typeface="+mn-cs"/>
              </a:rPr>
              <a:t>Help </a:t>
            </a:r>
            <a:r>
              <a:rPr kumimoji="0" lang="en-US" sz="5000" b="1" i="0" u="none" strike="noStrike" kern="1200" cap="none" spc="100" normalizeH="0" baseline="0" noProof="0">
                <a:ln>
                  <a:noFill/>
                </a:ln>
                <a:solidFill>
                  <a:srgbClr val="CD0808"/>
                </a:solidFill>
                <a:effectLst/>
                <a:uLnTx/>
                <a:uFillTx/>
                <a:latin typeface="Oswald"/>
                <a:ea typeface="+mn-ea"/>
                <a:cs typeface="+mn-cs"/>
              </a:rPr>
              <a:t>with processing documents </a:t>
            </a:r>
            <a:br>
              <a:rPr kumimoji="0" lang="en-US" sz="5000" b="1" i="0" u="none" strike="noStrike" kern="1200" cap="none" spc="100" normalizeH="0" baseline="0" noProof="0">
                <a:ln>
                  <a:noFill/>
                </a:ln>
                <a:solidFill>
                  <a:srgbClr val="CD0808"/>
                </a:solidFill>
                <a:effectLst/>
                <a:uLnTx/>
                <a:uFillTx/>
                <a:latin typeface="Oswald"/>
                <a:ea typeface="+mn-ea"/>
                <a:cs typeface="+mn-cs"/>
              </a:rPr>
            </a:br>
            <a:r>
              <a:rPr kumimoji="0" lang="en-US" sz="5000" b="1" i="0" u="none" strike="noStrike" kern="1200" cap="none" spc="100" normalizeH="0" baseline="0" noProof="0">
                <a:ln>
                  <a:noFill/>
                </a:ln>
                <a:solidFill>
                  <a:srgbClr val="CD0808"/>
                </a:solidFill>
                <a:effectLst/>
                <a:uLnTx/>
                <a:uFillTx/>
                <a:latin typeface="Oswald"/>
                <a:ea typeface="+mn-ea"/>
                <a:cs typeface="+mn-cs"/>
              </a:rPr>
              <a:t>for </a:t>
            </a:r>
            <a:r>
              <a:rPr kumimoji="0" lang="en-US" sz="5000" b="1" i="0" u="none" strike="noStrike" kern="1200" cap="none" spc="100" normalizeH="0" baseline="0" noProof="0" dirty="0">
                <a:ln>
                  <a:noFill/>
                </a:ln>
                <a:solidFill>
                  <a:srgbClr val="CD0808"/>
                </a:solidFill>
                <a:effectLst/>
                <a:uLnTx/>
                <a:uFillTx/>
                <a:latin typeface="Oswald"/>
                <a:ea typeface="+mn-ea"/>
                <a:cs typeface="+mn-cs"/>
              </a:rPr>
              <a:t>entering Russia </a:t>
            </a:r>
          </a:p>
        </p:txBody>
      </p:sp>
      <p:sp>
        <p:nvSpPr>
          <p:cNvPr id="4" name="TextBox 4"/>
          <p:cNvSpPr txBox="1"/>
          <p:nvPr/>
        </p:nvSpPr>
        <p:spPr>
          <a:xfrm>
            <a:off x="1935039" y="2185388"/>
            <a:ext cx="10826872" cy="654025"/>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kumimoji="0" lang="en-US" sz="3199" b="1" i="0" u="none" strike="noStrike" kern="1200" cap="none" spc="127" normalizeH="0" baseline="0" noProof="0" dirty="0">
                <a:ln>
                  <a:noFill/>
                </a:ln>
                <a:solidFill>
                  <a:srgbClr val="FFFFFF"/>
                </a:solidFill>
                <a:effectLst/>
                <a:uLnTx/>
                <a:uFillTx/>
                <a:latin typeface="Oswald"/>
                <a:ea typeface="+mn-ea"/>
                <a:cs typeface="+mn-cs"/>
              </a:rPr>
              <a:t>GETTING AN OFFICIAL INVITATION</a:t>
            </a:r>
            <a:endParaRPr kumimoji="0" lang="en-US" sz="3200" b="1" i="0" u="none" strike="noStrike" kern="1200" cap="none" spc="128" normalizeH="0" baseline="0" noProof="0" dirty="0">
              <a:ln>
                <a:noFill/>
              </a:ln>
              <a:solidFill>
                <a:srgbClr val="FFFFFF"/>
              </a:solidFill>
              <a:effectLst/>
              <a:uLnTx/>
              <a:uFillTx/>
              <a:latin typeface="Oswald"/>
              <a:ea typeface="+mn-ea"/>
              <a:cs typeface="+mn-cs"/>
            </a:endParaRPr>
          </a:p>
        </p:txBody>
      </p:sp>
      <p:sp>
        <p:nvSpPr>
          <p:cNvPr id="5" name="TextBox 5"/>
          <p:cNvSpPr txBox="1"/>
          <p:nvPr/>
        </p:nvSpPr>
        <p:spPr>
          <a:xfrm>
            <a:off x="641228" y="3410926"/>
            <a:ext cx="11931772" cy="1500411"/>
          </a:xfrm>
          <a:prstGeom prst="rect">
            <a:avLst/>
          </a:prstGeom>
        </p:spPr>
        <p:txBody>
          <a:bodyPr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148" normalizeH="0" baseline="0" noProof="0" dirty="0">
                <a:ln>
                  <a:noFill/>
                </a:ln>
                <a:solidFill>
                  <a:srgbClr val="150599"/>
                </a:solidFill>
                <a:effectLst/>
                <a:uLnTx/>
                <a:uFillTx/>
                <a:latin typeface="Oswald"/>
                <a:ea typeface="+mn-ea"/>
                <a:cs typeface="+mn-cs"/>
              </a:rPr>
              <a:t>Once you get an approval for treatment, the health facility should obtain an official invitation and submit your documents to the Federal Migration Service of Russia in order to register your migration.</a:t>
            </a:r>
          </a:p>
        </p:txBody>
      </p:sp>
      <p:pic>
        <p:nvPicPr>
          <p:cNvPr id="6" name="Picture 6"/>
          <p:cNvPicPr>
            <a:picLocks noChangeAspect="1"/>
          </p:cNvPicPr>
          <p:nvPr/>
        </p:nvPicPr>
        <p:blipFill>
          <a:blip r:embed="rId2"/>
          <a:srcRect/>
          <a:stretch>
            <a:fillRect/>
          </a:stretch>
        </p:blipFill>
        <p:spPr>
          <a:xfrm rot="5400000">
            <a:off x="464282" y="2171213"/>
            <a:ext cx="1057275" cy="1057275"/>
          </a:xfrm>
          <a:prstGeom prst="rect">
            <a:avLst/>
          </a:prstGeom>
        </p:spPr>
      </p:pic>
      <p:pic>
        <p:nvPicPr>
          <p:cNvPr id="7" name="Picture 7"/>
          <p:cNvPicPr>
            <a:picLocks noChangeAspect="1"/>
          </p:cNvPicPr>
          <p:nvPr/>
        </p:nvPicPr>
        <p:blipFill>
          <a:blip r:embed="rId2"/>
          <a:srcRect/>
          <a:stretch>
            <a:fillRect/>
          </a:stretch>
        </p:blipFill>
        <p:spPr>
          <a:xfrm rot="5400000">
            <a:off x="438695" y="5913849"/>
            <a:ext cx="1057275" cy="1057275"/>
          </a:xfrm>
          <a:prstGeom prst="rect">
            <a:avLst/>
          </a:prstGeom>
        </p:spPr>
      </p:pic>
      <p:sp>
        <p:nvSpPr>
          <p:cNvPr id="8" name="TextBox 8"/>
          <p:cNvSpPr txBox="1"/>
          <p:nvPr/>
        </p:nvSpPr>
        <p:spPr>
          <a:xfrm>
            <a:off x="657161" y="7511406"/>
            <a:ext cx="11684122" cy="1000274"/>
          </a:xfrm>
          <a:prstGeom prst="rect">
            <a:avLst/>
          </a:prstGeom>
        </p:spPr>
        <p:txBody>
          <a:bodyPr lIns="0" tIns="0" rIns="0" bIns="0" rtlCol="0" anchor="t">
            <a:spAutoFit/>
          </a:bodyPr>
          <a:lstStyle/>
          <a:p>
            <a:pPr marL="0" marR="0" lvl="0" indent="0" algn="l" defTabSz="914400" rtl="0" eaLnBrk="1" fontAlgn="auto" latinLnBrk="0" hangingPunct="1">
              <a:lnSpc>
                <a:spcPts val="3919"/>
              </a:lnSpc>
              <a:spcBef>
                <a:spcPts val="0"/>
              </a:spcBef>
              <a:spcAft>
                <a:spcPts val="0"/>
              </a:spcAft>
              <a:buClrTx/>
              <a:buSzTx/>
              <a:buFontTx/>
              <a:buNone/>
              <a:tabLst/>
              <a:defRPr/>
            </a:pPr>
            <a:r>
              <a:rPr kumimoji="0" lang="en-US" sz="2800" b="0" i="0" u="none" strike="noStrike" kern="1200" cap="none" spc="148" normalizeH="0" baseline="0" noProof="0" dirty="0">
                <a:ln>
                  <a:noFill/>
                </a:ln>
                <a:solidFill>
                  <a:srgbClr val="150599"/>
                </a:solidFill>
                <a:effectLst/>
                <a:uLnTx/>
                <a:uFillTx/>
                <a:latin typeface="Oswald"/>
                <a:ea typeface="+mn-ea"/>
                <a:cs typeface="+mn-cs"/>
              </a:rPr>
              <a:t>In case you need additional help with applying for a Russian visa, you can contact travel agencies or travel assistance companies. </a:t>
            </a:r>
            <a:endParaRPr kumimoji="0" lang="en-US" sz="2799" b="0" i="0" u="none" strike="noStrike" kern="1200" cap="none" spc="148" normalizeH="0" baseline="0" noProof="0" dirty="0">
              <a:ln>
                <a:noFill/>
              </a:ln>
              <a:solidFill>
                <a:srgbClr val="150599"/>
              </a:solidFill>
              <a:effectLst/>
              <a:uLnTx/>
              <a:uFillTx/>
              <a:latin typeface="Oswald"/>
              <a:ea typeface="+mn-ea"/>
              <a:cs typeface="+mn-cs"/>
            </a:endParaRPr>
          </a:p>
        </p:txBody>
      </p:sp>
      <p:pic>
        <p:nvPicPr>
          <p:cNvPr id="9" name="Picture 9"/>
          <p:cNvPicPr>
            <a:picLocks noChangeAspect="1"/>
          </p:cNvPicPr>
          <p:nvPr/>
        </p:nvPicPr>
        <p:blipFill>
          <a:blip r:embed="rId3">
            <a:alphaModFix amt="48000"/>
          </a:blip>
          <a:srcRect l="26851" r="11419" b="462"/>
          <a:stretch>
            <a:fillRect/>
          </a:stretch>
        </p:blipFill>
        <p:spPr>
          <a:xfrm>
            <a:off x="12950822" y="0"/>
            <a:ext cx="5668751" cy="12187816"/>
          </a:xfrm>
          <a:prstGeom prst="rect">
            <a:avLst/>
          </a:prstGeom>
        </p:spPr>
      </p:pic>
      <p:sp>
        <p:nvSpPr>
          <p:cNvPr id="10" name="TextBox 10"/>
          <p:cNvSpPr txBox="1"/>
          <p:nvPr/>
        </p:nvSpPr>
        <p:spPr>
          <a:xfrm>
            <a:off x="17290293" y="170641"/>
            <a:ext cx="997707" cy="405765"/>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Oswald"/>
                <a:ea typeface="+mn-ea"/>
                <a:cs typeface="+mn-cs"/>
              </a:rPr>
              <a:t>20</a:t>
            </a:r>
            <a:endParaRPr kumimoji="0" lang="en-US" sz="2400" b="1" i="0" u="none" strike="noStrike" kern="1200" cap="none" spc="0" normalizeH="0" baseline="0" noProof="0" dirty="0">
              <a:ln>
                <a:noFill/>
              </a:ln>
              <a:solidFill>
                <a:srgbClr val="FFFFFF"/>
              </a:solidFill>
              <a:effectLst/>
              <a:uLnTx/>
              <a:uFillTx/>
              <a:latin typeface="Oswald"/>
              <a:ea typeface="+mn-ea"/>
              <a:cs typeface="+mn-cs"/>
            </a:endParaRPr>
          </a:p>
        </p:txBody>
      </p:sp>
      <p:sp>
        <p:nvSpPr>
          <p:cNvPr id="11" name="TextBox 11"/>
          <p:cNvSpPr txBox="1"/>
          <p:nvPr/>
        </p:nvSpPr>
        <p:spPr>
          <a:xfrm>
            <a:off x="1791306" y="5630098"/>
            <a:ext cx="10826872" cy="1308050"/>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kumimoji="0" lang="en-US" sz="3200" b="1" i="0" u="none" strike="noStrike" kern="1200" cap="none" spc="128" normalizeH="0" baseline="0" noProof="0" dirty="0">
                <a:ln>
                  <a:noFill/>
                </a:ln>
                <a:solidFill>
                  <a:srgbClr val="FFFFFF"/>
                </a:solidFill>
                <a:effectLst/>
                <a:uLnTx/>
                <a:uFillTx/>
                <a:latin typeface="Oswald"/>
                <a:ea typeface="+mn-ea"/>
                <a:cs typeface="+mn-cs"/>
              </a:rPr>
              <a:t>APPLYING THROUGH TRAVEL AGENCIES </a:t>
            </a:r>
          </a:p>
          <a:p>
            <a:pPr marL="0" marR="0" lvl="0" indent="0" algn="l" defTabSz="914400" rtl="0" eaLnBrk="1" fontAlgn="auto" latinLnBrk="0" hangingPunct="1">
              <a:lnSpc>
                <a:spcPts val="5120"/>
              </a:lnSpc>
              <a:spcBef>
                <a:spcPts val="0"/>
              </a:spcBef>
              <a:spcAft>
                <a:spcPts val="0"/>
              </a:spcAft>
              <a:buClrTx/>
              <a:buSzTx/>
              <a:buFontTx/>
              <a:buNone/>
              <a:tabLst/>
              <a:defRPr/>
            </a:pPr>
            <a:r>
              <a:rPr kumimoji="0" lang="en-US" sz="3200" b="1" i="0" u="none" strike="noStrike" kern="1200" cap="none" spc="128" normalizeH="0" baseline="0" noProof="0" dirty="0">
                <a:ln>
                  <a:noFill/>
                </a:ln>
                <a:solidFill>
                  <a:srgbClr val="FFFFFF"/>
                </a:solidFill>
                <a:effectLst/>
                <a:uLnTx/>
                <a:uFillTx/>
                <a:latin typeface="Oswald"/>
                <a:ea typeface="+mn-ea"/>
                <a:cs typeface="+mn-cs"/>
              </a:rPr>
              <a:t>OR TRAVEL ASSISTANCE COMPANIES </a:t>
            </a:r>
          </a:p>
        </p:txBody>
      </p:sp>
    </p:spTree>
    <p:extLst>
      <p:ext uri="{BB962C8B-B14F-4D97-AF65-F5344CB8AC3E}">
        <p14:creationId xmlns:p14="http://schemas.microsoft.com/office/powerpoint/2010/main" xmlns="" val="283894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2764626"/>
            <a:ext cx="16952707" cy="3180358"/>
          </a:xfrm>
          <a:prstGeom prst="rect">
            <a:avLst/>
          </a:prstGeom>
        </p:spPr>
        <p:txBody>
          <a:bodyPr lIns="0" tIns="0" rIns="0" bIns="0" rtlCol="0" anchor="t">
            <a:spAutoFit/>
          </a:bodyPr>
          <a:lstStyle/>
          <a:p>
            <a:pPr marL="0" marR="0" lvl="0" indent="0" algn="ctr" defTabSz="914400" rtl="0" eaLnBrk="1" fontAlgn="auto" latinLnBrk="0" hangingPunct="1">
              <a:lnSpc>
                <a:spcPts val="12439"/>
              </a:lnSpc>
              <a:spcBef>
                <a:spcPts val="0"/>
              </a:spcBef>
              <a:spcAft>
                <a:spcPts val="0"/>
              </a:spcAft>
              <a:buClrTx/>
              <a:buSzTx/>
              <a:buFontTx/>
              <a:buNone/>
              <a:tabLst/>
              <a:defRPr/>
            </a:pPr>
            <a:r>
              <a:rPr kumimoji="0" lang="en-US" sz="10031" b="1" i="0" u="none" strike="noStrike" kern="1200" cap="none" spc="722" normalizeH="0" baseline="0" noProof="0" dirty="0">
                <a:ln>
                  <a:noFill/>
                </a:ln>
                <a:solidFill>
                  <a:srgbClr val="FFFFFF"/>
                </a:solidFill>
                <a:effectLst/>
                <a:uLnTx/>
                <a:uFillTx/>
                <a:latin typeface="Oswald"/>
                <a:ea typeface="+mn-ea"/>
                <a:cs typeface="+mn-cs"/>
              </a:rPr>
              <a:t>STEP V</a:t>
            </a:r>
          </a:p>
          <a:p>
            <a:pPr marL="0" marR="0" lvl="0" indent="0" algn="ctr" defTabSz="914400" rtl="0" eaLnBrk="1" fontAlgn="auto" latinLnBrk="0" hangingPunct="1">
              <a:lnSpc>
                <a:spcPts val="12439"/>
              </a:lnSpc>
              <a:spcBef>
                <a:spcPts val="0"/>
              </a:spcBef>
              <a:spcAft>
                <a:spcPts val="0"/>
              </a:spcAft>
              <a:buClrTx/>
              <a:buSzTx/>
              <a:buFontTx/>
              <a:buNone/>
              <a:tabLst/>
              <a:defRPr/>
            </a:pPr>
            <a:endParaRPr kumimoji="0" lang="en-US" sz="10031" b="1" i="0" u="none" strike="noStrike" kern="1200" cap="none" spc="722" normalizeH="0" baseline="0" noProof="0" dirty="0">
              <a:ln>
                <a:noFill/>
              </a:ln>
              <a:solidFill>
                <a:srgbClr val="FFFFFF"/>
              </a:solidFill>
              <a:effectLst/>
              <a:uLnTx/>
              <a:uFillTx/>
              <a:latin typeface="Oswald"/>
              <a:ea typeface="+mn-ea"/>
              <a:cs typeface="+mn-cs"/>
            </a:endParaRPr>
          </a:p>
        </p:txBody>
      </p:sp>
      <p:sp>
        <p:nvSpPr>
          <p:cNvPr id="5" name="TextBox 5"/>
          <p:cNvSpPr txBox="1"/>
          <p:nvPr/>
        </p:nvSpPr>
        <p:spPr>
          <a:xfrm>
            <a:off x="533400" y="5568051"/>
            <a:ext cx="17458337" cy="1718419"/>
          </a:xfrm>
          <a:prstGeom prst="rect">
            <a:avLst/>
          </a:prstGeom>
        </p:spPr>
        <p:txBody>
          <a:bodyPr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200" b="1" i="0" u="none" strike="noStrike" kern="1200" cap="none" spc="508" normalizeH="0" baseline="0" noProof="0" dirty="0">
                <a:ln>
                  <a:noFill/>
                </a:ln>
                <a:solidFill>
                  <a:srgbClr val="CD0808"/>
                </a:solidFill>
                <a:effectLst/>
                <a:uLnTx/>
                <a:uFillTx/>
                <a:latin typeface="Oswald"/>
                <a:ea typeface="+mn-ea"/>
                <a:cs typeface="+mn-cs"/>
              </a:rPr>
              <a:t>WELCOME TO RUSSIA!</a:t>
            </a:r>
          </a:p>
          <a:p>
            <a:pPr marL="0" marR="0" lvl="0" indent="0" algn="ctr" defTabSz="914400" rtl="0" eaLnBrk="1" fontAlgn="auto" latinLnBrk="0" hangingPunct="1">
              <a:lnSpc>
                <a:spcPts val="6720"/>
              </a:lnSpc>
              <a:spcBef>
                <a:spcPts val="0"/>
              </a:spcBef>
              <a:spcAft>
                <a:spcPts val="0"/>
              </a:spcAft>
              <a:buClrTx/>
              <a:buSzTx/>
              <a:buFontTx/>
              <a:buNone/>
              <a:tabLst/>
              <a:defRPr/>
            </a:pPr>
            <a:r>
              <a:rPr kumimoji="0" lang="en-US" sz="4200" b="1" i="0" u="none" strike="noStrike" kern="1200" cap="none" spc="508" normalizeH="0" baseline="0" noProof="0" dirty="0">
                <a:ln>
                  <a:noFill/>
                </a:ln>
                <a:solidFill>
                  <a:srgbClr val="D9D9D9"/>
                </a:solidFill>
                <a:effectLst/>
                <a:uLnTx/>
                <a:uFillTx/>
                <a:latin typeface="Oswald"/>
                <a:ea typeface="+mn-ea"/>
                <a:cs typeface="+mn-cs"/>
              </a:rPr>
              <a:t>EMERGENCY TELEPHONE NUMBERS</a:t>
            </a:r>
          </a:p>
        </p:txBody>
      </p:sp>
      <p:sp>
        <p:nvSpPr>
          <p:cNvPr id="6" name="TextBox 6"/>
          <p:cNvSpPr txBox="1"/>
          <p:nvPr/>
        </p:nvSpPr>
        <p:spPr>
          <a:xfrm>
            <a:off x="17290293" y="106843"/>
            <a:ext cx="997707" cy="405765"/>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ts val="0"/>
              </a:spcBef>
              <a:spcAft>
                <a:spcPts val="0"/>
              </a:spcAft>
              <a:buClrTx/>
              <a:buSzTx/>
              <a:buFontTx/>
              <a:buNone/>
              <a:tabLst/>
              <a:defRPr/>
            </a:pPr>
            <a:r>
              <a:rPr lang="en-US" sz="2400" b="1" dirty="0" smtClean="0">
                <a:solidFill>
                  <a:srgbClr val="FFFFFF"/>
                </a:solidFill>
                <a:latin typeface="Oswald"/>
              </a:rPr>
              <a:t>21</a:t>
            </a:r>
            <a:endParaRPr kumimoji="0" lang="en-US" sz="2400" b="1" i="0" u="none" strike="noStrike" kern="1200" cap="none" spc="0" normalizeH="0" baseline="0" noProof="0" dirty="0">
              <a:ln>
                <a:noFill/>
              </a:ln>
              <a:solidFill>
                <a:srgbClr val="FFFFFF"/>
              </a:solidFill>
              <a:effectLst/>
              <a:uLnTx/>
              <a:uFillTx/>
              <a:latin typeface="Oswald"/>
              <a:ea typeface="+mn-ea"/>
              <a:cs typeface="+mn-cs"/>
            </a:endParaRPr>
          </a:p>
        </p:txBody>
      </p:sp>
    </p:spTree>
    <p:extLst>
      <p:ext uri="{BB962C8B-B14F-4D97-AF65-F5344CB8AC3E}">
        <p14:creationId xmlns:p14="http://schemas.microsoft.com/office/powerpoint/2010/main" xmlns="" val="1234370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981575"/>
          </a:xfrm>
          <a:prstGeom prst="rect">
            <a:avLst/>
          </a:prstGeom>
          <a:solidFill>
            <a:srgbClr val="545454"/>
          </a:solidFill>
        </p:spPr>
      </p:sp>
      <p:grpSp>
        <p:nvGrpSpPr>
          <p:cNvPr id="3" name="Group 3"/>
          <p:cNvGrpSpPr/>
          <p:nvPr/>
        </p:nvGrpSpPr>
        <p:grpSpPr>
          <a:xfrm>
            <a:off x="0" y="2768654"/>
            <a:ext cx="2740798" cy="2212921"/>
            <a:chOff x="0" y="0"/>
            <a:chExt cx="6350000" cy="5126990"/>
          </a:xfrm>
        </p:grpSpPr>
        <p:sp>
          <p:nvSpPr>
            <p:cNvPr id="4" name="Freeform 4"/>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5" name="Group 5"/>
          <p:cNvGrpSpPr/>
          <p:nvPr/>
        </p:nvGrpSpPr>
        <p:grpSpPr>
          <a:xfrm>
            <a:off x="1882123" y="2768654"/>
            <a:ext cx="2740798" cy="2212921"/>
            <a:chOff x="0" y="0"/>
            <a:chExt cx="6350000" cy="5126990"/>
          </a:xfrm>
        </p:grpSpPr>
        <p:sp>
          <p:nvSpPr>
            <p:cNvPr id="6" name="Freeform 6"/>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7" name="Group 7"/>
          <p:cNvGrpSpPr/>
          <p:nvPr/>
        </p:nvGrpSpPr>
        <p:grpSpPr>
          <a:xfrm>
            <a:off x="3709723" y="2768654"/>
            <a:ext cx="2740798" cy="2212921"/>
            <a:chOff x="0" y="0"/>
            <a:chExt cx="6350000" cy="5126990"/>
          </a:xfrm>
        </p:grpSpPr>
        <p:sp>
          <p:nvSpPr>
            <p:cNvPr id="8" name="Freeform 8"/>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9" name="TextBox 9"/>
          <p:cNvSpPr txBox="1"/>
          <p:nvPr/>
        </p:nvSpPr>
        <p:spPr>
          <a:xfrm>
            <a:off x="295094" y="3251393"/>
            <a:ext cx="4470522" cy="538609"/>
          </a:xfrm>
          <a:prstGeom prst="rect">
            <a:avLst/>
          </a:prstGeom>
        </p:spPr>
        <p:txBody>
          <a:bodyPr lIns="0" tIns="0" rIns="0" bIns="0" rtlCol="0" anchor="t">
            <a:spAutoFit/>
          </a:bodyPr>
          <a:lstStyle/>
          <a:p>
            <a:pPr marL="0" marR="0" lvl="0" indent="0" algn="ctr" defTabSz="914400" rtl="0" eaLnBrk="1" fontAlgn="auto" latinLnBrk="0" hangingPunct="1">
              <a:lnSpc>
                <a:spcPts val="4176"/>
              </a:lnSpc>
              <a:spcBef>
                <a:spcPts val="0"/>
              </a:spcBef>
              <a:spcAft>
                <a:spcPts val="0"/>
              </a:spcAft>
              <a:buClrTx/>
              <a:buSzTx/>
              <a:buFontTx/>
              <a:buNone/>
              <a:tabLst/>
              <a:defRPr/>
            </a:pPr>
            <a:r>
              <a:rPr kumimoji="0" lang="en-US" sz="3600" b="1" i="0" u="none" strike="noStrike" kern="1200" cap="none" spc="270" normalizeH="0" baseline="0" noProof="0" dirty="0">
                <a:ln>
                  <a:noFill/>
                </a:ln>
                <a:solidFill>
                  <a:srgbClr val="FFFFFF"/>
                </a:solidFill>
                <a:effectLst/>
                <a:uLnTx/>
                <a:uFillTx/>
                <a:latin typeface="Oswald"/>
                <a:ea typeface="+mn-ea"/>
                <a:cs typeface="+mn-cs"/>
              </a:rPr>
              <a:t>EMERGENCY </a:t>
            </a:r>
          </a:p>
        </p:txBody>
      </p:sp>
      <p:grpSp>
        <p:nvGrpSpPr>
          <p:cNvPr id="10" name="Group 10"/>
          <p:cNvGrpSpPr/>
          <p:nvPr/>
        </p:nvGrpSpPr>
        <p:grpSpPr>
          <a:xfrm>
            <a:off x="5543550" y="2768654"/>
            <a:ext cx="2740798" cy="2212921"/>
            <a:chOff x="0" y="0"/>
            <a:chExt cx="6350000" cy="5126990"/>
          </a:xfrm>
        </p:grpSpPr>
        <p:sp>
          <p:nvSpPr>
            <p:cNvPr id="11" name="Freeform 11"/>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2" name="Group 12"/>
          <p:cNvGrpSpPr/>
          <p:nvPr/>
        </p:nvGrpSpPr>
        <p:grpSpPr>
          <a:xfrm>
            <a:off x="7281598" y="2768654"/>
            <a:ext cx="2740798" cy="2212921"/>
            <a:chOff x="0" y="0"/>
            <a:chExt cx="6350000" cy="5126990"/>
          </a:xfrm>
        </p:grpSpPr>
        <p:sp>
          <p:nvSpPr>
            <p:cNvPr id="13" name="Freeform 13"/>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4" name="Group 14"/>
          <p:cNvGrpSpPr/>
          <p:nvPr/>
        </p:nvGrpSpPr>
        <p:grpSpPr>
          <a:xfrm>
            <a:off x="9010650" y="2768654"/>
            <a:ext cx="2740798" cy="2212921"/>
            <a:chOff x="0" y="0"/>
            <a:chExt cx="6350000" cy="5126990"/>
          </a:xfrm>
        </p:grpSpPr>
        <p:sp>
          <p:nvSpPr>
            <p:cNvPr id="15" name="Freeform 15"/>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16" name="TextBox 16"/>
          <p:cNvSpPr txBox="1"/>
          <p:nvPr/>
        </p:nvSpPr>
        <p:spPr>
          <a:xfrm>
            <a:off x="5915208" y="3002304"/>
            <a:ext cx="5099172" cy="1769715"/>
          </a:xfrm>
          <a:prstGeom prst="rect">
            <a:avLst/>
          </a:prstGeom>
        </p:spPr>
        <p:txBody>
          <a:bodyPr lIns="0" tIns="0" rIns="0" bIns="0" rtlCol="0" anchor="t">
            <a:spAutoFit/>
          </a:bodyPr>
          <a:lstStyle/>
          <a:p>
            <a:pPr marL="0" marR="0" lvl="0" indent="0" algn="ctr" defTabSz="914400" rtl="0" eaLnBrk="1" fontAlgn="auto" latinLnBrk="0" hangingPunct="1">
              <a:lnSpc>
                <a:spcPts val="4572"/>
              </a:lnSpc>
              <a:spcBef>
                <a:spcPts val="0"/>
              </a:spcBef>
              <a:spcAft>
                <a:spcPts val="0"/>
              </a:spcAft>
              <a:buClrTx/>
              <a:buSzTx/>
              <a:buFontTx/>
              <a:buNone/>
              <a:tabLst/>
              <a:defRPr/>
            </a:pPr>
            <a:r>
              <a:rPr kumimoji="0" lang="en-US" sz="3600" b="1" i="0" u="none" strike="noStrike" kern="1200" cap="none" spc="148" normalizeH="0" baseline="0" noProof="0" dirty="0">
                <a:ln>
                  <a:noFill/>
                </a:ln>
                <a:solidFill>
                  <a:prstClr val="white"/>
                </a:solidFill>
                <a:effectLst/>
                <a:uLnTx/>
                <a:uFillTx/>
                <a:latin typeface="Oswald"/>
                <a:ea typeface="+mn-ea"/>
                <a:cs typeface="+mn-cs"/>
              </a:rPr>
              <a:t>FEDERAL MIGRATION SERVICE OF RUSSIA</a:t>
            </a:r>
            <a:endParaRPr kumimoji="0" lang="en-US" sz="3600" b="1" i="0" u="none" strike="noStrike" kern="1200" cap="none" spc="270" normalizeH="0" baseline="0" noProof="0" dirty="0">
              <a:ln>
                <a:noFill/>
              </a:ln>
              <a:solidFill>
                <a:prstClr val="white"/>
              </a:solidFill>
              <a:effectLst/>
              <a:uLnTx/>
              <a:uFillTx/>
              <a:latin typeface="Oswald"/>
              <a:ea typeface="+mn-ea"/>
              <a:cs typeface="+mn-cs"/>
            </a:endParaRPr>
          </a:p>
        </p:txBody>
      </p:sp>
      <p:grpSp>
        <p:nvGrpSpPr>
          <p:cNvPr id="17" name="Group 17"/>
          <p:cNvGrpSpPr/>
          <p:nvPr/>
        </p:nvGrpSpPr>
        <p:grpSpPr>
          <a:xfrm>
            <a:off x="10820400" y="2768654"/>
            <a:ext cx="2740798" cy="2212921"/>
            <a:chOff x="0" y="0"/>
            <a:chExt cx="6350000" cy="5126990"/>
          </a:xfrm>
        </p:grpSpPr>
        <p:sp>
          <p:nvSpPr>
            <p:cNvPr id="18" name="Freeform 18"/>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9" name="Group 19"/>
          <p:cNvGrpSpPr/>
          <p:nvPr/>
        </p:nvGrpSpPr>
        <p:grpSpPr>
          <a:xfrm>
            <a:off x="14351061" y="2768654"/>
            <a:ext cx="2740798" cy="2212921"/>
            <a:chOff x="0" y="0"/>
            <a:chExt cx="6350000" cy="5126990"/>
          </a:xfrm>
        </p:grpSpPr>
        <p:sp>
          <p:nvSpPr>
            <p:cNvPr id="20" name="Freeform 20"/>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21" name="Group 21"/>
          <p:cNvGrpSpPr/>
          <p:nvPr/>
        </p:nvGrpSpPr>
        <p:grpSpPr>
          <a:xfrm>
            <a:off x="12573000" y="2768654"/>
            <a:ext cx="2740798" cy="2212921"/>
            <a:chOff x="0" y="0"/>
            <a:chExt cx="6350000" cy="5126990"/>
          </a:xfrm>
        </p:grpSpPr>
        <p:sp>
          <p:nvSpPr>
            <p:cNvPr id="22" name="Freeform 22"/>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23" name="Group 23"/>
          <p:cNvGrpSpPr/>
          <p:nvPr/>
        </p:nvGrpSpPr>
        <p:grpSpPr>
          <a:xfrm>
            <a:off x="16149190" y="2768654"/>
            <a:ext cx="2740798" cy="2212921"/>
            <a:chOff x="0" y="0"/>
            <a:chExt cx="6350000" cy="5126990"/>
          </a:xfrm>
        </p:grpSpPr>
        <p:sp>
          <p:nvSpPr>
            <p:cNvPr id="24" name="Freeform 24"/>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25" name="TextBox 25"/>
          <p:cNvSpPr txBox="1"/>
          <p:nvPr/>
        </p:nvSpPr>
        <p:spPr>
          <a:xfrm>
            <a:off x="11935537" y="3592208"/>
            <a:ext cx="6756522" cy="589905"/>
          </a:xfrm>
          <a:prstGeom prst="rect">
            <a:avLst/>
          </a:prstGeom>
        </p:spPr>
        <p:txBody>
          <a:bodyPr lIns="0" tIns="0" rIns="0" bIns="0" rtlCol="0" anchor="t">
            <a:spAutoFit/>
          </a:bodyPr>
          <a:lstStyle/>
          <a:p>
            <a:pPr marL="0" marR="0" lvl="0" indent="0" algn="ctr" defTabSz="914400" rtl="0" eaLnBrk="1" fontAlgn="auto" latinLnBrk="0" hangingPunct="1">
              <a:lnSpc>
                <a:spcPts val="4572"/>
              </a:lnSpc>
              <a:spcBef>
                <a:spcPts val="0"/>
              </a:spcBef>
              <a:spcAft>
                <a:spcPts val="0"/>
              </a:spcAft>
              <a:buClrTx/>
              <a:buSzTx/>
              <a:buFontTx/>
              <a:buNone/>
              <a:tabLst/>
              <a:defRPr/>
            </a:pPr>
            <a:r>
              <a:rPr kumimoji="0" lang="en-US" sz="3600" b="1" i="0" u="none" strike="noStrike" kern="1200" cap="none" spc="270" normalizeH="0" baseline="0" noProof="0">
                <a:ln>
                  <a:noFill/>
                </a:ln>
                <a:solidFill>
                  <a:srgbClr val="FFFFFF"/>
                </a:solidFill>
                <a:effectLst/>
                <a:uLnTx/>
                <a:uFillTx/>
                <a:latin typeface="Oswald"/>
                <a:ea typeface="+mn-ea"/>
                <a:cs typeface="+mn-cs"/>
              </a:rPr>
              <a:t>POLICE</a:t>
            </a:r>
            <a:endParaRPr kumimoji="0" lang="en-US" sz="3600" b="1" i="0" u="none" strike="noStrike" kern="1200" cap="none" spc="270" normalizeH="0" baseline="0" noProof="0" dirty="0">
              <a:ln>
                <a:noFill/>
              </a:ln>
              <a:solidFill>
                <a:srgbClr val="FFFFFF"/>
              </a:solidFill>
              <a:effectLst/>
              <a:uLnTx/>
              <a:uFillTx/>
              <a:latin typeface="Oswald"/>
              <a:ea typeface="+mn-ea"/>
              <a:cs typeface="+mn-cs"/>
            </a:endParaRPr>
          </a:p>
        </p:txBody>
      </p:sp>
      <p:sp>
        <p:nvSpPr>
          <p:cNvPr id="26" name="TextBox 26"/>
          <p:cNvSpPr txBox="1"/>
          <p:nvPr/>
        </p:nvSpPr>
        <p:spPr>
          <a:xfrm>
            <a:off x="393641" y="517504"/>
            <a:ext cx="17500718" cy="1737207"/>
          </a:xfrm>
          <a:prstGeom prst="rect">
            <a:avLst/>
          </a:prstGeom>
        </p:spPr>
        <p:txBody>
          <a:bodyPr lIns="0" tIns="0" rIns="0" bIns="0" rtlCol="0" anchor="t">
            <a:spAutoFit/>
          </a:bodyPr>
          <a:lstStyle/>
          <a:p>
            <a:pPr marL="0" marR="0" lvl="0" indent="0" algn="ctr" defTabSz="914400" rtl="0" eaLnBrk="1" fontAlgn="auto" latinLnBrk="0" hangingPunct="1">
              <a:lnSpc>
                <a:spcPts val="6720"/>
              </a:lnSpc>
              <a:spcBef>
                <a:spcPts val="0"/>
              </a:spcBef>
              <a:spcAft>
                <a:spcPts val="0"/>
              </a:spcAft>
              <a:buClrTx/>
              <a:buSzTx/>
              <a:buFontTx/>
              <a:buNone/>
              <a:tabLst/>
              <a:defRPr/>
            </a:pPr>
            <a:r>
              <a:rPr kumimoji="0" lang="en-US" sz="6900" b="1" i="0" u="none" strike="noStrike" kern="1200" cap="none" spc="508" normalizeH="0" baseline="0" noProof="0" dirty="0">
                <a:ln>
                  <a:noFill/>
                </a:ln>
                <a:solidFill>
                  <a:srgbClr val="D9D9D9"/>
                </a:solidFill>
                <a:effectLst/>
                <a:uLnTx/>
                <a:uFillTx/>
                <a:latin typeface="Oswald"/>
                <a:ea typeface="+mn-ea"/>
                <a:cs typeface="+mn-cs"/>
              </a:rPr>
              <a:t>USEFUL AND EMERGENCY TELEPHONE NUMBERS</a:t>
            </a:r>
          </a:p>
        </p:txBody>
      </p:sp>
      <p:sp>
        <p:nvSpPr>
          <p:cNvPr id="27" name="TextBox 27"/>
          <p:cNvSpPr txBox="1"/>
          <p:nvPr/>
        </p:nvSpPr>
        <p:spPr>
          <a:xfrm>
            <a:off x="17290293" y="159364"/>
            <a:ext cx="997707" cy="405765"/>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Oswald"/>
                <a:ea typeface="+mn-ea"/>
                <a:cs typeface="+mn-cs"/>
              </a:rPr>
              <a:t>2</a:t>
            </a:r>
            <a:r>
              <a:rPr lang="en-US" sz="2400" b="1" dirty="0">
                <a:solidFill>
                  <a:srgbClr val="FFFFFF"/>
                </a:solidFill>
                <a:latin typeface="Oswald"/>
              </a:rPr>
              <a:t>2</a:t>
            </a:r>
            <a:endParaRPr kumimoji="0" lang="en-US" sz="2400" b="1" i="0" u="none" strike="noStrike" kern="1200" cap="none" spc="0" normalizeH="0" baseline="0" noProof="0" dirty="0">
              <a:ln>
                <a:noFill/>
              </a:ln>
              <a:solidFill>
                <a:srgbClr val="FFFFFF"/>
              </a:solidFill>
              <a:effectLst/>
              <a:uLnTx/>
              <a:uFillTx/>
              <a:latin typeface="Oswald"/>
              <a:ea typeface="+mn-ea"/>
              <a:cs typeface="+mn-cs"/>
            </a:endParaRPr>
          </a:p>
        </p:txBody>
      </p:sp>
      <p:grpSp>
        <p:nvGrpSpPr>
          <p:cNvPr id="28" name="Group 28"/>
          <p:cNvGrpSpPr/>
          <p:nvPr/>
        </p:nvGrpSpPr>
        <p:grpSpPr>
          <a:xfrm>
            <a:off x="668217" y="5795963"/>
            <a:ext cx="3724275" cy="3724275"/>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0" name="TextBox 30"/>
          <p:cNvSpPr txBox="1"/>
          <p:nvPr/>
        </p:nvSpPr>
        <p:spPr>
          <a:xfrm>
            <a:off x="668217" y="5786437"/>
            <a:ext cx="3725466" cy="3076575"/>
          </a:xfrm>
          <a:prstGeom prst="rect">
            <a:avLst/>
          </a:prstGeom>
        </p:spPr>
        <p:txBody>
          <a:bodyPr lIns="0" tIns="0" rIns="0" bIns="0" rtlCol="0" anchor="t">
            <a:spAutoFit/>
          </a:bodyPr>
          <a:lstStyle/>
          <a:p>
            <a:pPr marL="0" marR="0" lvl="0" indent="0" algn="ctr" defTabSz="914400" rtl="0" eaLnBrk="1" fontAlgn="auto" latinLnBrk="0" hangingPunct="1">
              <a:lnSpc>
                <a:spcPts val="25199"/>
              </a:lnSpc>
              <a:spcBef>
                <a:spcPts val="0"/>
              </a:spcBef>
              <a:spcAft>
                <a:spcPts val="0"/>
              </a:spcAft>
              <a:buClrTx/>
              <a:buSzTx/>
              <a:buFontTx/>
              <a:buNone/>
              <a:tabLst/>
              <a:defRPr/>
            </a:pPr>
            <a:r>
              <a:rPr kumimoji="0" lang="en-US" sz="18000" b="1" i="0" u="none" strike="noStrike" kern="1200" cap="none" spc="0" normalizeH="0" baseline="0" noProof="0">
                <a:ln>
                  <a:noFill/>
                </a:ln>
                <a:solidFill>
                  <a:srgbClr val="252827"/>
                </a:solidFill>
                <a:effectLst/>
                <a:uLnTx/>
                <a:uFillTx/>
                <a:latin typeface="Oswald"/>
                <a:ea typeface="+mn-ea"/>
                <a:cs typeface="+mn-cs"/>
              </a:rPr>
              <a:t>112</a:t>
            </a:r>
          </a:p>
        </p:txBody>
      </p:sp>
      <p:grpSp>
        <p:nvGrpSpPr>
          <p:cNvPr id="31" name="Group 31"/>
          <p:cNvGrpSpPr/>
          <p:nvPr/>
        </p:nvGrpSpPr>
        <p:grpSpPr>
          <a:xfrm>
            <a:off x="6913949" y="5795963"/>
            <a:ext cx="3724275" cy="3724275"/>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3" name="Group 33"/>
          <p:cNvGrpSpPr/>
          <p:nvPr/>
        </p:nvGrpSpPr>
        <p:grpSpPr>
          <a:xfrm>
            <a:off x="13566018" y="5795963"/>
            <a:ext cx="3724275" cy="3724275"/>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5" name="Group 35"/>
          <p:cNvGrpSpPr/>
          <p:nvPr/>
        </p:nvGrpSpPr>
        <p:grpSpPr>
          <a:xfrm>
            <a:off x="-1875224" y="2768654"/>
            <a:ext cx="2740798" cy="2212921"/>
            <a:chOff x="0" y="0"/>
            <a:chExt cx="6350000" cy="5126990"/>
          </a:xfrm>
        </p:grpSpPr>
        <p:sp>
          <p:nvSpPr>
            <p:cNvPr id="36" name="Freeform 36"/>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37" name="TextBox 37"/>
          <p:cNvSpPr txBox="1"/>
          <p:nvPr/>
        </p:nvSpPr>
        <p:spPr>
          <a:xfrm>
            <a:off x="6597976" y="6989445"/>
            <a:ext cx="4356222" cy="1282402"/>
          </a:xfrm>
          <a:prstGeom prst="rect">
            <a:avLst/>
          </a:prstGeom>
        </p:spPr>
        <p:txBody>
          <a:bodyPr lIns="0" tIns="0" rIns="0" bIns="0" rtlCol="0" anchor="t">
            <a:spAutoFit/>
          </a:bodyPr>
          <a:lstStyle/>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52827"/>
                </a:solidFill>
                <a:effectLst/>
                <a:uLnTx/>
                <a:uFillTx/>
                <a:latin typeface="Oswald"/>
                <a:ea typeface="+mn-ea"/>
                <a:cs typeface="+mn-cs"/>
              </a:rPr>
              <a:t>8 (800) 350 23 69</a:t>
            </a:r>
          </a:p>
          <a:p>
            <a:pPr marL="0" marR="0" lvl="0" indent="0" algn="ctr" defTabSz="914400" rtl="0" eaLnBrk="1" fontAlgn="auto" latinLnBrk="0" hangingPunct="1">
              <a:lnSpc>
                <a:spcPts val="504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252827"/>
                </a:solidFill>
                <a:effectLst/>
                <a:uLnTx/>
                <a:uFillTx/>
                <a:latin typeface="Oswald"/>
                <a:ea typeface="+mn-ea"/>
                <a:cs typeface="+mn-cs"/>
              </a:rPr>
              <a:t>* 381</a:t>
            </a:r>
          </a:p>
        </p:txBody>
      </p:sp>
      <p:sp>
        <p:nvSpPr>
          <p:cNvPr id="38" name="TextBox 38"/>
          <p:cNvSpPr txBox="1"/>
          <p:nvPr/>
        </p:nvSpPr>
        <p:spPr>
          <a:xfrm>
            <a:off x="13250045" y="7270750"/>
            <a:ext cx="4356222" cy="688975"/>
          </a:xfrm>
          <a:prstGeom prst="rect">
            <a:avLst/>
          </a:prstGeom>
        </p:spPr>
        <p:txBody>
          <a:bodyPr lIns="0" tIns="0" rIns="0" bIns="0" rtlCol="0" anchor="t">
            <a:spAutoFit/>
          </a:bodyPr>
          <a:lstStyle/>
          <a:p>
            <a:pPr marL="0" marR="0" lvl="0" indent="0" algn="ctr" defTabSz="914400" rtl="0" eaLnBrk="1" fontAlgn="auto" latinLnBrk="0" hangingPunct="1">
              <a:lnSpc>
                <a:spcPts val="5600"/>
              </a:lnSpc>
              <a:spcBef>
                <a:spcPts val="0"/>
              </a:spcBef>
              <a:spcAft>
                <a:spcPts val="0"/>
              </a:spcAft>
              <a:buClrTx/>
              <a:buSzTx/>
              <a:buFontTx/>
              <a:buNone/>
              <a:tabLst/>
              <a:defRPr/>
            </a:pPr>
            <a:r>
              <a:rPr kumimoji="0" lang="en-US" sz="4000" b="1" i="0" u="none" strike="noStrike" kern="1200" cap="none" spc="0" normalizeH="0" baseline="0" noProof="0">
                <a:ln>
                  <a:noFill/>
                </a:ln>
                <a:solidFill>
                  <a:srgbClr val="252827"/>
                </a:solidFill>
                <a:effectLst/>
                <a:uLnTx/>
                <a:uFillTx/>
                <a:latin typeface="Oswald"/>
                <a:ea typeface="+mn-ea"/>
                <a:cs typeface="+mn-cs"/>
              </a:rPr>
              <a:t>8 (800) 222 74 47</a:t>
            </a:r>
          </a:p>
        </p:txBody>
      </p:sp>
    </p:spTree>
    <p:extLst>
      <p:ext uri="{BB962C8B-B14F-4D97-AF65-F5344CB8AC3E}">
        <p14:creationId xmlns:p14="http://schemas.microsoft.com/office/powerpoint/2010/main" xmlns="" val="2764480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747" r="16222"/>
          <a:stretch>
            <a:fillRect/>
          </a:stretch>
        </p:blipFill>
        <p:spPr>
          <a:xfrm>
            <a:off x="0" y="1"/>
            <a:ext cx="5105400" cy="10287000"/>
          </a:xfrm>
          <a:prstGeom prst="rect">
            <a:avLst/>
          </a:prstGeom>
        </p:spPr>
      </p:pic>
      <p:pic>
        <p:nvPicPr>
          <p:cNvPr id="3" name="Picture 3"/>
          <p:cNvPicPr>
            <a:picLocks noChangeAspect="1"/>
          </p:cNvPicPr>
          <p:nvPr/>
        </p:nvPicPr>
        <p:blipFill>
          <a:blip r:embed="rId3"/>
          <a:srcRect l="44801" t="44801" r="44801" b="44801"/>
          <a:stretch>
            <a:fillRect/>
          </a:stretch>
        </p:blipFill>
        <p:spPr>
          <a:xfrm>
            <a:off x="17259300" y="9336230"/>
            <a:ext cx="1901541" cy="1901541"/>
          </a:xfrm>
          <a:prstGeom prst="rect">
            <a:avLst/>
          </a:prstGeom>
        </p:spPr>
      </p:pic>
      <p:grpSp>
        <p:nvGrpSpPr>
          <p:cNvPr id="4" name="Group 4"/>
          <p:cNvGrpSpPr/>
          <p:nvPr/>
        </p:nvGrpSpPr>
        <p:grpSpPr>
          <a:xfrm>
            <a:off x="5406903" y="531019"/>
            <a:ext cx="9718797" cy="1075725"/>
            <a:chOff x="0" y="-28575"/>
            <a:chExt cx="12958396" cy="1692770"/>
          </a:xfrm>
        </p:grpSpPr>
        <p:sp>
          <p:nvSpPr>
            <p:cNvPr id="5" name="TextBox 5"/>
            <p:cNvSpPr txBox="1"/>
            <p:nvPr/>
          </p:nvSpPr>
          <p:spPr>
            <a:xfrm>
              <a:off x="5" y="-28575"/>
              <a:ext cx="12958391" cy="1692770"/>
            </a:xfrm>
            <a:prstGeom prst="rect">
              <a:avLst/>
            </a:prstGeom>
          </p:spPr>
          <p:txBody>
            <a:bodyPr lIns="0" tIns="0" rIns="0" bIns="0" rtlCol="0" anchor="t">
              <a:spAutoFit/>
            </a:bodyPr>
            <a:lstStyle/>
            <a:p>
              <a:pPr marL="0" marR="0" lvl="0" indent="0" algn="l" defTabSz="914400" rtl="0" eaLnBrk="1" fontAlgn="auto" latinLnBrk="0" hangingPunct="1">
                <a:lnSpc>
                  <a:spcPts val="9920"/>
                </a:lnSpc>
                <a:spcBef>
                  <a:spcPts val="0"/>
                </a:spcBef>
                <a:spcAft>
                  <a:spcPts val="0"/>
                </a:spcAft>
                <a:buClrTx/>
                <a:buSzTx/>
                <a:buFontTx/>
                <a:buNone/>
                <a:tabLst/>
                <a:defRPr/>
              </a:pPr>
              <a:endParaRPr kumimoji="0" lang="en-US" sz="8000" b="1" i="0" u="none" strike="noStrike" kern="1200" cap="none" spc="576" normalizeH="0" baseline="0" noProof="0" dirty="0">
                <a:ln>
                  <a:noFill/>
                </a:ln>
                <a:solidFill>
                  <a:srgbClr val="FFFFFF"/>
                </a:solidFill>
                <a:effectLst/>
                <a:uLnTx/>
                <a:uFillTx/>
                <a:latin typeface="Oswald"/>
                <a:ea typeface="+mn-ea"/>
                <a:cs typeface="+mn-cs"/>
              </a:endParaRPr>
            </a:p>
          </p:txBody>
        </p:sp>
        <p:sp>
          <p:nvSpPr>
            <p:cNvPr id="6" name="TextBox 6"/>
            <p:cNvSpPr txBox="1"/>
            <p:nvPr/>
          </p:nvSpPr>
          <p:spPr>
            <a:xfrm>
              <a:off x="0" y="458268"/>
              <a:ext cx="12958395" cy="1000121"/>
            </a:xfrm>
            <a:prstGeom prst="rect">
              <a:avLst/>
            </a:prstGeom>
          </p:spPr>
          <p:txBody>
            <a:bodyPr lIns="0" tIns="0" rIns="0" bIns="0" rtlCol="0" anchor="t">
              <a:spAutoFit/>
            </a:bodyPr>
            <a:lstStyle/>
            <a:p>
              <a:pPr marL="0" marR="0" lvl="0" indent="0" algn="l" defTabSz="914400" rtl="0" eaLnBrk="1" fontAlgn="auto" latinLnBrk="0" hangingPunct="1">
                <a:lnSpc>
                  <a:spcPts val="5200"/>
                </a:lnSpc>
                <a:spcBef>
                  <a:spcPts val="0"/>
                </a:spcBef>
                <a:spcAft>
                  <a:spcPts val="0"/>
                </a:spcAft>
                <a:buClrTx/>
                <a:buSzTx/>
                <a:buFontTx/>
                <a:buNone/>
                <a:tabLst/>
                <a:defRPr/>
              </a:pPr>
              <a:r>
                <a:rPr kumimoji="0" lang="en-US" sz="4000" b="1" i="0" u="none" strike="noStrike" kern="1200" cap="none" spc="404" normalizeH="0" baseline="0" noProof="0" dirty="0">
                  <a:ln>
                    <a:noFill/>
                  </a:ln>
                  <a:solidFill>
                    <a:srgbClr val="FFFFFF"/>
                  </a:solidFill>
                  <a:effectLst/>
                  <a:uLnTx/>
                  <a:uFillTx/>
                  <a:latin typeface="Oswald"/>
                  <a:ea typeface="+mn-ea"/>
                  <a:cs typeface="+mn-cs"/>
                </a:rPr>
                <a:t>CONTACT INFORMATION </a:t>
              </a:r>
            </a:p>
          </p:txBody>
        </p:sp>
      </p:grpSp>
      <p:sp>
        <p:nvSpPr>
          <p:cNvPr id="8" name="TextBox 8"/>
          <p:cNvSpPr txBox="1"/>
          <p:nvPr/>
        </p:nvSpPr>
        <p:spPr>
          <a:xfrm>
            <a:off x="5406903" y="5977893"/>
            <a:ext cx="10788090" cy="589905"/>
          </a:xfrm>
          <a:prstGeom prst="rect">
            <a:avLst/>
          </a:prstGeom>
        </p:spPr>
        <p:txBody>
          <a:bodyPr lIns="0" tIns="0" rIns="0" bIns="0" rtlCol="0" anchor="t">
            <a:spAutoFit/>
          </a:bodyPr>
          <a:lstStyle/>
          <a:p>
            <a:pPr marL="0" marR="0" lvl="0" indent="0" algn="l" defTabSz="914400" rtl="0" eaLnBrk="1" fontAlgn="auto" latinLnBrk="0" hangingPunct="1">
              <a:lnSpc>
                <a:spcPts val="4577"/>
              </a:lnSpc>
              <a:spcBef>
                <a:spcPts val="0"/>
              </a:spcBef>
              <a:spcAft>
                <a:spcPts val="0"/>
              </a:spcAft>
              <a:buClrTx/>
              <a:buSzTx/>
              <a:buFontTx/>
              <a:buNone/>
              <a:tabLst/>
              <a:defRPr/>
            </a:pPr>
            <a:r>
              <a:rPr kumimoji="0" lang="en-US" sz="2774" b="0" i="0" u="none" strike="noStrike" kern="1200" cap="none" spc="208" normalizeH="0" baseline="0" noProof="0" dirty="0">
                <a:ln>
                  <a:noFill/>
                </a:ln>
                <a:solidFill>
                  <a:srgbClr val="D9D9D9"/>
                </a:solidFill>
                <a:effectLst/>
                <a:uLnTx/>
                <a:uFillTx/>
                <a:latin typeface="Oswald"/>
                <a:ea typeface="+mn-ea"/>
                <a:cs typeface="+mn-cs"/>
              </a:rPr>
              <a:t>127256, MOSCOW, DOBROLYUBOVA ST., 11</a:t>
            </a:r>
          </a:p>
        </p:txBody>
      </p:sp>
      <p:sp>
        <p:nvSpPr>
          <p:cNvPr id="9" name="TextBox 9"/>
          <p:cNvSpPr txBox="1"/>
          <p:nvPr/>
        </p:nvSpPr>
        <p:spPr>
          <a:xfrm>
            <a:off x="5406903" y="6683862"/>
            <a:ext cx="10788090" cy="410369"/>
          </a:xfrm>
          <a:prstGeom prst="rect">
            <a:avLst/>
          </a:prstGeom>
        </p:spPr>
        <p:txBody>
          <a:bodyPr lIns="0" tIns="0" rIns="0" bIns="0" rtlCol="0" anchor="t">
            <a:spAutoFit/>
          </a:bodyPr>
          <a:lstStyle/>
          <a:p>
            <a:pPr marL="0" marR="0" lvl="0" indent="0" algn="l" defTabSz="914400" rtl="0" eaLnBrk="1" fontAlgn="auto" latinLnBrk="0" hangingPunct="1">
              <a:lnSpc>
                <a:spcPts val="3195"/>
              </a:lnSpc>
              <a:spcBef>
                <a:spcPts val="0"/>
              </a:spcBef>
              <a:spcAft>
                <a:spcPts val="0"/>
              </a:spcAft>
              <a:buClrTx/>
              <a:buSzTx/>
              <a:buFontTx/>
              <a:buNone/>
              <a:tabLst/>
              <a:defRPr/>
            </a:pPr>
            <a:r>
              <a:rPr kumimoji="0" lang="en-US" sz="1997" b="0" i="0" u="none" strike="noStrike" kern="1200" cap="none" spc="241" normalizeH="0" baseline="0" noProof="0" dirty="0">
                <a:ln>
                  <a:noFill/>
                </a:ln>
                <a:solidFill>
                  <a:srgbClr val="FFFFFF"/>
                </a:solidFill>
                <a:effectLst/>
                <a:uLnTx/>
                <a:uFillTx/>
                <a:latin typeface="Oswald"/>
                <a:ea typeface="+mn-ea"/>
                <a:cs typeface="+mn-cs"/>
              </a:rPr>
              <a:t>EMAIL ADDRESS</a:t>
            </a:r>
          </a:p>
        </p:txBody>
      </p:sp>
      <p:sp>
        <p:nvSpPr>
          <p:cNvPr id="10" name="TextBox 10"/>
          <p:cNvSpPr txBox="1"/>
          <p:nvPr/>
        </p:nvSpPr>
        <p:spPr>
          <a:xfrm>
            <a:off x="5406903" y="7127583"/>
            <a:ext cx="10788090" cy="518976"/>
          </a:xfrm>
          <a:prstGeom prst="rect">
            <a:avLst/>
          </a:prstGeom>
        </p:spPr>
        <p:txBody>
          <a:bodyPr lIns="0" tIns="0" rIns="0" bIns="0" rtlCol="0" anchor="t">
            <a:spAutoFit/>
          </a:bodyPr>
          <a:lstStyle/>
          <a:p>
            <a:pPr marL="0" marR="0" lvl="0" indent="0" algn="l" defTabSz="914400" rtl="0" eaLnBrk="1" fontAlgn="auto" latinLnBrk="0" hangingPunct="1">
              <a:lnSpc>
                <a:spcPts val="4577"/>
              </a:lnSpc>
              <a:spcBef>
                <a:spcPts val="0"/>
              </a:spcBef>
              <a:spcAft>
                <a:spcPts val="0"/>
              </a:spcAft>
              <a:buClrTx/>
              <a:buSzTx/>
              <a:buFontTx/>
              <a:buNone/>
              <a:tabLst/>
              <a:defRPr/>
            </a:pPr>
            <a:r>
              <a:rPr kumimoji="0" lang="en-US" sz="2774" b="0" i="0" u="none" strike="noStrike" kern="1200" cap="none" spc="208" normalizeH="0" baseline="0" noProof="0" dirty="0">
                <a:ln>
                  <a:noFill/>
                </a:ln>
                <a:solidFill>
                  <a:srgbClr val="D9D9D9"/>
                </a:solidFill>
                <a:effectLst/>
                <a:uLnTx/>
                <a:uFillTx/>
                <a:latin typeface="Oswald"/>
                <a:ea typeface="+mn-ea"/>
                <a:cs typeface="+mn-cs"/>
              </a:rPr>
              <a:t>OM@ROSMINZDRAV.RU</a:t>
            </a:r>
          </a:p>
        </p:txBody>
      </p:sp>
      <p:sp>
        <p:nvSpPr>
          <p:cNvPr id="11" name="TextBox 11"/>
          <p:cNvSpPr txBox="1"/>
          <p:nvPr/>
        </p:nvSpPr>
        <p:spPr>
          <a:xfrm>
            <a:off x="5406903" y="8020545"/>
            <a:ext cx="10788090" cy="410369"/>
          </a:xfrm>
          <a:prstGeom prst="rect">
            <a:avLst/>
          </a:prstGeom>
        </p:spPr>
        <p:txBody>
          <a:bodyPr lIns="0" tIns="0" rIns="0" bIns="0" rtlCol="0" anchor="t">
            <a:spAutoFit/>
          </a:bodyPr>
          <a:lstStyle/>
          <a:p>
            <a:pPr marL="0" marR="0" lvl="0" indent="0" algn="l" defTabSz="914400" rtl="0" eaLnBrk="1" fontAlgn="auto" latinLnBrk="0" hangingPunct="1">
              <a:lnSpc>
                <a:spcPts val="3195"/>
              </a:lnSpc>
              <a:spcBef>
                <a:spcPts val="0"/>
              </a:spcBef>
              <a:spcAft>
                <a:spcPts val="0"/>
              </a:spcAft>
              <a:buClrTx/>
              <a:buSzTx/>
              <a:buFontTx/>
              <a:buNone/>
              <a:tabLst/>
              <a:defRPr/>
            </a:pPr>
            <a:r>
              <a:rPr kumimoji="0" lang="en-US" sz="1997" b="0" i="0" u="none" strike="noStrike" kern="1200" cap="none" spc="241" normalizeH="0" baseline="0" noProof="0" dirty="0">
                <a:ln>
                  <a:noFill/>
                </a:ln>
                <a:solidFill>
                  <a:srgbClr val="FFFFFF"/>
                </a:solidFill>
                <a:effectLst/>
                <a:uLnTx/>
                <a:uFillTx/>
                <a:latin typeface="Oswald"/>
                <a:ea typeface="+mn-ea"/>
                <a:cs typeface="+mn-cs"/>
              </a:rPr>
              <a:t>PHONE NUMBERS</a:t>
            </a:r>
          </a:p>
        </p:txBody>
      </p:sp>
      <p:sp>
        <p:nvSpPr>
          <p:cNvPr id="12" name="TextBox 12"/>
          <p:cNvSpPr txBox="1"/>
          <p:nvPr/>
        </p:nvSpPr>
        <p:spPr>
          <a:xfrm>
            <a:off x="5406903" y="8418518"/>
            <a:ext cx="10788090" cy="1179810"/>
          </a:xfrm>
          <a:prstGeom prst="rect">
            <a:avLst/>
          </a:prstGeom>
        </p:spPr>
        <p:txBody>
          <a:bodyPr lIns="0" tIns="0" rIns="0" bIns="0" rtlCol="0" anchor="t">
            <a:spAutoFit/>
          </a:bodyPr>
          <a:lstStyle/>
          <a:p>
            <a:pPr marL="0" marR="0" lvl="0" indent="0" algn="l" defTabSz="914400" rtl="0" eaLnBrk="1" fontAlgn="auto" latinLnBrk="0" hangingPunct="1">
              <a:lnSpc>
                <a:spcPts val="4577"/>
              </a:lnSpc>
              <a:spcBef>
                <a:spcPts val="0"/>
              </a:spcBef>
              <a:spcAft>
                <a:spcPts val="0"/>
              </a:spcAft>
              <a:buClrTx/>
              <a:buSzTx/>
              <a:buFontTx/>
              <a:buNone/>
              <a:tabLst/>
              <a:defRPr/>
            </a:pPr>
            <a:r>
              <a:rPr kumimoji="0" lang="en-US" sz="2774" b="0" i="0" u="none" strike="noStrike" kern="1200" cap="none" spc="208" normalizeH="0" baseline="0" noProof="0" dirty="0">
                <a:ln>
                  <a:noFill/>
                </a:ln>
                <a:solidFill>
                  <a:srgbClr val="D9D9D9"/>
                </a:solidFill>
                <a:effectLst/>
                <a:uLnTx/>
                <a:uFillTx/>
                <a:latin typeface="Oswald"/>
                <a:ea typeface="+mn-ea"/>
                <a:cs typeface="+mn-cs"/>
              </a:rPr>
              <a:t>+7 (495) 618-07-92*103</a:t>
            </a:r>
          </a:p>
          <a:p>
            <a:pPr marL="0" marR="0" lvl="0" indent="0" algn="l" defTabSz="914400" rtl="0" eaLnBrk="1" fontAlgn="auto" latinLnBrk="0" hangingPunct="1">
              <a:lnSpc>
                <a:spcPts val="4577"/>
              </a:lnSpc>
              <a:spcBef>
                <a:spcPts val="0"/>
              </a:spcBef>
              <a:spcAft>
                <a:spcPts val="0"/>
              </a:spcAft>
              <a:buClrTx/>
              <a:buSzTx/>
              <a:buFontTx/>
              <a:buNone/>
              <a:tabLst/>
              <a:defRPr/>
            </a:pPr>
            <a:r>
              <a:rPr kumimoji="0" lang="en-US" sz="2774" b="0" i="0" u="none" strike="noStrike" kern="1200" cap="none" spc="208" normalizeH="0" baseline="0" noProof="0" dirty="0">
                <a:ln>
                  <a:noFill/>
                </a:ln>
                <a:solidFill>
                  <a:srgbClr val="D9D9D9"/>
                </a:solidFill>
                <a:effectLst/>
                <a:uLnTx/>
                <a:uFillTx/>
                <a:latin typeface="Oswald"/>
                <a:ea typeface="+mn-ea"/>
                <a:cs typeface="+mn-cs"/>
              </a:rPr>
              <a:t>+7 (495) </a:t>
            </a:r>
            <a:r>
              <a:rPr kumimoji="0" lang="en-US" sz="2774" b="0" i="0" u="none" strike="noStrike" kern="1200" cap="none" spc="208" normalizeH="0" baseline="0" noProof="0" dirty="0" smtClean="0">
                <a:ln>
                  <a:noFill/>
                </a:ln>
                <a:solidFill>
                  <a:srgbClr val="D9D9D9"/>
                </a:solidFill>
                <a:effectLst/>
                <a:uLnTx/>
                <a:uFillTx/>
                <a:latin typeface="Oswald"/>
                <a:ea typeface="+mn-ea"/>
                <a:cs typeface="+mn-cs"/>
              </a:rPr>
              <a:t>618-07-92*10</a:t>
            </a:r>
            <a:r>
              <a:rPr kumimoji="0" lang="ru-RU" sz="2774" b="0" i="0" u="none" strike="noStrike" kern="1200" cap="none" spc="208" normalizeH="0" baseline="0" noProof="0" dirty="0" smtClean="0">
                <a:ln>
                  <a:noFill/>
                </a:ln>
                <a:solidFill>
                  <a:srgbClr val="D9D9D9"/>
                </a:solidFill>
                <a:effectLst/>
                <a:uLnTx/>
                <a:uFillTx/>
                <a:latin typeface="Oswald"/>
                <a:ea typeface="+mn-ea"/>
                <a:cs typeface="+mn-cs"/>
              </a:rPr>
              <a:t>4</a:t>
            </a:r>
            <a:endParaRPr kumimoji="0" lang="en-US" sz="2774" b="0" i="0" u="none" strike="noStrike" kern="1200" cap="none" spc="208" normalizeH="0" baseline="0" noProof="0" dirty="0">
              <a:ln>
                <a:noFill/>
              </a:ln>
              <a:solidFill>
                <a:srgbClr val="D9D9D9"/>
              </a:solidFill>
              <a:effectLst/>
              <a:uLnTx/>
              <a:uFillTx/>
              <a:latin typeface="Oswald"/>
              <a:ea typeface="+mn-ea"/>
              <a:cs typeface="+mn-cs"/>
            </a:endParaRPr>
          </a:p>
        </p:txBody>
      </p:sp>
      <p:sp>
        <p:nvSpPr>
          <p:cNvPr id="13" name="TextBox 13"/>
          <p:cNvSpPr txBox="1"/>
          <p:nvPr/>
        </p:nvSpPr>
        <p:spPr>
          <a:xfrm>
            <a:off x="17290293" y="163993"/>
            <a:ext cx="997707" cy="405765"/>
          </a:xfrm>
          <a:prstGeom prst="rect">
            <a:avLst/>
          </a:prstGeom>
        </p:spPr>
        <p:txBody>
          <a:bodyPr lIns="0" tIns="0" rIns="0" bIns="0" rtlCol="0" anchor="t">
            <a:spAutoFit/>
          </a:bodyPr>
          <a:lstStyle/>
          <a:p>
            <a:pPr marL="0" marR="0" lvl="0" indent="0" algn="ctr" defTabSz="914400" rtl="0" eaLnBrk="1" fontAlgn="auto" latinLnBrk="0" hangingPunct="1">
              <a:lnSpc>
                <a:spcPts val="3359"/>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Oswald"/>
                <a:ea typeface="+mn-ea"/>
                <a:cs typeface="+mn-cs"/>
              </a:rPr>
              <a:t>2</a:t>
            </a:r>
            <a:r>
              <a:rPr lang="en-US" sz="2400" b="1" dirty="0">
                <a:solidFill>
                  <a:srgbClr val="FFFFFF"/>
                </a:solidFill>
                <a:latin typeface="Oswald"/>
              </a:rPr>
              <a:t>3</a:t>
            </a:r>
            <a:endParaRPr kumimoji="0" lang="en-US" sz="2400" b="1" i="0" u="none" strike="noStrike" kern="1200" cap="none" spc="0" normalizeH="0" baseline="0" noProof="0" dirty="0">
              <a:ln>
                <a:noFill/>
              </a:ln>
              <a:solidFill>
                <a:srgbClr val="FFFFFF"/>
              </a:solidFill>
              <a:effectLst/>
              <a:uLnTx/>
              <a:uFillTx/>
              <a:latin typeface="Oswald"/>
              <a:ea typeface="+mn-ea"/>
              <a:cs typeface="+mn-cs"/>
            </a:endParaRPr>
          </a:p>
        </p:txBody>
      </p:sp>
      <p:sp>
        <p:nvSpPr>
          <p:cNvPr id="14" name="Прямоугольник 13"/>
          <p:cNvSpPr/>
          <p:nvPr/>
        </p:nvSpPr>
        <p:spPr>
          <a:xfrm>
            <a:off x="5457704" y="2400300"/>
            <a:ext cx="10315696"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205" normalizeH="0" baseline="0" noProof="0" dirty="0">
                <a:ln>
                  <a:noFill/>
                </a:ln>
                <a:solidFill>
                  <a:srgbClr val="FF0000"/>
                </a:solidFill>
                <a:effectLst/>
                <a:uLnTx/>
                <a:uFillTx/>
                <a:latin typeface="Oswald"/>
                <a:ea typeface="+mn-ea"/>
                <a:cs typeface="+mn-cs"/>
              </a:rPr>
              <a:t>Export of Medical Services Coordination Center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205" normalizeH="0" baseline="0" noProof="0" dirty="0">
                <a:ln>
                  <a:noFill/>
                </a:ln>
                <a:solidFill>
                  <a:srgbClr val="FF0000"/>
                </a:solidFill>
                <a:effectLst/>
                <a:uLnTx/>
                <a:uFillTx/>
                <a:latin typeface="Oswald"/>
                <a:ea typeface="+mn-ea"/>
                <a:cs typeface="+mn-cs"/>
              </a:rPr>
              <a:t>Federal Research Institute </a:t>
            </a:r>
            <a:br>
              <a:rPr kumimoji="0" lang="en-US" sz="3600" b="0" i="1" u="none" strike="noStrike" kern="1200" cap="none" spc="205" normalizeH="0" baseline="0" noProof="0" dirty="0">
                <a:ln>
                  <a:noFill/>
                </a:ln>
                <a:solidFill>
                  <a:srgbClr val="FF0000"/>
                </a:solidFill>
                <a:effectLst/>
                <a:uLnTx/>
                <a:uFillTx/>
                <a:latin typeface="Oswald"/>
                <a:ea typeface="+mn-ea"/>
                <a:cs typeface="+mn-cs"/>
              </a:rPr>
            </a:br>
            <a:r>
              <a:rPr kumimoji="0" lang="en-US" sz="3600" b="0" i="1" u="none" strike="noStrike" kern="1200" cap="none" spc="205" normalizeH="0" baseline="0" noProof="0" dirty="0">
                <a:ln>
                  <a:noFill/>
                </a:ln>
                <a:solidFill>
                  <a:srgbClr val="FF0000"/>
                </a:solidFill>
                <a:effectLst/>
                <a:uLnTx/>
                <a:uFillTx/>
                <a:latin typeface="Oswald"/>
                <a:ea typeface="+mn-ea"/>
                <a:cs typeface="+mn-cs"/>
              </a:rPr>
              <a:t>for Health organization and informatics of the Ministry </a:t>
            </a:r>
            <a:br>
              <a:rPr kumimoji="0" lang="en-US" sz="3600" b="0" i="1" u="none" strike="noStrike" kern="1200" cap="none" spc="205" normalizeH="0" baseline="0" noProof="0" dirty="0">
                <a:ln>
                  <a:noFill/>
                </a:ln>
                <a:solidFill>
                  <a:srgbClr val="FF0000"/>
                </a:solidFill>
                <a:effectLst/>
                <a:uLnTx/>
                <a:uFillTx/>
                <a:latin typeface="Oswald"/>
                <a:ea typeface="+mn-ea"/>
                <a:cs typeface="+mn-cs"/>
              </a:rPr>
            </a:br>
            <a:r>
              <a:rPr kumimoji="0" lang="en-US" sz="3600" b="0" i="1" u="none" strike="noStrike" kern="1200" cap="none" spc="205" normalizeH="0" baseline="0" noProof="0" dirty="0">
                <a:ln>
                  <a:noFill/>
                </a:ln>
                <a:solidFill>
                  <a:srgbClr val="FF0000"/>
                </a:solidFill>
                <a:effectLst/>
                <a:uLnTx/>
                <a:uFillTx/>
                <a:latin typeface="Oswald"/>
                <a:ea typeface="+mn-ea"/>
                <a:cs typeface="+mn-cs"/>
              </a:rPr>
              <a:t>of Health of the Russian Federation</a:t>
            </a:r>
          </a:p>
        </p:txBody>
      </p:sp>
    </p:spTree>
    <p:extLst>
      <p:ext uri="{BB962C8B-B14F-4D97-AF65-F5344CB8AC3E}">
        <p14:creationId xmlns:p14="http://schemas.microsoft.com/office/powerpoint/2010/main" xmlns="" val="400385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grpSp>
        <p:nvGrpSpPr>
          <p:cNvPr id="4" name="Group 4"/>
          <p:cNvGrpSpPr/>
          <p:nvPr/>
        </p:nvGrpSpPr>
        <p:grpSpPr>
          <a:xfrm>
            <a:off x="873206" y="2856701"/>
            <a:ext cx="16963037" cy="4770537"/>
            <a:chOff x="0" y="-855134"/>
            <a:chExt cx="22617383" cy="6360718"/>
          </a:xfrm>
        </p:grpSpPr>
        <p:sp>
          <p:nvSpPr>
            <p:cNvPr id="5" name="TextBox 5"/>
            <p:cNvSpPr txBox="1"/>
            <p:nvPr/>
          </p:nvSpPr>
          <p:spPr>
            <a:xfrm>
              <a:off x="5" y="-855134"/>
              <a:ext cx="22617378" cy="6360718"/>
            </a:xfrm>
            <a:prstGeom prst="rect">
              <a:avLst/>
            </a:prstGeom>
          </p:spPr>
          <p:txBody>
            <a:bodyPr lIns="0" tIns="0" rIns="0" bIns="0" rtlCol="0" anchor="t">
              <a:spAutoFit/>
            </a:bodyPr>
            <a:lstStyle/>
            <a:p>
              <a:pPr algn="ctr">
                <a:lnSpc>
                  <a:spcPts val="12446"/>
                </a:lnSpc>
              </a:pPr>
              <a:r>
                <a:rPr lang="en-US" sz="10037" b="1" spc="722" dirty="0">
                  <a:solidFill>
                    <a:srgbClr val="FFFFFF"/>
                  </a:solidFill>
                  <a:latin typeface="Oswald"/>
                </a:rPr>
                <a:t>MEDICAL TREATMENT </a:t>
              </a:r>
            </a:p>
            <a:p>
              <a:pPr algn="ctr">
                <a:lnSpc>
                  <a:spcPts val="12446"/>
                </a:lnSpc>
              </a:pPr>
              <a:r>
                <a:rPr lang="en-US" sz="10037" b="1" spc="722" dirty="0">
                  <a:solidFill>
                    <a:srgbClr val="FFFFFF"/>
                  </a:solidFill>
                  <a:latin typeface="Oswald"/>
                </a:rPr>
                <a:t>IN KEMEROVO REGION.</a:t>
              </a:r>
            </a:p>
            <a:p>
              <a:pPr algn="ctr">
                <a:lnSpc>
                  <a:spcPts val="12446"/>
                </a:lnSpc>
              </a:pPr>
              <a:r>
                <a:rPr lang="en-US" sz="10037" b="1" spc="722" dirty="0">
                  <a:solidFill>
                    <a:srgbClr val="FFFFFF"/>
                  </a:solidFill>
                  <a:latin typeface="Oswald"/>
                </a:rPr>
                <a:t>HOW DOES IT WORK?</a:t>
              </a:r>
            </a:p>
          </p:txBody>
        </p:sp>
        <p:sp>
          <p:nvSpPr>
            <p:cNvPr id="6" name="TextBox 6"/>
            <p:cNvSpPr txBox="1"/>
            <p:nvPr/>
          </p:nvSpPr>
          <p:spPr>
            <a:xfrm>
              <a:off x="0" y="4660425"/>
              <a:ext cx="22617383" cy="845159"/>
            </a:xfrm>
            <a:prstGeom prst="rect">
              <a:avLst/>
            </a:prstGeom>
          </p:spPr>
          <p:txBody>
            <a:bodyPr lIns="0" tIns="0" rIns="0" bIns="0" rtlCol="0" anchor="t">
              <a:spAutoFit/>
            </a:bodyPr>
            <a:lstStyle/>
            <a:p>
              <a:pPr algn="ctr">
                <a:lnSpc>
                  <a:spcPts val="5621"/>
                </a:lnSpc>
              </a:pPr>
              <a:endParaRPr/>
            </a:p>
          </p:txBody>
        </p:sp>
      </p:grpSp>
      <p:sp>
        <p:nvSpPr>
          <p:cNvPr id="7" name="TextBox 7"/>
          <p:cNvSpPr txBox="1"/>
          <p:nvPr/>
        </p:nvSpPr>
        <p:spPr>
          <a:xfrm>
            <a:off x="17290293" y="2355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676775"/>
          </a:xfrm>
          <a:prstGeom prst="rect">
            <a:avLst/>
          </a:prstGeom>
          <a:solidFill>
            <a:srgbClr val="545454"/>
          </a:solidFill>
        </p:spPr>
      </p:sp>
      <p:sp>
        <p:nvSpPr>
          <p:cNvPr id="3" name="AutoShape 3"/>
          <p:cNvSpPr/>
          <p:nvPr/>
        </p:nvSpPr>
        <p:spPr>
          <a:xfrm>
            <a:off x="1028700" y="3924300"/>
            <a:ext cx="3886200" cy="5334000"/>
          </a:xfrm>
          <a:prstGeom prst="rect">
            <a:avLst/>
          </a:prstGeom>
          <a:solidFill>
            <a:srgbClr val="D9D9D9"/>
          </a:solidFill>
        </p:spPr>
      </p:sp>
      <p:pic>
        <p:nvPicPr>
          <p:cNvPr id="4" name="Picture 4"/>
          <p:cNvPicPr>
            <a:picLocks noChangeAspect="1"/>
          </p:cNvPicPr>
          <p:nvPr/>
        </p:nvPicPr>
        <p:blipFill>
          <a:blip r:embed="rId2" cstate="print"/>
          <a:srcRect/>
          <a:stretch>
            <a:fillRect/>
          </a:stretch>
        </p:blipFill>
        <p:spPr>
          <a:xfrm>
            <a:off x="2376647" y="3295650"/>
            <a:ext cx="1190306" cy="1190306"/>
          </a:xfrm>
          <a:prstGeom prst="rect">
            <a:avLst/>
          </a:prstGeom>
        </p:spPr>
      </p:pic>
      <p:sp>
        <p:nvSpPr>
          <p:cNvPr id="5" name="TextBox 5"/>
          <p:cNvSpPr txBox="1"/>
          <p:nvPr/>
        </p:nvSpPr>
        <p:spPr>
          <a:xfrm>
            <a:off x="1098489" y="4825564"/>
            <a:ext cx="3746622" cy="620170"/>
          </a:xfrm>
          <a:prstGeom prst="rect">
            <a:avLst/>
          </a:prstGeom>
        </p:spPr>
        <p:txBody>
          <a:bodyPr lIns="0" tIns="0" rIns="0" bIns="0" rtlCol="0" anchor="t">
            <a:spAutoFit/>
          </a:bodyPr>
          <a:lstStyle/>
          <a:p>
            <a:pPr algn="ctr">
              <a:lnSpc>
                <a:spcPts val="5200"/>
              </a:lnSpc>
            </a:pPr>
            <a:r>
              <a:rPr lang="en-US" sz="4000" spc="404" dirty="0">
                <a:solidFill>
                  <a:srgbClr val="252827"/>
                </a:solidFill>
                <a:latin typeface="Oswald"/>
              </a:rPr>
              <a:t>HIGH QUALITY</a:t>
            </a:r>
          </a:p>
        </p:txBody>
      </p:sp>
      <p:sp>
        <p:nvSpPr>
          <p:cNvPr id="6" name="TextBox 6"/>
          <p:cNvSpPr txBox="1"/>
          <p:nvPr/>
        </p:nvSpPr>
        <p:spPr>
          <a:xfrm>
            <a:off x="1008046" y="6993930"/>
            <a:ext cx="3906854" cy="854465"/>
          </a:xfrm>
          <a:prstGeom prst="rect">
            <a:avLst/>
          </a:prstGeom>
        </p:spPr>
        <p:txBody>
          <a:bodyPr lIns="0" tIns="0" rIns="0" bIns="0" rtlCol="0" anchor="t">
            <a:spAutoFit/>
          </a:bodyPr>
          <a:lstStyle/>
          <a:p>
            <a:pPr algn="ctr">
              <a:lnSpc>
                <a:spcPts val="3496"/>
              </a:lnSpc>
            </a:pPr>
            <a:r>
              <a:rPr lang="en-US" sz="2300" spc="108" dirty="0" smtClean="0">
                <a:solidFill>
                  <a:srgbClr val="252827"/>
                </a:solidFill>
                <a:latin typeface="Oswald"/>
              </a:rPr>
              <a:t>High quality medical care </a:t>
            </a:r>
          </a:p>
          <a:p>
            <a:pPr algn="ctr">
              <a:lnSpc>
                <a:spcPts val="3496"/>
              </a:lnSpc>
            </a:pPr>
            <a:r>
              <a:rPr lang="en-US" sz="2300" spc="108" dirty="0" smtClean="0">
                <a:solidFill>
                  <a:srgbClr val="252827"/>
                </a:solidFill>
                <a:latin typeface="Oswald"/>
              </a:rPr>
              <a:t>Meeting international standards</a:t>
            </a:r>
            <a:endParaRPr lang="en-US" sz="2300" b="0" i="0" spc="108" dirty="0">
              <a:solidFill>
                <a:srgbClr val="252827"/>
              </a:solidFill>
              <a:latin typeface="Oswald"/>
            </a:endParaRPr>
          </a:p>
        </p:txBody>
      </p:sp>
      <p:sp>
        <p:nvSpPr>
          <p:cNvPr id="7" name="AutoShape 7"/>
          <p:cNvSpPr/>
          <p:nvPr/>
        </p:nvSpPr>
        <p:spPr>
          <a:xfrm>
            <a:off x="5143500" y="3924300"/>
            <a:ext cx="3886200" cy="5334000"/>
          </a:xfrm>
          <a:prstGeom prst="rect">
            <a:avLst/>
          </a:prstGeom>
          <a:solidFill>
            <a:srgbClr val="D9D9D9"/>
          </a:solidFill>
        </p:spPr>
      </p:sp>
      <p:pic>
        <p:nvPicPr>
          <p:cNvPr id="8" name="Picture 8"/>
          <p:cNvPicPr>
            <a:picLocks noChangeAspect="1"/>
          </p:cNvPicPr>
          <p:nvPr/>
        </p:nvPicPr>
        <p:blipFill>
          <a:blip r:embed="rId2" cstate="print"/>
          <a:srcRect/>
          <a:stretch>
            <a:fillRect/>
          </a:stretch>
        </p:blipFill>
        <p:spPr>
          <a:xfrm>
            <a:off x="6491447" y="3295650"/>
            <a:ext cx="1190306" cy="1190306"/>
          </a:xfrm>
          <a:prstGeom prst="rect">
            <a:avLst/>
          </a:prstGeom>
        </p:spPr>
      </p:pic>
      <p:sp>
        <p:nvSpPr>
          <p:cNvPr id="9" name="TextBox 9"/>
          <p:cNvSpPr txBox="1"/>
          <p:nvPr/>
        </p:nvSpPr>
        <p:spPr>
          <a:xfrm>
            <a:off x="5518089" y="4825565"/>
            <a:ext cx="3137022" cy="1333698"/>
          </a:xfrm>
          <a:prstGeom prst="rect">
            <a:avLst/>
          </a:prstGeom>
        </p:spPr>
        <p:txBody>
          <a:bodyPr lIns="0" tIns="0" rIns="0" bIns="0" rtlCol="0" anchor="t">
            <a:spAutoFit/>
          </a:bodyPr>
          <a:lstStyle/>
          <a:p>
            <a:pPr algn="ctr">
              <a:lnSpc>
                <a:spcPts val="5200"/>
              </a:lnSpc>
            </a:pPr>
            <a:r>
              <a:rPr lang="en-US" sz="4000" b="0" i="0" spc="404" dirty="0" smtClean="0">
                <a:solidFill>
                  <a:srgbClr val="252827"/>
                </a:solidFill>
                <a:latin typeface="Oswald"/>
              </a:rPr>
              <a:t>THE BEST DOCTORS</a:t>
            </a:r>
            <a:endParaRPr lang="en-US" sz="4000" b="0" i="0" spc="404" dirty="0">
              <a:solidFill>
                <a:srgbClr val="252827"/>
              </a:solidFill>
              <a:latin typeface="Oswald"/>
            </a:endParaRPr>
          </a:p>
        </p:txBody>
      </p:sp>
      <p:sp>
        <p:nvSpPr>
          <p:cNvPr id="10" name="TextBox 10"/>
          <p:cNvSpPr txBox="1"/>
          <p:nvPr/>
        </p:nvSpPr>
        <p:spPr>
          <a:xfrm>
            <a:off x="5334000" y="7048447"/>
            <a:ext cx="3505200" cy="1269578"/>
          </a:xfrm>
          <a:prstGeom prst="rect">
            <a:avLst/>
          </a:prstGeom>
        </p:spPr>
        <p:txBody>
          <a:bodyPr wrap="square" lIns="0" tIns="0" rIns="0" bIns="0" rtlCol="0" anchor="t">
            <a:spAutoFit/>
          </a:bodyPr>
          <a:lstStyle/>
          <a:p>
            <a:pPr algn="ctr">
              <a:lnSpc>
                <a:spcPts val="3312"/>
              </a:lnSpc>
            </a:pPr>
            <a:r>
              <a:rPr lang="en-US" sz="2300" spc="181" dirty="0" smtClean="0">
                <a:solidFill>
                  <a:srgbClr val="252827"/>
                </a:solidFill>
                <a:latin typeface="Oswald"/>
              </a:rPr>
              <a:t>Qualified medical specialists with international experience </a:t>
            </a:r>
            <a:endParaRPr lang="en-US" sz="2300" spc="181" dirty="0">
              <a:solidFill>
                <a:srgbClr val="252827"/>
              </a:solidFill>
              <a:latin typeface="Oswald"/>
            </a:endParaRPr>
          </a:p>
        </p:txBody>
      </p:sp>
      <p:sp>
        <p:nvSpPr>
          <p:cNvPr id="11" name="AutoShape 11"/>
          <p:cNvSpPr/>
          <p:nvPr/>
        </p:nvSpPr>
        <p:spPr>
          <a:xfrm>
            <a:off x="9258300" y="3925905"/>
            <a:ext cx="3886200" cy="5334000"/>
          </a:xfrm>
          <a:prstGeom prst="rect">
            <a:avLst/>
          </a:prstGeom>
          <a:solidFill>
            <a:srgbClr val="D9D9D9"/>
          </a:solidFill>
        </p:spPr>
      </p:sp>
      <p:pic>
        <p:nvPicPr>
          <p:cNvPr id="12" name="Picture 12"/>
          <p:cNvPicPr>
            <a:picLocks noChangeAspect="1"/>
          </p:cNvPicPr>
          <p:nvPr/>
        </p:nvPicPr>
        <p:blipFill>
          <a:blip r:embed="rId2" cstate="print"/>
          <a:srcRect/>
          <a:stretch>
            <a:fillRect/>
          </a:stretch>
        </p:blipFill>
        <p:spPr>
          <a:xfrm>
            <a:off x="10606247" y="3295650"/>
            <a:ext cx="1190306" cy="1190306"/>
          </a:xfrm>
          <a:prstGeom prst="rect">
            <a:avLst/>
          </a:prstGeom>
        </p:spPr>
      </p:pic>
      <p:sp>
        <p:nvSpPr>
          <p:cNvPr id="13" name="TextBox 13"/>
          <p:cNvSpPr txBox="1"/>
          <p:nvPr/>
        </p:nvSpPr>
        <p:spPr>
          <a:xfrm>
            <a:off x="9632889" y="4811482"/>
            <a:ext cx="3137022" cy="1287019"/>
          </a:xfrm>
          <a:prstGeom prst="rect">
            <a:avLst/>
          </a:prstGeom>
        </p:spPr>
        <p:txBody>
          <a:bodyPr lIns="0" tIns="0" rIns="0" bIns="0" rtlCol="0" anchor="t">
            <a:spAutoFit/>
          </a:bodyPr>
          <a:lstStyle/>
          <a:p>
            <a:pPr algn="ctr">
              <a:lnSpc>
                <a:spcPts val="5200"/>
              </a:lnSpc>
            </a:pPr>
            <a:r>
              <a:rPr lang="en-US" sz="4000" spc="404" dirty="0" smtClean="0">
                <a:solidFill>
                  <a:srgbClr val="252827"/>
                </a:solidFill>
                <a:latin typeface="Oswald"/>
              </a:rPr>
              <a:t>AVAILABLE PRICE</a:t>
            </a:r>
            <a:endParaRPr lang="en-US" sz="4000" b="0" i="0" spc="404" dirty="0">
              <a:solidFill>
                <a:srgbClr val="252827"/>
              </a:solidFill>
              <a:latin typeface="Oswald"/>
            </a:endParaRPr>
          </a:p>
        </p:txBody>
      </p:sp>
      <p:sp>
        <p:nvSpPr>
          <p:cNvPr id="14" name="TextBox 14"/>
          <p:cNvSpPr txBox="1"/>
          <p:nvPr/>
        </p:nvSpPr>
        <p:spPr>
          <a:xfrm>
            <a:off x="9394764" y="6993930"/>
            <a:ext cx="3613272" cy="854465"/>
          </a:xfrm>
          <a:prstGeom prst="rect">
            <a:avLst/>
          </a:prstGeom>
        </p:spPr>
        <p:txBody>
          <a:bodyPr lIns="0" tIns="0" rIns="0" bIns="0" rtlCol="0" anchor="t">
            <a:spAutoFit/>
          </a:bodyPr>
          <a:lstStyle/>
          <a:p>
            <a:pPr algn="ctr">
              <a:lnSpc>
                <a:spcPts val="3450"/>
              </a:lnSpc>
            </a:pPr>
            <a:r>
              <a:rPr lang="en-US" sz="2300" spc="181" dirty="0" smtClean="0">
                <a:solidFill>
                  <a:srgbClr val="252827"/>
                </a:solidFill>
                <a:latin typeface="Oswald"/>
              </a:rPr>
              <a:t>Competitive cost of medical services of all profiles</a:t>
            </a:r>
            <a:endParaRPr lang="en-US" sz="2300" b="0" i="0" spc="181" dirty="0">
              <a:solidFill>
                <a:srgbClr val="252827"/>
              </a:solidFill>
              <a:latin typeface="Oswald"/>
            </a:endParaRPr>
          </a:p>
        </p:txBody>
      </p:sp>
      <p:sp>
        <p:nvSpPr>
          <p:cNvPr id="15" name="AutoShape 15"/>
          <p:cNvSpPr/>
          <p:nvPr/>
        </p:nvSpPr>
        <p:spPr>
          <a:xfrm>
            <a:off x="13373100" y="3924300"/>
            <a:ext cx="3886200" cy="5334000"/>
          </a:xfrm>
          <a:prstGeom prst="rect">
            <a:avLst/>
          </a:prstGeom>
          <a:solidFill>
            <a:srgbClr val="D9D9D9"/>
          </a:solidFill>
        </p:spPr>
      </p:sp>
      <p:pic>
        <p:nvPicPr>
          <p:cNvPr id="16" name="Picture 16"/>
          <p:cNvPicPr>
            <a:picLocks noChangeAspect="1"/>
          </p:cNvPicPr>
          <p:nvPr/>
        </p:nvPicPr>
        <p:blipFill>
          <a:blip r:embed="rId2" cstate="print"/>
          <a:srcRect/>
          <a:stretch>
            <a:fillRect/>
          </a:stretch>
        </p:blipFill>
        <p:spPr>
          <a:xfrm>
            <a:off x="14721047" y="3295650"/>
            <a:ext cx="1190306" cy="1190306"/>
          </a:xfrm>
          <a:prstGeom prst="rect">
            <a:avLst/>
          </a:prstGeom>
        </p:spPr>
      </p:pic>
      <p:sp>
        <p:nvSpPr>
          <p:cNvPr id="17" name="TextBox 17"/>
          <p:cNvSpPr txBox="1"/>
          <p:nvPr/>
        </p:nvSpPr>
        <p:spPr>
          <a:xfrm>
            <a:off x="13417428" y="4812288"/>
            <a:ext cx="3841872" cy="2000548"/>
          </a:xfrm>
          <a:prstGeom prst="rect">
            <a:avLst/>
          </a:prstGeom>
        </p:spPr>
        <p:txBody>
          <a:bodyPr lIns="0" tIns="0" rIns="0" bIns="0" rtlCol="0" anchor="t">
            <a:spAutoFit/>
          </a:bodyPr>
          <a:lstStyle/>
          <a:p>
            <a:pPr algn="ctr">
              <a:lnSpc>
                <a:spcPts val="5200"/>
              </a:lnSpc>
            </a:pPr>
            <a:r>
              <a:rPr lang="en-US" sz="4000" b="0" i="0" spc="404" dirty="0" smtClean="0">
                <a:solidFill>
                  <a:srgbClr val="252827"/>
                </a:solidFill>
                <a:latin typeface="Oswald"/>
              </a:rPr>
              <a:t>A</a:t>
            </a:r>
            <a:r>
              <a:rPr lang="ru-RU" sz="4000" b="0" i="0" spc="404" dirty="0" smtClean="0">
                <a:solidFill>
                  <a:srgbClr val="252827"/>
                </a:solidFill>
                <a:latin typeface="Oswald"/>
              </a:rPr>
              <a:t>С</a:t>
            </a:r>
            <a:r>
              <a:rPr lang="en-US" sz="4000" b="0" i="0" spc="404" dirty="0" smtClean="0">
                <a:solidFill>
                  <a:srgbClr val="252827"/>
                </a:solidFill>
                <a:latin typeface="Oswald"/>
              </a:rPr>
              <a:t>QUAINTANCE WITH CULTURE OF THE REGION</a:t>
            </a:r>
            <a:endParaRPr lang="en-US" sz="4000" b="0" i="0" spc="404" dirty="0">
              <a:solidFill>
                <a:srgbClr val="252827"/>
              </a:solidFill>
              <a:latin typeface="Oswald"/>
            </a:endParaRPr>
          </a:p>
        </p:txBody>
      </p:sp>
      <p:sp>
        <p:nvSpPr>
          <p:cNvPr id="18" name="TextBox 18"/>
          <p:cNvSpPr txBox="1"/>
          <p:nvPr/>
        </p:nvSpPr>
        <p:spPr>
          <a:xfrm>
            <a:off x="13423839" y="6863348"/>
            <a:ext cx="3784722" cy="1346522"/>
          </a:xfrm>
          <a:prstGeom prst="rect">
            <a:avLst/>
          </a:prstGeom>
        </p:spPr>
        <p:txBody>
          <a:bodyPr lIns="0" tIns="0" rIns="0" bIns="0" rtlCol="0" anchor="t">
            <a:spAutoFit/>
          </a:bodyPr>
          <a:lstStyle/>
          <a:p>
            <a:pPr algn="ctr">
              <a:lnSpc>
                <a:spcPts val="3519"/>
              </a:lnSpc>
            </a:pPr>
            <a:r>
              <a:rPr lang="en-US" sz="2300" spc="181" dirty="0" smtClean="0">
                <a:solidFill>
                  <a:srgbClr val="252827"/>
                </a:solidFill>
                <a:latin typeface="Oswald"/>
              </a:rPr>
              <a:t>You will get a</a:t>
            </a:r>
            <a:r>
              <a:rPr lang="ru-RU" sz="2300" spc="181" dirty="0" smtClean="0">
                <a:solidFill>
                  <a:srgbClr val="252827"/>
                </a:solidFill>
                <a:latin typeface="Oswald"/>
              </a:rPr>
              <a:t>с</a:t>
            </a:r>
            <a:r>
              <a:rPr lang="en-US" sz="2300" spc="181" dirty="0" err="1" smtClean="0">
                <a:solidFill>
                  <a:srgbClr val="252827"/>
                </a:solidFill>
                <a:latin typeface="Oswald"/>
              </a:rPr>
              <a:t>quainted</a:t>
            </a:r>
            <a:r>
              <a:rPr lang="en-US" sz="2300" spc="181" dirty="0" smtClean="0">
                <a:solidFill>
                  <a:srgbClr val="252827"/>
                </a:solidFill>
                <a:latin typeface="Oswald"/>
              </a:rPr>
              <a:t> with the sights of the country and national traditions</a:t>
            </a:r>
            <a:endParaRPr lang="en-US" sz="2300" b="0" i="0" spc="181" dirty="0">
              <a:solidFill>
                <a:srgbClr val="252827"/>
              </a:solidFill>
              <a:latin typeface="Oswald"/>
            </a:endParaRPr>
          </a:p>
        </p:txBody>
      </p:sp>
      <p:sp>
        <p:nvSpPr>
          <p:cNvPr id="19" name="TextBox 19"/>
          <p:cNvSpPr txBox="1"/>
          <p:nvPr/>
        </p:nvSpPr>
        <p:spPr>
          <a:xfrm>
            <a:off x="1081197" y="681805"/>
            <a:ext cx="16200515" cy="2667397"/>
          </a:xfrm>
          <a:prstGeom prst="rect">
            <a:avLst/>
          </a:prstGeom>
        </p:spPr>
        <p:txBody>
          <a:bodyPr wrap="square" lIns="0" tIns="0" rIns="0" bIns="0" rtlCol="0" anchor="t">
            <a:spAutoFit/>
          </a:bodyPr>
          <a:lstStyle/>
          <a:p>
            <a:pPr algn="ctr">
              <a:lnSpc>
                <a:spcPts val="10400"/>
              </a:lnSpc>
            </a:pPr>
            <a:r>
              <a:rPr lang="en-US" sz="8000" b="1" spc="680" dirty="0">
                <a:solidFill>
                  <a:srgbClr val="FFFFFF"/>
                </a:solidFill>
                <a:latin typeface="Oswald"/>
              </a:rPr>
              <a:t>MEDICAL TREATMENT IN </a:t>
            </a:r>
            <a:r>
              <a:rPr lang="en-US" sz="8000" b="1" spc="680" dirty="0" smtClean="0">
                <a:solidFill>
                  <a:srgbClr val="FFFFFF"/>
                </a:solidFill>
                <a:latin typeface="Oswald"/>
              </a:rPr>
              <a:t>KEMEROVO REGION IS:</a:t>
            </a:r>
            <a:endParaRPr lang="en-US" sz="8000" b="1" spc="680" dirty="0">
              <a:solidFill>
                <a:srgbClr val="FFFFFF"/>
              </a:solidFill>
              <a:latin typeface="Oswald"/>
            </a:endParaRPr>
          </a:p>
        </p:txBody>
      </p:sp>
      <p:sp>
        <p:nvSpPr>
          <p:cNvPr id="20" name="TextBox 20"/>
          <p:cNvSpPr txBox="1"/>
          <p:nvPr/>
        </p:nvSpPr>
        <p:spPr>
          <a:xfrm>
            <a:off x="17290293" y="2165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5603200" cy="14833600"/>
          </a:xfrm>
        </p:grpSpPr>
        <p:pic>
          <p:nvPicPr>
            <p:cNvPr id="3" name="Picture 3"/>
            <p:cNvPicPr>
              <a:picLocks noChangeAspect="1"/>
            </p:cNvPicPr>
            <p:nvPr/>
          </p:nvPicPr>
          <p:blipFill>
            <a:blip r:embed="rId2" cstate="print">
              <a:alphaModFix amt="25000"/>
            </a:blip>
            <a:srcRect t="28300" b="28300"/>
            <a:stretch>
              <a:fillRect/>
            </a:stretch>
          </p:blipFill>
          <p:spPr>
            <a:xfrm>
              <a:off x="0" y="0"/>
              <a:ext cx="25603200" cy="7416800"/>
            </a:xfrm>
            <a:prstGeom prst="rect">
              <a:avLst/>
            </a:prstGeom>
          </p:spPr>
        </p:pic>
        <p:pic>
          <p:nvPicPr>
            <p:cNvPr id="4" name="Picture 4"/>
            <p:cNvPicPr>
              <a:picLocks noChangeAspect="1"/>
            </p:cNvPicPr>
            <p:nvPr/>
          </p:nvPicPr>
          <p:blipFill>
            <a:blip r:embed="rId3" cstate="print">
              <a:alphaModFix amt="25000"/>
            </a:blip>
            <a:srcRect t="28260" b="28260"/>
            <a:stretch>
              <a:fillRect/>
            </a:stretch>
          </p:blipFill>
          <p:spPr>
            <a:xfrm>
              <a:off x="0" y="7416800"/>
              <a:ext cx="25603200" cy="7416800"/>
            </a:xfrm>
            <a:prstGeom prst="rect">
              <a:avLst/>
            </a:prstGeom>
          </p:spPr>
        </p:pic>
      </p:grpSp>
      <p:sp>
        <p:nvSpPr>
          <p:cNvPr id="5" name="AutoShape 5"/>
          <p:cNvSpPr/>
          <p:nvPr/>
        </p:nvSpPr>
        <p:spPr>
          <a:xfrm>
            <a:off x="1028700" y="511071"/>
            <a:ext cx="16363950" cy="3225531"/>
          </a:xfrm>
          <a:prstGeom prst="rect">
            <a:avLst/>
          </a:prstGeom>
          <a:solidFill>
            <a:srgbClr val="150599"/>
          </a:solidFill>
        </p:spPr>
      </p:sp>
      <p:sp>
        <p:nvSpPr>
          <p:cNvPr id="6" name="TextBox 6"/>
          <p:cNvSpPr txBox="1"/>
          <p:nvPr/>
        </p:nvSpPr>
        <p:spPr>
          <a:xfrm>
            <a:off x="1317564" y="533222"/>
            <a:ext cx="15652872" cy="1590179"/>
          </a:xfrm>
          <a:prstGeom prst="rect">
            <a:avLst/>
          </a:prstGeom>
        </p:spPr>
        <p:txBody>
          <a:bodyPr lIns="0" tIns="0" rIns="0" bIns="0" rtlCol="0" anchor="t">
            <a:spAutoFit/>
          </a:bodyPr>
          <a:lstStyle/>
          <a:p>
            <a:pPr algn="ctr">
              <a:lnSpc>
                <a:spcPts val="6240"/>
              </a:lnSpc>
            </a:pPr>
            <a:r>
              <a:rPr lang="en-US" sz="6000" b="1" dirty="0">
                <a:solidFill>
                  <a:prstClr val="white"/>
                </a:solidFill>
              </a:rPr>
              <a:t>GETTING MEDICAL TREATMENT </a:t>
            </a:r>
            <a:endParaRPr lang="en-US" sz="6000" b="1" dirty="0" smtClean="0">
              <a:solidFill>
                <a:prstClr val="white"/>
              </a:solidFill>
            </a:endParaRPr>
          </a:p>
          <a:p>
            <a:pPr algn="ctr">
              <a:lnSpc>
                <a:spcPts val="6240"/>
              </a:lnSpc>
            </a:pPr>
            <a:r>
              <a:rPr lang="en-US" sz="6000" b="1" dirty="0" smtClean="0">
                <a:solidFill>
                  <a:prstClr val="white"/>
                </a:solidFill>
              </a:rPr>
              <a:t>IN KEMEROVO REGION</a:t>
            </a:r>
            <a:endParaRPr lang="en-US" sz="4800" b="1" i="0" spc="484" dirty="0">
              <a:solidFill>
                <a:srgbClr val="FFFFFF"/>
              </a:solidFill>
              <a:latin typeface="Oswald"/>
            </a:endParaRPr>
          </a:p>
        </p:txBody>
      </p:sp>
      <p:sp>
        <p:nvSpPr>
          <p:cNvPr id="7" name="TextBox 7"/>
          <p:cNvSpPr txBox="1"/>
          <p:nvPr/>
        </p:nvSpPr>
        <p:spPr>
          <a:xfrm>
            <a:off x="1060389" y="2323426"/>
            <a:ext cx="16300572" cy="1690206"/>
          </a:xfrm>
          <a:prstGeom prst="rect">
            <a:avLst/>
          </a:prstGeom>
        </p:spPr>
        <p:txBody>
          <a:bodyPr lIns="0" tIns="0" rIns="0" bIns="0" rtlCol="0" anchor="t">
            <a:spAutoFit/>
          </a:bodyPr>
          <a:lstStyle/>
          <a:p>
            <a:pPr algn="ctr"/>
            <a:r>
              <a:rPr lang="en-US" sz="2800" b="1" dirty="0">
                <a:solidFill>
                  <a:schemeClr val="bg1"/>
                </a:solidFill>
              </a:rPr>
              <a:t>IN </a:t>
            </a:r>
            <a:r>
              <a:rPr lang="en-US" sz="2800" b="1" dirty="0" smtClean="0">
                <a:solidFill>
                  <a:schemeClr val="bg1"/>
                </a:solidFill>
              </a:rPr>
              <a:t>KEMEROVO REGION </a:t>
            </a:r>
            <a:r>
              <a:rPr lang="en-US" sz="2800" b="1" dirty="0">
                <a:solidFill>
                  <a:schemeClr val="bg1"/>
                </a:solidFill>
              </a:rPr>
              <a:t>THERE ARE OUTPATIENT MEDICAL CARE AND INPATIENT MEDICAL CARE. </a:t>
            </a:r>
            <a:r>
              <a:rPr lang="en-US" sz="2800" b="1" dirty="0" smtClean="0">
                <a:solidFill>
                  <a:schemeClr val="bg1"/>
                </a:solidFill>
              </a:rPr>
              <a:t>A HEALTH FACILITY PROVIDES HELP TO PATIENT IN CHOOSING TREATMENT CONDITIONS ACCORDING TO THE PATIENT’S REQUEST.</a:t>
            </a:r>
            <a:endParaRPr lang="en-US" sz="2800" b="1" spc="100" dirty="0">
              <a:solidFill>
                <a:schemeClr val="bg1"/>
              </a:solidFill>
              <a:latin typeface="Oswald"/>
            </a:endParaRPr>
          </a:p>
          <a:p>
            <a:pPr algn="ctr">
              <a:lnSpc>
                <a:spcPts val="3125"/>
              </a:lnSpc>
            </a:pPr>
            <a:endParaRPr lang="en-US" sz="2500" b="0" i="0" spc="100" dirty="0">
              <a:solidFill>
                <a:srgbClr val="D9D9D9"/>
              </a:solidFill>
              <a:latin typeface="Oswald"/>
            </a:endParaRPr>
          </a:p>
        </p:txBody>
      </p:sp>
      <p:grpSp>
        <p:nvGrpSpPr>
          <p:cNvPr id="8" name="Group 8"/>
          <p:cNvGrpSpPr/>
          <p:nvPr/>
        </p:nvGrpSpPr>
        <p:grpSpPr>
          <a:xfrm>
            <a:off x="2317689" y="4070795"/>
            <a:ext cx="5445707" cy="5997474"/>
            <a:chOff x="0" y="0"/>
            <a:chExt cx="5765800" cy="6350000"/>
          </a:xfrm>
        </p:grpSpPr>
        <p:sp>
          <p:nvSpPr>
            <p:cNvPr id="9" name="Freeform 9"/>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FFF"/>
            </a:solidFill>
          </p:spPr>
        </p:sp>
      </p:grpSp>
      <p:grpSp>
        <p:nvGrpSpPr>
          <p:cNvPr id="10" name="Group 10"/>
          <p:cNvGrpSpPr/>
          <p:nvPr/>
        </p:nvGrpSpPr>
        <p:grpSpPr>
          <a:xfrm>
            <a:off x="10429354" y="4070795"/>
            <a:ext cx="5445707" cy="5997474"/>
            <a:chOff x="0" y="0"/>
            <a:chExt cx="5765800" cy="6350000"/>
          </a:xfrm>
        </p:grpSpPr>
        <p:sp>
          <p:nvSpPr>
            <p:cNvPr id="11" name="Freeform 11"/>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FFF"/>
            </a:solidFill>
          </p:spPr>
        </p:sp>
      </p:grpSp>
      <p:sp>
        <p:nvSpPr>
          <p:cNvPr id="12" name="TextBox 12"/>
          <p:cNvSpPr txBox="1"/>
          <p:nvPr/>
        </p:nvSpPr>
        <p:spPr>
          <a:xfrm>
            <a:off x="2837780" y="4385627"/>
            <a:ext cx="4544616" cy="861774"/>
          </a:xfrm>
          <a:prstGeom prst="rect">
            <a:avLst/>
          </a:prstGeom>
        </p:spPr>
        <p:txBody>
          <a:bodyPr lIns="0" tIns="0" rIns="0" bIns="0" rtlCol="0" anchor="t">
            <a:spAutoFit/>
          </a:bodyPr>
          <a:lstStyle/>
          <a:p>
            <a:pPr lvl="0" algn="ctr"/>
            <a:r>
              <a:rPr lang="en-US" sz="2800" b="1" spc="944" dirty="0">
                <a:solidFill>
                  <a:srgbClr val="252827"/>
                </a:solidFill>
                <a:latin typeface="Oswald"/>
              </a:rPr>
              <a:t>OUTPATIENT MEDICAL CARE</a:t>
            </a:r>
          </a:p>
        </p:txBody>
      </p:sp>
      <p:sp>
        <p:nvSpPr>
          <p:cNvPr id="13" name="TextBox 13"/>
          <p:cNvSpPr txBox="1"/>
          <p:nvPr/>
        </p:nvSpPr>
        <p:spPr>
          <a:xfrm>
            <a:off x="10879900" y="4385627"/>
            <a:ext cx="4544616" cy="1438855"/>
          </a:xfrm>
          <a:prstGeom prst="rect">
            <a:avLst/>
          </a:prstGeom>
        </p:spPr>
        <p:txBody>
          <a:bodyPr lIns="0" tIns="0" rIns="0" bIns="0" rtlCol="0" anchor="t">
            <a:spAutoFit/>
          </a:bodyPr>
          <a:lstStyle/>
          <a:p>
            <a:pPr lvl="0" algn="ctr"/>
            <a:r>
              <a:rPr lang="en-US" sz="2800" b="1" spc="924" dirty="0">
                <a:solidFill>
                  <a:srgbClr val="343736"/>
                </a:solidFill>
                <a:latin typeface="Oswald"/>
              </a:rPr>
              <a:t>INPATIENT MEDICAL CARE</a:t>
            </a:r>
          </a:p>
          <a:p>
            <a:pPr algn="ctr">
              <a:lnSpc>
                <a:spcPts val="4480"/>
              </a:lnSpc>
            </a:pPr>
            <a:endParaRPr lang="en-US" sz="3200" b="1" spc="924" dirty="0">
              <a:solidFill>
                <a:srgbClr val="343736"/>
              </a:solidFill>
              <a:latin typeface="Oswald"/>
            </a:endParaRPr>
          </a:p>
        </p:txBody>
      </p:sp>
      <p:sp>
        <p:nvSpPr>
          <p:cNvPr id="14" name="TextBox 14"/>
          <p:cNvSpPr txBox="1"/>
          <p:nvPr/>
        </p:nvSpPr>
        <p:spPr>
          <a:xfrm>
            <a:off x="2561555" y="5780956"/>
            <a:ext cx="5097066" cy="1538883"/>
          </a:xfrm>
          <a:prstGeom prst="rect">
            <a:avLst/>
          </a:prstGeom>
        </p:spPr>
        <p:txBody>
          <a:bodyPr lIns="0" tIns="0" rIns="0" bIns="0" rtlCol="0" anchor="t">
            <a:spAutoFit/>
          </a:bodyPr>
          <a:lstStyle/>
          <a:p>
            <a:pPr lvl="0" algn="ctr"/>
            <a:r>
              <a:rPr lang="en-US" sz="2500" b="1" spc="165" dirty="0">
                <a:solidFill>
                  <a:srgbClr val="CD0808"/>
                </a:solidFill>
                <a:latin typeface="Oswald"/>
              </a:rPr>
              <a:t>GET YOUR HEALTH CHECK-UP WITHIN </a:t>
            </a:r>
          </a:p>
          <a:p>
            <a:pPr lvl="0" algn="ctr"/>
            <a:r>
              <a:rPr lang="en-US" sz="2500" b="1" spc="165" dirty="0" smtClean="0">
                <a:solidFill>
                  <a:srgbClr val="CD0808"/>
                </a:solidFill>
                <a:latin typeface="Oswald"/>
              </a:rPr>
              <a:t>1-2 </a:t>
            </a:r>
            <a:r>
              <a:rPr lang="en-US" sz="2500" b="1" spc="165" dirty="0">
                <a:solidFill>
                  <a:srgbClr val="CD0808"/>
                </a:solidFill>
                <a:latin typeface="Oswald"/>
              </a:rPr>
              <a:t>DAYS </a:t>
            </a:r>
            <a:r>
              <a:rPr lang="en-US" sz="2500" b="1" spc="165" dirty="0" smtClean="0">
                <a:solidFill>
                  <a:srgbClr val="CD0808"/>
                </a:solidFill>
                <a:latin typeface="Oswald"/>
              </a:rPr>
              <a:t>AT THE TIME OF YOUR TRAVEL TRIP IN RUSSIA</a:t>
            </a:r>
            <a:endParaRPr lang="en-US" sz="2500" b="1" spc="165" dirty="0">
              <a:solidFill>
                <a:srgbClr val="CD0808"/>
              </a:solidFill>
              <a:latin typeface="Oswald"/>
            </a:endParaRPr>
          </a:p>
        </p:txBody>
      </p:sp>
      <p:sp>
        <p:nvSpPr>
          <p:cNvPr id="15" name="TextBox 15"/>
          <p:cNvSpPr txBox="1"/>
          <p:nvPr/>
        </p:nvSpPr>
        <p:spPr>
          <a:xfrm>
            <a:off x="2456780" y="8212455"/>
            <a:ext cx="5306616" cy="743793"/>
          </a:xfrm>
          <a:prstGeom prst="rect">
            <a:avLst/>
          </a:prstGeom>
        </p:spPr>
        <p:txBody>
          <a:bodyPr lIns="0" tIns="0" rIns="0" bIns="0" rtlCol="0" anchor="t">
            <a:spAutoFit/>
          </a:bodyPr>
          <a:lstStyle/>
          <a:p>
            <a:pPr lvl="0" algn="ctr">
              <a:lnSpc>
                <a:spcPts val="2940"/>
              </a:lnSpc>
            </a:pPr>
            <a:r>
              <a:rPr lang="en-US" sz="2800" dirty="0">
                <a:solidFill>
                  <a:srgbClr val="000000"/>
                </a:solidFill>
                <a:latin typeface="Oswald"/>
              </a:rPr>
              <a:t>Check a healthcare facility website for more information</a:t>
            </a:r>
          </a:p>
        </p:txBody>
      </p:sp>
      <p:sp>
        <p:nvSpPr>
          <p:cNvPr id="16" name="TextBox 16"/>
          <p:cNvSpPr txBox="1"/>
          <p:nvPr/>
        </p:nvSpPr>
        <p:spPr>
          <a:xfrm>
            <a:off x="10603674" y="5716175"/>
            <a:ext cx="5097066" cy="1538883"/>
          </a:xfrm>
          <a:prstGeom prst="rect">
            <a:avLst/>
          </a:prstGeom>
        </p:spPr>
        <p:txBody>
          <a:bodyPr lIns="0" tIns="0" rIns="0" bIns="0" rtlCol="0" anchor="t">
            <a:spAutoFit/>
          </a:bodyPr>
          <a:lstStyle/>
          <a:p>
            <a:pPr lvl="0" algn="ctr"/>
            <a:r>
              <a:rPr lang="en-US" sz="2500" b="1" spc="165" dirty="0">
                <a:solidFill>
                  <a:srgbClr val="CD0808"/>
                </a:solidFill>
                <a:latin typeface="Oswald"/>
              </a:rPr>
              <a:t>CHOOSE A HEALTH FACILITY </a:t>
            </a:r>
            <a:r>
              <a:rPr lang="en-US" sz="2500" b="1" spc="165" dirty="0" smtClean="0">
                <a:solidFill>
                  <a:srgbClr val="CD0808"/>
                </a:solidFill>
                <a:latin typeface="Oswald"/>
              </a:rPr>
              <a:t>FOR YOUR PROFILE AND COME TO RUSSIA FOR PLANNED HOSPITAL ADMISSION</a:t>
            </a:r>
            <a:endParaRPr lang="en-US" sz="2500" b="1" spc="165" dirty="0">
              <a:solidFill>
                <a:srgbClr val="CD0808"/>
              </a:solidFill>
              <a:latin typeface="Oswald"/>
            </a:endParaRPr>
          </a:p>
        </p:txBody>
      </p:sp>
      <p:sp>
        <p:nvSpPr>
          <p:cNvPr id="17" name="TextBox 17"/>
          <p:cNvSpPr txBox="1"/>
          <p:nvPr/>
        </p:nvSpPr>
        <p:spPr>
          <a:xfrm>
            <a:off x="10498900" y="8212455"/>
            <a:ext cx="5306616" cy="743793"/>
          </a:xfrm>
          <a:prstGeom prst="rect">
            <a:avLst/>
          </a:prstGeom>
        </p:spPr>
        <p:txBody>
          <a:bodyPr lIns="0" tIns="0" rIns="0" bIns="0" rtlCol="0" anchor="t">
            <a:spAutoFit/>
          </a:bodyPr>
          <a:lstStyle/>
          <a:p>
            <a:pPr lvl="0" algn="ctr">
              <a:lnSpc>
                <a:spcPts val="2940"/>
              </a:lnSpc>
            </a:pPr>
            <a:r>
              <a:rPr lang="en-US" sz="2800" dirty="0">
                <a:solidFill>
                  <a:srgbClr val="000000"/>
                </a:solidFill>
                <a:latin typeface="Oswald"/>
              </a:rPr>
              <a:t>Check a healthcare facility website for more information</a:t>
            </a:r>
          </a:p>
        </p:txBody>
      </p:sp>
      <p:sp>
        <p:nvSpPr>
          <p:cNvPr id="18" name="TextBox 18"/>
          <p:cNvSpPr txBox="1"/>
          <p:nvPr/>
        </p:nvSpPr>
        <p:spPr>
          <a:xfrm>
            <a:off x="17290293" y="2546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981575"/>
          </a:xfrm>
          <a:prstGeom prst="rect">
            <a:avLst/>
          </a:prstGeom>
          <a:solidFill>
            <a:srgbClr val="545454"/>
          </a:solidFill>
        </p:spPr>
      </p:sp>
      <p:grpSp>
        <p:nvGrpSpPr>
          <p:cNvPr id="3" name="Group 3"/>
          <p:cNvGrpSpPr/>
          <p:nvPr/>
        </p:nvGrpSpPr>
        <p:grpSpPr>
          <a:xfrm>
            <a:off x="1342925" y="3809900"/>
            <a:ext cx="2343350" cy="23433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sp>
        <p:nvSpPr>
          <p:cNvPr id="5" name="TextBox 5"/>
          <p:cNvSpPr txBox="1"/>
          <p:nvPr/>
        </p:nvSpPr>
        <p:spPr>
          <a:xfrm>
            <a:off x="812739" y="6357007"/>
            <a:ext cx="3403722" cy="1387559"/>
          </a:xfrm>
          <a:prstGeom prst="rect">
            <a:avLst/>
          </a:prstGeom>
        </p:spPr>
        <p:txBody>
          <a:bodyPr lIns="0" tIns="0" rIns="0" bIns="0" rtlCol="0" anchor="t">
            <a:spAutoFit/>
          </a:bodyPr>
          <a:lstStyle/>
          <a:p>
            <a:pPr lvl="0" algn="ctr">
              <a:lnSpc>
                <a:spcPts val="4125"/>
              </a:lnSpc>
            </a:pPr>
            <a:r>
              <a:rPr lang="en-US" sz="3600" b="1" spc="187" dirty="0">
                <a:solidFill>
                  <a:srgbClr val="FFFFFF"/>
                </a:solidFill>
                <a:latin typeface="Oswald" charset="0"/>
                <a:ea typeface="Oswald" charset="0"/>
                <a:cs typeface="Oswald" charset="0"/>
              </a:rPr>
              <a:t>STEP I</a:t>
            </a:r>
          </a:p>
          <a:p>
            <a:pPr lvl="0" algn="ctr"/>
            <a:r>
              <a:rPr lang="en-US" sz="2800" dirty="0" smtClean="0">
                <a:solidFill>
                  <a:prstClr val="white"/>
                </a:solidFill>
                <a:latin typeface="Oswald" charset="0"/>
                <a:ea typeface="Oswald" charset="0"/>
                <a:cs typeface="Oswald" charset="0"/>
              </a:rPr>
              <a:t>Choose </a:t>
            </a:r>
            <a:endParaRPr lang="en-US" sz="2800" dirty="0">
              <a:solidFill>
                <a:prstClr val="white"/>
              </a:solidFill>
              <a:latin typeface="Oswald" charset="0"/>
              <a:ea typeface="Oswald" charset="0"/>
              <a:cs typeface="Oswald" charset="0"/>
            </a:endParaRPr>
          </a:p>
          <a:p>
            <a:pPr lvl="0" algn="ctr"/>
            <a:r>
              <a:rPr lang="en-US" sz="2800" dirty="0">
                <a:solidFill>
                  <a:prstClr val="white"/>
                </a:solidFill>
                <a:latin typeface="Oswald" charset="0"/>
                <a:ea typeface="Oswald" charset="0"/>
                <a:cs typeface="Oswald" charset="0"/>
              </a:rPr>
              <a:t>a health facility </a:t>
            </a:r>
          </a:p>
        </p:txBody>
      </p:sp>
      <p:sp>
        <p:nvSpPr>
          <p:cNvPr id="6" name="TextBox 6"/>
          <p:cNvSpPr txBox="1"/>
          <p:nvPr/>
        </p:nvSpPr>
        <p:spPr>
          <a:xfrm>
            <a:off x="4127439" y="6357007"/>
            <a:ext cx="3403722" cy="1818447"/>
          </a:xfrm>
          <a:prstGeom prst="rect">
            <a:avLst/>
          </a:prstGeom>
        </p:spPr>
        <p:txBody>
          <a:bodyPr lIns="0" tIns="0" rIns="0" bIns="0" rtlCol="0" anchor="t">
            <a:spAutoFit/>
          </a:bodyPr>
          <a:lstStyle/>
          <a:p>
            <a:pPr lvl="0" algn="ctr">
              <a:lnSpc>
                <a:spcPts val="4125"/>
              </a:lnSpc>
            </a:pPr>
            <a:r>
              <a:rPr lang="en-US" sz="3600" b="1" spc="187" dirty="0">
                <a:solidFill>
                  <a:srgbClr val="FFFFFF"/>
                </a:solidFill>
                <a:latin typeface="Oswald" charset="0"/>
                <a:ea typeface="Oswald" charset="0"/>
                <a:cs typeface="Oswald" charset="0"/>
              </a:rPr>
              <a:t>STEP II</a:t>
            </a:r>
          </a:p>
          <a:p>
            <a:pPr lvl="0" algn="ctr"/>
            <a:r>
              <a:rPr lang="en-US" sz="2800" dirty="0" smtClean="0">
                <a:solidFill>
                  <a:prstClr val="white"/>
                </a:solidFill>
                <a:latin typeface="Oswald" charset="0"/>
                <a:ea typeface="Oswald" charset="0"/>
                <a:cs typeface="Oswald" charset="0"/>
              </a:rPr>
              <a:t>Contact with a health facility for getting confirmation</a:t>
            </a:r>
            <a:endParaRPr lang="en-US" sz="2500" b="0" i="0" spc="187" dirty="0">
              <a:solidFill>
                <a:srgbClr val="FFFFFF"/>
              </a:solidFill>
              <a:latin typeface="Oswald"/>
            </a:endParaRPr>
          </a:p>
        </p:txBody>
      </p:sp>
      <p:sp>
        <p:nvSpPr>
          <p:cNvPr id="7" name="TextBox 7"/>
          <p:cNvSpPr txBox="1"/>
          <p:nvPr/>
        </p:nvSpPr>
        <p:spPr>
          <a:xfrm>
            <a:off x="7708839" y="6357007"/>
            <a:ext cx="2870322" cy="2249334"/>
          </a:xfrm>
          <a:prstGeom prst="rect">
            <a:avLst/>
          </a:prstGeom>
        </p:spPr>
        <p:txBody>
          <a:bodyPr lIns="0" tIns="0" rIns="0" bIns="0" rtlCol="0" anchor="t">
            <a:spAutoFit/>
          </a:bodyPr>
          <a:lstStyle/>
          <a:p>
            <a:pPr lvl="0" algn="ctr">
              <a:lnSpc>
                <a:spcPts val="4125"/>
              </a:lnSpc>
            </a:pPr>
            <a:r>
              <a:rPr lang="en-US" sz="3600" b="1" spc="187" dirty="0">
                <a:solidFill>
                  <a:prstClr val="white"/>
                </a:solidFill>
                <a:latin typeface="Oswald"/>
              </a:rPr>
              <a:t>STEP III</a:t>
            </a:r>
          </a:p>
          <a:p>
            <a:pPr lvl="0" algn="ctr"/>
            <a:r>
              <a:rPr lang="en-US" sz="2800" spc="187" dirty="0">
                <a:solidFill>
                  <a:prstClr val="white"/>
                </a:solidFill>
                <a:latin typeface="Oswald"/>
              </a:rPr>
              <a:t>Select type </a:t>
            </a:r>
          </a:p>
          <a:p>
            <a:pPr lvl="0" algn="ctr"/>
            <a:r>
              <a:rPr lang="en-US" sz="2800" spc="187" dirty="0">
                <a:solidFill>
                  <a:prstClr val="white"/>
                </a:solidFill>
                <a:latin typeface="Oswald"/>
              </a:rPr>
              <a:t>of transportation </a:t>
            </a:r>
          </a:p>
          <a:p>
            <a:pPr lvl="0" algn="ctr"/>
            <a:r>
              <a:rPr lang="en-US" sz="2800" spc="187" dirty="0">
                <a:solidFill>
                  <a:prstClr val="white"/>
                </a:solidFill>
                <a:latin typeface="Oswald"/>
              </a:rPr>
              <a:t>and accommodation</a:t>
            </a:r>
          </a:p>
        </p:txBody>
      </p:sp>
      <p:sp>
        <p:nvSpPr>
          <p:cNvPr id="8" name="TextBox 8"/>
          <p:cNvSpPr txBox="1"/>
          <p:nvPr/>
        </p:nvSpPr>
        <p:spPr>
          <a:xfrm>
            <a:off x="10804464" y="6357007"/>
            <a:ext cx="3308472" cy="1387559"/>
          </a:xfrm>
          <a:prstGeom prst="rect">
            <a:avLst/>
          </a:prstGeom>
        </p:spPr>
        <p:txBody>
          <a:bodyPr lIns="0" tIns="0" rIns="0" bIns="0" rtlCol="0" anchor="t">
            <a:spAutoFit/>
          </a:bodyPr>
          <a:lstStyle/>
          <a:p>
            <a:pPr lvl="0" algn="ctr">
              <a:lnSpc>
                <a:spcPts val="4125"/>
              </a:lnSpc>
            </a:pPr>
            <a:r>
              <a:rPr lang="en-US" sz="3600" b="1" spc="187" dirty="0">
                <a:solidFill>
                  <a:srgbClr val="FFFFFF"/>
                </a:solidFill>
                <a:latin typeface="Oswald"/>
              </a:rPr>
              <a:t>STEP IV</a:t>
            </a:r>
          </a:p>
          <a:p>
            <a:pPr lvl="0" algn="ctr"/>
            <a:r>
              <a:rPr lang="en-US" sz="2800" spc="187" dirty="0">
                <a:solidFill>
                  <a:srgbClr val="FFFFFF"/>
                </a:solidFill>
                <a:latin typeface="Oswald"/>
              </a:rPr>
              <a:t>Apply for </a:t>
            </a:r>
          </a:p>
          <a:p>
            <a:pPr lvl="0" algn="ctr"/>
            <a:r>
              <a:rPr lang="en-US" sz="2800" spc="187" dirty="0">
                <a:solidFill>
                  <a:srgbClr val="FFFFFF"/>
                </a:solidFill>
                <a:latin typeface="Oswald"/>
              </a:rPr>
              <a:t>a visa</a:t>
            </a:r>
          </a:p>
        </p:txBody>
      </p:sp>
      <p:sp>
        <p:nvSpPr>
          <p:cNvPr id="9" name="TextBox 9"/>
          <p:cNvSpPr txBox="1"/>
          <p:nvPr/>
        </p:nvSpPr>
        <p:spPr>
          <a:xfrm>
            <a:off x="14090589" y="6357007"/>
            <a:ext cx="3365622" cy="1003711"/>
          </a:xfrm>
          <a:prstGeom prst="rect">
            <a:avLst/>
          </a:prstGeom>
        </p:spPr>
        <p:txBody>
          <a:bodyPr lIns="0" tIns="0" rIns="0" bIns="0" rtlCol="0" anchor="t">
            <a:spAutoFit/>
          </a:bodyPr>
          <a:lstStyle/>
          <a:p>
            <a:pPr lvl="0" algn="ctr">
              <a:lnSpc>
                <a:spcPts val="4125"/>
              </a:lnSpc>
            </a:pPr>
            <a:r>
              <a:rPr lang="en-US" sz="3600" b="1" spc="187" dirty="0">
                <a:solidFill>
                  <a:srgbClr val="FFFFFF"/>
                </a:solidFill>
                <a:latin typeface="Oswald"/>
              </a:rPr>
              <a:t>STEP V </a:t>
            </a:r>
          </a:p>
          <a:p>
            <a:pPr lvl="0" algn="ctr">
              <a:lnSpc>
                <a:spcPts val="4125"/>
              </a:lnSpc>
            </a:pPr>
            <a:r>
              <a:rPr lang="en-US" sz="2800" spc="187" dirty="0">
                <a:solidFill>
                  <a:srgbClr val="FFFFFF"/>
                </a:solidFill>
                <a:latin typeface="Oswald"/>
              </a:rPr>
              <a:t>Welcome to Russia!</a:t>
            </a:r>
          </a:p>
        </p:txBody>
      </p:sp>
      <p:grpSp>
        <p:nvGrpSpPr>
          <p:cNvPr id="10" name="Group 10"/>
          <p:cNvGrpSpPr/>
          <p:nvPr/>
        </p:nvGrpSpPr>
        <p:grpSpPr>
          <a:xfrm>
            <a:off x="1523900" y="3990875"/>
            <a:ext cx="1981400" cy="19814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pic>
        <p:nvPicPr>
          <p:cNvPr id="12" name="Picture 12"/>
          <p:cNvPicPr>
            <a:picLocks noChangeAspect="1"/>
          </p:cNvPicPr>
          <p:nvPr/>
        </p:nvPicPr>
        <p:blipFill>
          <a:blip r:embed="rId2" cstate="print"/>
          <a:srcRect/>
          <a:stretch>
            <a:fillRect/>
          </a:stretch>
        </p:blipFill>
        <p:spPr>
          <a:xfrm>
            <a:off x="2024931" y="4388037"/>
            <a:ext cx="979337" cy="1187075"/>
          </a:xfrm>
          <a:prstGeom prst="rect">
            <a:avLst/>
          </a:prstGeom>
        </p:spPr>
      </p:pic>
      <p:grpSp>
        <p:nvGrpSpPr>
          <p:cNvPr id="13" name="Group 13"/>
          <p:cNvGrpSpPr/>
          <p:nvPr/>
        </p:nvGrpSpPr>
        <p:grpSpPr>
          <a:xfrm>
            <a:off x="4657625" y="3809900"/>
            <a:ext cx="2343350" cy="234335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5" name="Group 15"/>
          <p:cNvGrpSpPr/>
          <p:nvPr/>
        </p:nvGrpSpPr>
        <p:grpSpPr>
          <a:xfrm>
            <a:off x="7972325" y="3809900"/>
            <a:ext cx="2343350" cy="234335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7" name="Group 17"/>
          <p:cNvGrpSpPr/>
          <p:nvPr/>
        </p:nvGrpSpPr>
        <p:grpSpPr>
          <a:xfrm>
            <a:off x="11287025" y="3809900"/>
            <a:ext cx="2343350" cy="234335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9" name="Group 19"/>
          <p:cNvGrpSpPr/>
          <p:nvPr/>
        </p:nvGrpSpPr>
        <p:grpSpPr>
          <a:xfrm>
            <a:off x="14601725" y="3809900"/>
            <a:ext cx="2343350" cy="234335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1" name="Picture 21"/>
          <p:cNvPicPr>
            <a:picLocks noChangeAspect="1"/>
          </p:cNvPicPr>
          <p:nvPr/>
        </p:nvPicPr>
        <p:blipFill>
          <a:blip r:embed="rId3" cstate="print"/>
          <a:srcRect/>
          <a:stretch>
            <a:fillRect/>
          </a:stretch>
        </p:blipFill>
        <p:spPr>
          <a:xfrm>
            <a:off x="5323801" y="4376187"/>
            <a:ext cx="1010999" cy="1210777"/>
          </a:xfrm>
          <a:prstGeom prst="rect">
            <a:avLst/>
          </a:prstGeom>
        </p:spPr>
      </p:pic>
      <p:sp>
        <p:nvSpPr>
          <p:cNvPr id="22" name="TextBox 22"/>
          <p:cNvSpPr txBox="1"/>
          <p:nvPr/>
        </p:nvSpPr>
        <p:spPr>
          <a:xfrm>
            <a:off x="412899" y="362246"/>
            <a:ext cx="17500718" cy="2462213"/>
          </a:xfrm>
          <a:prstGeom prst="rect">
            <a:avLst/>
          </a:prstGeom>
        </p:spPr>
        <p:txBody>
          <a:bodyPr lIns="0" tIns="0" rIns="0" bIns="0" rtlCol="0" anchor="t">
            <a:spAutoFit/>
          </a:bodyPr>
          <a:lstStyle/>
          <a:p>
            <a:pPr lvl="0" algn="ctr"/>
            <a:r>
              <a:rPr lang="en-US" sz="8000" b="1" dirty="0">
                <a:solidFill>
                  <a:prstClr val="white"/>
                </a:solidFill>
              </a:rPr>
              <a:t>HOW TO GET MEDICAL CARE </a:t>
            </a:r>
          </a:p>
          <a:p>
            <a:pPr lvl="0" algn="ctr"/>
            <a:r>
              <a:rPr lang="en-US" sz="8000" b="1" dirty="0">
                <a:solidFill>
                  <a:prstClr val="white"/>
                </a:solidFill>
              </a:rPr>
              <a:t>IN </a:t>
            </a:r>
            <a:r>
              <a:rPr lang="en-US" sz="8000" b="1" dirty="0" smtClean="0">
                <a:solidFill>
                  <a:prstClr val="white"/>
                </a:solidFill>
              </a:rPr>
              <a:t>KEMEROVO REGION?</a:t>
            </a:r>
            <a:endParaRPr lang="en-US" sz="8000" b="1" i="0" spc="576" dirty="0">
              <a:solidFill>
                <a:srgbClr val="FFFFFF"/>
              </a:solidFill>
              <a:latin typeface="Oswald"/>
            </a:endParaRPr>
          </a:p>
        </p:txBody>
      </p:sp>
      <p:grpSp>
        <p:nvGrpSpPr>
          <p:cNvPr id="23" name="Group 23"/>
          <p:cNvGrpSpPr/>
          <p:nvPr/>
        </p:nvGrpSpPr>
        <p:grpSpPr>
          <a:xfrm>
            <a:off x="4838600" y="3990875"/>
            <a:ext cx="1981400" cy="198140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5" name="Group 25"/>
          <p:cNvGrpSpPr/>
          <p:nvPr/>
        </p:nvGrpSpPr>
        <p:grpSpPr>
          <a:xfrm>
            <a:off x="8153300" y="3990875"/>
            <a:ext cx="1981400" cy="1981400"/>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7" name="Group 27"/>
          <p:cNvGrpSpPr/>
          <p:nvPr/>
        </p:nvGrpSpPr>
        <p:grpSpPr>
          <a:xfrm>
            <a:off x="11468000" y="3990875"/>
            <a:ext cx="1981400" cy="198140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9" name="Group 29"/>
          <p:cNvGrpSpPr/>
          <p:nvPr/>
        </p:nvGrpSpPr>
        <p:grpSpPr>
          <a:xfrm>
            <a:off x="14782700" y="3990875"/>
            <a:ext cx="1981400" cy="198140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pic>
        <p:nvPicPr>
          <p:cNvPr id="31" name="Picture 31"/>
          <p:cNvPicPr>
            <a:picLocks noChangeAspect="1"/>
          </p:cNvPicPr>
          <p:nvPr/>
        </p:nvPicPr>
        <p:blipFill>
          <a:blip r:embed="rId4" cstate="print"/>
          <a:srcRect/>
          <a:stretch>
            <a:fillRect/>
          </a:stretch>
        </p:blipFill>
        <p:spPr>
          <a:xfrm>
            <a:off x="5115070" y="4622997"/>
            <a:ext cx="1428460" cy="942784"/>
          </a:xfrm>
          <a:prstGeom prst="rect">
            <a:avLst/>
          </a:prstGeom>
        </p:spPr>
      </p:pic>
      <p:pic>
        <p:nvPicPr>
          <p:cNvPr id="32" name="Picture 32"/>
          <p:cNvPicPr>
            <a:picLocks noChangeAspect="1"/>
          </p:cNvPicPr>
          <p:nvPr/>
        </p:nvPicPr>
        <p:blipFill>
          <a:blip r:embed="rId5" cstate="print"/>
          <a:srcRect/>
          <a:stretch>
            <a:fillRect/>
          </a:stretch>
        </p:blipFill>
        <p:spPr>
          <a:xfrm>
            <a:off x="15276744" y="4376187"/>
            <a:ext cx="993311" cy="1189594"/>
          </a:xfrm>
          <a:prstGeom prst="rect">
            <a:avLst/>
          </a:prstGeom>
        </p:spPr>
      </p:pic>
      <p:pic>
        <p:nvPicPr>
          <p:cNvPr id="33" name="Picture 33"/>
          <p:cNvPicPr>
            <a:picLocks noChangeAspect="1"/>
          </p:cNvPicPr>
          <p:nvPr/>
        </p:nvPicPr>
        <p:blipFill>
          <a:blip r:embed="rId6" cstate="print"/>
          <a:srcRect/>
          <a:stretch>
            <a:fillRect/>
          </a:stretch>
        </p:blipFill>
        <p:spPr>
          <a:xfrm>
            <a:off x="11668357" y="4657534"/>
            <a:ext cx="1580686" cy="648081"/>
          </a:xfrm>
          <a:prstGeom prst="rect">
            <a:avLst/>
          </a:prstGeom>
        </p:spPr>
      </p:pic>
      <p:pic>
        <p:nvPicPr>
          <p:cNvPr id="34" name="Picture 34"/>
          <p:cNvPicPr>
            <a:picLocks noChangeAspect="1"/>
          </p:cNvPicPr>
          <p:nvPr/>
        </p:nvPicPr>
        <p:blipFill>
          <a:blip r:embed="rId7" cstate="print"/>
          <a:srcRect/>
          <a:stretch>
            <a:fillRect/>
          </a:stretch>
        </p:blipFill>
        <p:spPr>
          <a:xfrm>
            <a:off x="8491497" y="4524823"/>
            <a:ext cx="1305007" cy="913505"/>
          </a:xfrm>
          <a:prstGeom prst="rect">
            <a:avLst/>
          </a:prstGeom>
        </p:spPr>
      </p:pic>
      <p:sp>
        <p:nvSpPr>
          <p:cNvPr id="35" name="TextBox 35"/>
          <p:cNvSpPr txBox="1"/>
          <p:nvPr/>
        </p:nvSpPr>
        <p:spPr>
          <a:xfrm>
            <a:off x="17290293" y="1593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8543" y="3009900"/>
            <a:ext cx="16952707" cy="1480726"/>
          </a:xfrm>
          <a:prstGeom prst="rect">
            <a:avLst/>
          </a:prstGeom>
        </p:spPr>
        <p:txBody>
          <a:bodyPr lIns="0" tIns="0" rIns="0" bIns="0" rtlCol="0" anchor="t">
            <a:spAutoFit/>
          </a:bodyPr>
          <a:lstStyle/>
          <a:p>
            <a:pPr algn="ctr">
              <a:lnSpc>
                <a:spcPts val="12439"/>
              </a:lnSpc>
            </a:pPr>
            <a:r>
              <a:rPr lang="en-US" sz="9600" b="1" spc="508" dirty="0" smtClean="0">
                <a:solidFill>
                  <a:srgbClr val="D9D9D9"/>
                </a:solidFill>
                <a:latin typeface="Oswald"/>
              </a:rPr>
              <a:t>STEP </a:t>
            </a:r>
            <a:r>
              <a:rPr lang="en-US" sz="9600" b="1" spc="508" dirty="0">
                <a:solidFill>
                  <a:srgbClr val="D9D9D9"/>
                </a:solidFill>
                <a:latin typeface="Oswald"/>
              </a:rPr>
              <a:t>I</a:t>
            </a:r>
            <a:endParaRPr lang="en-US" sz="10031" b="1" i="0" spc="722" dirty="0">
              <a:solidFill>
                <a:srgbClr val="FFFFFF"/>
              </a:solidFill>
              <a:latin typeface="Oswald"/>
            </a:endParaRPr>
          </a:p>
        </p:txBody>
      </p:sp>
      <p:sp>
        <p:nvSpPr>
          <p:cNvPr id="5" name="TextBox 5"/>
          <p:cNvSpPr txBox="1"/>
          <p:nvPr/>
        </p:nvSpPr>
        <p:spPr>
          <a:xfrm>
            <a:off x="666750" y="4991100"/>
            <a:ext cx="17134487" cy="2890535"/>
          </a:xfrm>
          <a:prstGeom prst="rect">
            <a:avLst/>
          </a:prstGeom>
        </p:spPr>
        <p:txBody>
          <a:bodyPr lIns="0" tIns="0" rIns="0" bIns="0" rtlCol="0" anchor="t">
            <a:spAutoFit/>
          </a:bodyPr>
          <a:lstStyle/>
          <a:p>
            <a:pPr lvl="0" algn="ctr"/>
            <a:r>
              <a:rPr lang="en-US" sz="6600" b="1" dirty="0" smtClean="0">
                <a:solidFill>
                  <a:prstClr val="white"/>
                </a:solidFill>
                <a:latin typeface="Oswald" charset="0"/>
                <a:ea typeface="Oswald" charset="0"/>
                <a:cs typeface="Oswald" charset="0"/>
              </a:rPr>
              <a:t>CHOOSE A HEALTH FACILITY ACCORDING TO YOUR MEDICAL PROFILE</a:t>
            </a:r>
            <a:endParaRPr lang="en-US" sz="6600" dirty="0">
              <a:solidFill>
                <a:prstClr val="white"/>
              </a:solidFill>
              <a:latin typeface="Oswald" charset="0"/>
              <a:ea typeface="Oswald" charset="0"/>
              <a:cs typeface="Oswald" charset="0"/>
            </a:endParaRPr>
          </a:p>
          <a:p>
            <a:pPr algn="ctr">
              <a:lnSpc>
                <a:spcPts val="6720"/>
              </a:lnSpc>
            </a:pPr>
            <a:r>
              <a:rPr lang="en-US" sz="4200" b="1" spc="508" dirty="0" smtClean="0">
                <a:solidFill>
                  <a:srgbClr val="D9D9D9"/>
                </a:solidFill>
                <a:latin typeface="Oswald"/>
              </a:rPr>
              <a:t> </a:t>
            </a:r>
            <a:endParaRPr lang="en-US" sz="4200" b="1" i="0" spc="508" dirty="0">
              <a:solidFill>
                <a:srgbClr val="D9D9D9"/>
              </a:solidFill>
              <a:latin typeface="Oswald"/>
            </a:endParaRPr>
          </a:p>
        </p:txBody>
      </p:sp>
      <p:sp>
        <p:nvSpPr>
          <p:cNvPr id="6" name="TextBox 6"/>
          <p:cNvSpPr txBox="1"/>
          <p:nvPr/>
        </p:nvSpPr>
        <p:spPr>
          <a:xfrm>
            <a:off x="17290293" y="197464"/>
            <a:ext cx="997707" cy="405765"/>
          </a:xfrm>
          <a:prstGeom prst="rect">
            <a:avLst/>
          </a:prstGeom>
        </p:spPr>
        <p:txBody>
          <a:bodyPr lIns="0" tIns="0" rIns="0" bIns="0" rtlCol="0" anchor="t">
            <a:spAutoFit/>
          </a:bodyPr>
          <a:lstStyle/>
          <a:p>
            <a:pPr algn="ctr">
              <a:lnSpc>
                <a:spcPts val="3359"/>
              </a:lnSpc>
            </a:pPr>
            <a:r>
              <a:rPr lang="en-US" sz="2400" b="1" dirty="0">
                <a:solidFill>
                  <a:srgbClr val="FFFFFF"/>
                </a:solidFill>
                <a:latin typeface="Oswald"/>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43" name="AutoShape 2"/>
          <p:cNvSpPr/>
          <p:nvPr/>
        </p:nvSpPr>
        <p:spPr>
          <a:xfrm>
            <a:off x="579966" y="4204853"/>
            <a:ext cx="5477617" cy="5438775"/>
          </a:xfrm>
          <a:prstGeom prst="rect">
            <a:avLst/>
          </a:prstGeom>
          <a:solidFill>
            <a:srgbClr val="A6A6A6"/>
          </a:solidFill>
        </p:spPr>
      </p:sp>
      <p:pic>
        <p:nvPicPr>
          <p:cNvPr id="12" name="Picture 12"/>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sp>
        <p:nvSpPr>
          <p:cNvPr id="29" name="TextBox 3"/>
          <p:cNvSpPr txBox="1"/>
          <p:nvPr/>
        </p:nvSpPr>
        <p:spPr>
          <a:xfrm>
            <a:off x="948100" y="4178176"/>
            <a:ext cx="4673902" cy="1102866"/>
          </a:xfrm>
          <a:prstGeom prst="rect">
            <a:avLst/>
          </a:prstGeom>
        </p:spPr>
        <p:txBody>
          <a:bodyPr wrap="square" lIns="0" tIns="0" rIns="0" bIns="0" rtlCol="0" anchor="t">
            <a:spAutoFit/>
          </a:bodyPr>
          <a:lstStyle/>
          <a:p>
            <a:pPr algn="ctr">
              <a:lnSpc>
                <a:spcPts val="4256"/>
              </a:lnSpc>
            </a:pPr>
            <a:r>
              <a:rPr lang="en-US" sz="2800" b="1" spc="321" dirty="0" smtClean="0">
                <a:solidFill>
                  <a:srgbClr val="252827"/>
                </a:solidFill>
                <a:latin typeface="Oswald"/>
              </a:rPr>
              <a:t>OBSTETRICS AND GYNEOLOGY</a:t>
            </a:r>
            <a:endParaRPr lang="en-US" sz="2800" b="1" spc="321" dirty="0">
              <a:solidFill>
                <a:srgbClr val="252827"/>
              </a:solidFill>
              <a:latin typeface="Oswald"/>
            </a:endParaRPr>
          </a:p>
        </p:txBody>
      </p:sp>
      <p:sp>
        <p:nvSpPr>
          <p:cNvPr id="30" name="TextBox 4"/>
          <p:cNvSpPr txBox="1"/>
          <p:nvPr/>
        </p:nvSpPr>
        <p:spPr>
          <a:xfrm>
            <a:off x="950771" y="5042609"/>
            <a:ext cx="4733386" cy="3949799"/>
          </a:xfrm>
          <a:prstGeom prst="rect">
            <a:avLst/>
          </a:prstGeom>
        </p:spPr>
        <p:txBody>
          <a:bodyPr wrap="square" lIns="0" tIns="0" rIns="0" bIns="0" rtlCol="0" anchor="t">
            <a:spAutoFit/>
          </a:bodyPr>
          <a:lstStyle/>
          <a:p>
            <a:pPr>
              <a:lnSpc>
                <a:spcPts val="2240"/>
              </a:lnSpc>
            </a:pPr>
            <a:r>
              <a:rPr lang="en-US" sz="1600" spc="33" dirty="0">
                <a:solidFill>
                  <a:srgbClr val="252827"/>
                </a:solidFill>
                <a:latin typeface="Montserrat Light" panose="020B0604020202020204" charset="0"/>
              </a:rPr>
              <a:t>-------------------------------------------------------</a:t>
            </a:r>
          </a:p>
          <a:p>
            <a:pPr>
              <a:lnSpc>
                <a:spcPts val="2239"/>
              </a:lnSpc>
            </a:pPr>
            <a:r>
              <a:rPr lang="en-US" sz="1600" dirty="0" smtClean="0">
                <a:solidFill>
                  <a:prstClr val="white"/>
                </a:solidFill>
                <a:latin typeface="+mj-lt"/>
              </a:rPr>
              <a:t>SAHI </a:t>
            </a:r>
            <a:r>
              <a:rPr lang="ru-RU" sz="1600" dirty="0" smtClean="0">
                <a:solidFill>
                  <a:prstClr val="white"/>
                </a:solidFill>
                <a:latin typeface="+mj-lt"/>
              </a:rPr>
              <a:t>«</a:t>
            </a:r>
            <a:r>
              <a:rPr lang="en-US" sz="1600" dirty="0" smtClean="0">
                <a:solidFill>
                  <a:prstClr val="white"/>
                </a:solidFill>
                <a:latin typeface="+mj-lt"/>
              </a:rPr>
              <a:t>Kemerovo Regional Clinical Hospital named after S.V. </a:t>
            </a:r>
            <a:r>
              <a:rPr lang="en-US" sz="1600" dirty="0" err="1" smtClean="0">
                <a:solidFill>
                  <a:prstClr val="white"/>
                </a:solidFill>
                <a:latin typeface="+mj-lt"/>
              </a:rPr>
              <a:t>Belyaev</a:t>
            </a:r>
            <a:r>
              <a:rPr lang="ru-RU" sz="1600" dirty="0" smtClean="0">
                <a:solidFill>
                  <a:prstClr val="white"/>
                </a:solidFill>
                <a:latin typeface="+mj-lt"/>
              </a:rPr>
              <a:t>»</a:t>
            </a:r>
            <a:endParaRPr lang="ru-RU" sz="1600" dirty="0">
              <a:solidFill>
                <a:prstClr val="white"/>
              </a:solidFill>
              <a:latin typeface="+mj-lt"/>
            </a:endParaRPr>
          </a:p>
          <a:p>
            <a:pPr>
              <a:lnSpc>
                <a:spcPts val="2239"/>
              </a:lnSpc>
            </a:pPr>
            <a:r>
              <a:rPr lang="en-US" sz="1600" dirty="0" smtClean="0">
                <a:solidFill>
                  <a:srgbClr val="004A80"/>
                </a:solidFill>
                <a:latin typeface="Fira Sans"/>
                <a:hlinkClick r:id="rId3"/>
              </a:rPr>
              <a:t>www.okbkem.ru</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ontserrat Light" panose="020B0604020202020204" charset="0"/>
            </a:endParaRPr>
          </a:p>
          <a:p>
            <a:pPr>
              <a:lnSpc>
                <a:spcPts val="2239"/>
              </a:lnSpc>
            </a:pPr>
            <a:r>
              <a:rPr lang="ru-RU" sz="1600" spc="33" dirty="0" smtClean="0">
                <a:solidFill>
                  <a:srgbClr val="252827"/>
                </a:solidFill>
                <a:latin typeface="Montserrat Light" panose="020B0604020202020204" charset="0"/>
              </a:rPr>
              <a:t> </a:t>
            </a:r>
            <a:r>
              <a:rPr lang="en-US" sz="1600" spc="33" dirty="0" smtClean="0">
                <a:solidFill>
                  <a:srgbClr val="FFFFFF"/>
                </a:solidFill>
                <a:latin typeface="+mj-lt"/>
              </a:rPr>
              <a:t>SAHI </a:t>
            </a:r>
            <a:r>
              <a:rPr lang="ru-RU" sz="1600" spc="33" dirty="0" smtClean="0">
                <a:solidFill>
                  <a:srgbClr val="FFFFFF"/>
                </a:solidFill>
                <a:latin typeface="+mj-lt"/>
              </a:rPr>
              <a:t>«</a:t>
            </a:r>
            <a:r>
              <a:rPr lang="en-US" sz="1600" spc="33" dirty="0" smtClean="0">
                <a:solidFill>
                  <a:srgbClr val="FFFFFF"/>
                </a:solidFill>
                <a:latin typeface="+mj-lt"/>
              </a:rPr>
              <a:t>Novokuznet</a:t>
            </a:r>
            <a:r>
              <a:rPr lang="en-US" sz="1600" spc="33" dirty="0">
                <a:solidFill>
                  <a:srgbClr val="FFFFFF"/>
                </a:solidFill>
                <a:latin typeface="+mj-lt"/>
              </a:rPr>
              <a:t>s</a:t>
            </a:r>
            <a:r>
              <a:rPr lang="en-US" sz="1600" spc="33" dirty="0" smtClean="0">
                <a:solidFill>
                  <a:srgbClr val="FFFFFF"/>
                </a:solidFill>
                <a:latin typeface="+mj-lt"/>
              </a:rPr>
              <a:t>k City Clinical Hospital </a:t>
            </a:r>
            <a:r>
              <a:rPr lang="ru-RU" sz="1600" spc="33" dirty="0" smtClean="0">
                <a:solidFill>
                  <a:srgbClr val="FFFFFF"/>
                </a:solidFill>
                <a:latin typeface="+mj-lt"/>
              </a:rPr>
              <a:t>№1»</a:t>
            </a:r>
          </a:p>
          <a:p>
            <a:pPr>
              <a:lnSpc>
                <a:spcPts val="2239"/>
              </a:lnSpc>
            </a:pPr>
            <a:r>
              <a:rPr lang="en-US" sz="1600" dirty="0" smtClean="0">
                <a:solidFill>
                  <a:srgbClr val="004A80"/>
                </a:solidFill>
                <a:latin typeface="Fira Sans"/>
                <a:hlinkClick r:id="rId4"/>
              </a:rPr>
              <a:t>www.1gkb-nk.ru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a:p>
            <a:pPr>
              <a:lnSpc>
                <a:spcPts val="2239"/>
              </a:lnSpc>
            </a:pPr>
            <a:r>
              <a:rPr lang="en-US" sz="1600" dirty="0" smtClean="0">
                <a:solidFill>
                  <a:srgbClr val="EEECE1"/>
                </a:solidFill>
                <a:latin typeface="+mj-lt"/>
              </a:rPr>
              <a:t>SAHI </a:t>
            </a:r>
            <a:r>
              <a:rPr lang="ru-RU" sz="1600" dirty="0" smtClean="0">
                <a:solidFill>
                  <a:srgbClr val="EEECE1"/>
                </a:solidFill>
                <a:latin typeface="+mj-lt"/>
              </a:rPr>
              <a:t>«</a:t>
            </a:r>
            <a:r>
              <a:rPr lang="en-US" sz="1600" dirty="0" smtClean="0">
                <a:solidFill>
                  <a:srgbClr val="EEECE1"/>
                </a:solidFill>
                <a:latin typeface="+mj-lt"/>
              </a:rPr>
              <a:t>Regional Clinical Center for Miners’ Health</a:t>
            </a:r>
            <a:r>
              <a:rPr lang="ru-RU" sz="1600" dirty="0" smtClean="0">
                <a:solidFill>
                  <a:srgbClr val="EEECE1"/>
                </a:solidFill>
                <a:latin typeface="+mj-lt"/>
              </a:rPr>
              <a:t>»</a:t>
            </a:r>
            <a:endParaRPr lang="ru-RU" sz="1600" dirty="0" smtClean="0">
              <a:solidFill>
                <a:srgbClr val="F2F2F2"/>
              </a:solidFill>
              <a:latin typeface="+mj-lt"/>
            </a:endParaRPr>
          </a:p>
          <a:p>
            <a:pPr>
              <a:lnSpc>
                <a:spcPts val="2239"/>
              </a:lnSpc>
            </a:pPr>
            <a:r>
              <a:rPr lang="en-US" sz="1600" dirty="0" smtClean="0">
                <a:latin typeface="Fira Sans"/>
                <a:hlinkClick r:id="rId5"/>
              </a:rPr>
              <a:t>www.mine-med.ru</a:t>
            </a:r>
            <a:endParaRPr lang="ru-RU" sz="1600" dirty="0" smtClean="0">
              <a:solidFill>
                <a:prstClr val="black"/>
              </a:solidFill>
              <a:effectLst>
                <a:outerShdw blurRad="38100" dist="38100" dir="2700000" algn="tl">
                  <a:srgbClr val="000000">
                    <a:alpha val="43137"/>
                  </a:srgbClr>
                </a:outerShdw>
              </a:effectLst>
              <a:latin typeface="Fira Sans"/>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p>
          <a:p>
            <a:pPr>
              <a:lnSpc>
                <a:spcPts val="2239"/>
              </a:lnSpc>
            </a:pPr>
            <a:r>
              <a:rPr lang="en-US" sz="1600" dirty="0" smtClean="0">
                <a:solidFill>
                  <a:srgbClr val="EEECE1"/>
                </a:solidFill>
                <a:latin typeface="+mj-lt"/>
              </a:rPr>
              <a:t>SAHI </a:t>
            </a:r>
            <a:r>
              <a:rPr lang="ru-RU" sz="1600" dirty="0" smtClean="0">
                <a:solidFill>
                  <a:srgbClr val="EEECE1"/>
                </a:solidFill>
                <a:latin typeface="+mj-lt"/>
              </a:rPr>
              <a:t>«</a:t>
            </a:r>
            <a:r>
              <a:rPr lang="en-US" sz="1600" dirty="0" smtClean="0">
                <a:solidFill>
                  <a:srgbClr val="EEECE1"/>
                </a:solidFill>
                <a:latin typeface="+mj-lt"/>
              </a:rPr>
              <a:t>Perinatal Center</a:t>
            </a:r>
            <a:r>
              <a:rPr lang="ru-RU" sz="1600" dirty="0" smtClean="0">
                <a:solidFill>
                  <a:srgbClr val="EEECE1"/>
                </a:solidFill>
                <a:latin typeface="+mj-lt"/>
              </a:rPr>
              <a:t>»</a:t>
            </a:r>
          </a:p>
          <a:p>
            <a:pPr>
              <a:lnSpc>
                <a:spcPts val="2239"/>
              </a:lnSpc>
            </a:pPr>
            <a:r>
              <a:rPr lang="en-US" sz="1600" dirty="0" smtClean="0">
                <a:hlinkClick r:id="rId6"/>
              </a:rPr>
              <a:t>w</a:t>
            </a:r>
            <a:r>
              <a:rPr lang="en-US" sz="1600" dirty="0" smtClean="0">
                <a:latin typeface="Fira Sans"/>
                <a:hlinkClick r:id="rId6"/>
              </a:rPr>
              <a:t>ww.perinatal-nk.ru</a:t>
            </a:r>
            <a:endParaRPr lang="ru-RU" sz="1600" dirty="0" smtClean="0">
              <a:latin typeface="Fira Sans"/>
            </a:endParaRPr>
          </a:p>
          <a:p>
            <a:pPr>
              <a:lnSpc>
                <a:spcPts val="2239"/>
              </a:lnSpc>
            </a:pPr>
            <a:r>
              <a:rPr lang="ru-RU" sz="1600" spc="33" dirty="0" smtClean="0">
                <a:solidFill>
                  <a:srgbClr val="252827"/>
                </a:solidFill>
                <a:latin typeface="Montserrat Light" panose="020B0604020202020204" charset="0"/>
              </a:rPr>
              <a:t>----------------------------------------------------------</a:t>
            </a:r>
            <a:endParaRPr lang="ru-RU" sz="1600" dirty="0">
              <a:solidFill>
                <a:srgbClr val="EEECE1"/>
              </a:solidFill>
              <a:latin typeface="+mj-lt"/>
            </a:endParaRPr>
          </a:p>
        </p:txBody>
      </p:sp>
      <p:sp>
        <p:nvSpPr>
          <p:cNvPr id="31" name="AutoShape 5"/>
          <p:cNvSpPr/>
          <p:nvPr/>
        </p:nvSpPr>
        <p:spPr>
          <a:xfrm>
            <a:off x="6057583" y="4204852"/>
            <a:ext cx="6167619" cy="5438775"/>
          </a:xfrm>
          <a:prstGeom prst="rect">
            <a:avLst/>
          </a:prstGeom>
          <a:solidFill>
            <a:srgbClr val="D9D9D9"/>
          </a:solidFill>
        </p:spPr>
      </p:sp>
      <p:sp>
        <p:nvSpPr>
          <p:cNvPr id="32" name="TextBox 6"/>
          <p:cNvSpPr txBox="1"/>
          <p:nvPr/>
        </p:nvSpPr>
        <p:spPr>
          <a:xfrm>
            <a:off x="6881452" y="4278490"/>
            <a:ext cx="4510131" cy="411010"/>
          </a:xfrm>
          <a:prstGeom prst="rect">
            <a:avLst/>
          </a:prstGeom>
        </p:spPr>
        <p:txBody>
          <a:bodyPr wrap="square" lIns="0" tIns="0" rIns="0" bIns="0" rtlCol="0" anchor="t">
            <a:spAutoFit/>
          </a:bodyPr>
          <a:lstStyle/>
          <a:p>
            <a:pPr algn="ctr">
              <a:lnSpc>
                <a:spcPts val="3387"/>
              </a:lnSpc>
            </a:pPr>
            <a:r>
              <a:rPr lang="en-US" sz="2800" b="1" spc="148" dirty="0" smtClean="0">
                <a:solidFill>
                  <a:srgbClr val="252827"/>
                </a:solidFill>
                <a:latin typeface="Oswald"/>
              </a:rPr>
              <a:t>OPHTALMOLOGY</a:t>
            </a:r>
            <a:endParaRPr lang="en-US" sz="2800" b="1" spc="148" dirty="0">
              <a:solidFill>
                <a:srgbClr val="252827"/>
              </a:solidFill>
              <a:latin typeface="Oswald"/>
            </a:endParaRPr>
          </a:p>
        </p:txBody>
      </p:sp>
      <p:sp>
        <p:nvSpPr>
          <p:cNvPr id="33" name="AutoShape 7"/>
          <p:cNvSpPr/>
          <p:nvPr/>
        </p:nvSpPr>
        <p:spPr>
          <a:xfrm>
            <a:off x="12217606" y="4204851"/>
            <a:ext cx="5354382" cy="5438775"/>
          </a:xfrm>
          <a:prstGeom prst="rect">
            <a:avLst/>
          </a:prstGeom>
          <a:solidFill>
            <a:srgbClr val="A6A6A6"/>
          </a:solidFill>
        </p:spPr>
      </p:sp>
      <p:sp>
        <p:nvSpPr>
          <p:cNvPr id="35" name="TextBox 14"/>
          <p:cNvSpPr txBox="1"/>
          <p:nvPr/>
        </p:nvSpPr>
        <p:spPr>
          <a:xfrm>
            <a:off x="6881452" y="4880235"/>
            <a:ext cx="4853347" cy="1267014"/>
          </a:xfrm>
          <a:prstGeom prst="rect">
            <a:avLst/>
          </a:prstGeom>
        </p:spPr>
        <p:txBody>
          <a:bodyPr wrap="square" lIns="0" tIns="0" rIns="0" bIns="0" rtlCol="0" anchor="t">
            <a:spAutoFit/>
          </a:bodyPr>
          <a:lstStyle/>
          <a:p>
            <a:pPr>
              <a:lnSpc>
                <a:spcPts val="2240"/>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a:rPr>
              <a:t>----</a:t>
            </a:r>
            <a:r>
              <a:rPr lang="en-US" sz="1600" spc="33" dirty="0" smtClean="0">
                <a:solidFill>
                  <a:srgbClr val="252827"/>
                </a:solidFill>
                <a:latin typeface="Montserrat Light" panose="020B0604020202020204" charset="0"/>
              </a:rPr>
              <a:t>--</a:t>
            </a:r>
            <a:endParaRPr lang="en-US" sz="1600" spc="33" dirty="0">
              <a:solidFill>
                <a:srgbClr val="252827"/>
              </a:solidFill>
              <a:latin typeface="Montserrat Light" panose="020B0604020202020204" charset="0"/>
            </a:endParaRPr>
          </a:p>
          <a:p>
            <a:r>
              <a:rPr lang="en-US" sz="1600" dirty="0">
                <a:solidFill>
                  <a:prstClr val="black"/>
                </a:solidFill>
              </a:rPr>
              <a:t>SAHI «Kemerovo Regional Clinical Hospital named after S.V. </a:t>
            </a:r>
            <a:r>
              <a:rPr lang="en-US" sz="1600" dirty="0" err="1">
                <a:solidFill>
                  <a:prstClr val="black"/>
                </a:solidFill>
              </a:rPr>
              <a:t>Belyaev</a:t>
            </a:r>
            <a:r>
              <a:rPr lang="en-US" sz="1600" dirty="0">
                <a:solidFill>
                  <a:prstClr val="black"/>
                </a:solidFill>
              </a:rPr>
              <a:t>»</a:t>
            </a:r>
          </a:p>
          <a:p>
            <a:pPr algn="just"/>
            <a:r>
              <a:rPr lang="en-US" sz="1600" dirty="0" smtClean="0">
                <a:solidFill>
                  <a:srgbClr val="004A80"/>
                </a:solidFill>
                <a:latin typeface="Fira Sans"/>
                <a:hlinkClick r:id="rId7"/>
              </a:rPr>
              <a:t>www.okbkem.ru</a:t>
            </a:r>
            <a:endParaRPr lang="ru-RU" sz="1600" dirty="0" smtClean="0">
              <a:solidFill>
                <a:srgbClr val="004A80"/>
              </a:solidFill>
              <a:latin typeface="Fira Sans"/>
            </a:endParaRPr>
          </a:p>
          <a:p>
            <a:pPr algn="just"/>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a:rPr>
              <a:t>----</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endParaRPr lang="en-US" sz="1600" spc="33" dirty="0">
              <a:solidFill>
                <a:srgbClr val="CD0808"/>
              </a:solidFill>
              <a:latin typeface="Montserrat Light" panose="020B0604020202020204" charset="0"/>
            </a:endParaRPr>
          </a:p>
        </p:txBody>
      </p:sp>
      <p:sp>
        <p:nvSpPr>
          <p:cNvPr id="37" name="TextBox 17"/>
          <p:cNvSpPr txBox="1"/>
          <p:nvPr/>
        </p:nvSpPr>
        <p:spPr>
          <a:xfrm>
            <a:off x="4524656" y="5986949"/>
            <a:ext cx="1100017" cy="284822"/>
          </a:xfrm>
          <a:prstGeom prst="rect">
            <a:avLst/>
          </a:prstGeom>
        </p:spPr>
        <p:txBody>
          <a:bodyPr wrap="square" lIns="0" tIns="0" rIns="0" bIns="0" rtlCol="0" anchor="t">
            <a:spAutoFit/>
          </a:bodyPr>
          <a:lstStyle/>
          <a:p>
            <a:pPr algn="ctr">
              <a:lnSpc>
                <a:spcPts val="2520"/>
              </a:lnSpc>
            </a:pPr>
            <a:r>
              <a:rPr lang="en-US" sz="1400" dirty="0" smtClean="0">
                <a:solidFill>
                  <a:srgbClr val="150599"/>
                </a:solidFill>
                <a:latin typeface="Montserrat Extra-Bold"/>
              </a:rPr>
              <a:t>Kemerovo</a:t>
            </a:r>
            <a:endParaRPr lang="en-US" sz="1400" dirty="0">
              <a:solidFill>
                <a:srgbClr val="150599"/>
              </a:solidFill>
              <a:latin typeface="Montserrat Extra-Bold"/>
            </a:endParaRPr>
          </a:p>
        </p:txBody>
      </p:sp>
      <p:sp>
        <p:nvSpPr>
          <p:cNvPr id="38" name="TextBox 18"/>
          <p:cNvSpPr txBox="1"/>
          <p:nvPr/>
        </p:nvSpPr>
        <p:spPr>
          <a:xfrm>
            <a:off x="3827804" y="6510485"/>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
        <p:nvSpPr>
          <p:cNvPr id="40" name="TextBox 17"/>
          <p:cNvSpPr txBox="1"/>
          <p:nvPr/>
        </p:nvSpPr>
        <p:spPr>
          <a:xfrm>
            <a:off x="3518293" y="7654186"/>
            <a:ext cx="2165863" cy="284822"/>
          </a:xfrm>
          <a:prstGeom prst="rect">
            <a:avLst/>
          </a:prstGeom>
        </p:spPr>
        <p:txBody>
          <a:bodyPr wrap="square" lIns="0" tIns="0" rIns="0" bIns="0" rtlCol="0" anchor="t">
            <a:spAutoFit/>
          </a:bodyPr>
          <a:lstStyle/>
          <a:p>
            <a:pPr algn="ctr">
              <a:lnSpc>
                <a:spcPts val="2520"/>
              </a:lnSpc>
            </a:pPr>
            <a:r>
              <a:rPr lang="en-US" sz="1400" dirty="0" err="1" smtClean="0">
                <a:solidFill>
                  <a:srgbClr val="150599"/>
                </a:solidFill>
                <a:latin typeface="Montserrat Extra-Bold"/>
              </a:rPr>
              <a:t>Leninsk-Kuznetskiy</a:t>
            </a:r>
            <a:endParaRPr lang="en-US" sz="1400" dirty="0">
              <a:solidFill>
                <a:srgbClr val="150599"/>
              </a:solidFill>
              <a:latin typeface="Montserrat Extra-Bold"/>
            </a:endParaRPr>
          </a:p>
        </p:txBody>
      </p:sp>
      <p:sp>
        <p:nvSpPr>
          <p:cNvPr id="42" name="TextBox 11"/>
          <p:cNvSpPr txBox="1"/>
          <p:nvPr/>
        </p:nvSpPr>
        <p:spPr>
          <a:xfrm>
            <a:off x="1236119" y="981075"/>
            <a:ext cx="16071972" cy="1806328"/>
          </a:xfrm>
          <a:prstGeom prst="rect">
            <a:avLst/>
          </a:prstGeom>
        </p:spPr>
        <p:txBody>
          <a:bodyPr lIns="0" tIns="0" rIns="0" bIns="0" rtlCol="0" anchor="t">
            <a:spAutoFit/>
          </a:bodyPr>
          <a:lstStyle/>
          <a:p>
            <a:pPr algn="ctr">
              <a:lnSpc>
                <a:spcPts val="7280"/>
              </a:lnSpc>
            </a:pPr>
            <a:r>
              <a:rPr lang="en-US" sz="5600" b="1" spc="700" dirty="0" smtClean="0">
                <a:solidFill>
                  <a:srgbClr val="FFFFFF"/>
                </a:solidFill>
                <a:latin typeface="Oswald"/>
              </a:rPr>
              <a:t>HEALTH CARE PROFILES AND MEDICAL CENTERS OF KEMEROVO REGION</a:t>
            </a:r>
            <a:endParaRPr lang="ru-RU" sz="5600" b="1" spc="700" dirty="0" smtClean="0">
              <a:solidFill>
                <a:srgbClr val="FFFFFF"/>
              </a:solidFill>
              <a:latin typeface="Oswald"/>
            </a:endParaRPr>
          </a:p>
        </p:txBody>
      </p:sp>
      <p:sp>
        <p:nvSpPr>
          <p:cNvPr id="22" name="TextBox 4"/>
          <p:cNvSpPr txBox="1"/>
          <p:nvPr/>
        </p:nvSpPr>
        <p:spPr>
          <a:xfrm>
            <a:off x="6862403" y="7235034"/>
            <a:ext cx="4872396" cy="1692771"/>
          </a:xfrm>
          <a:prstGeom prst="rect">
            <a:avLst/>
          </a:prstGeom>
        </p:spPr>
        <p:txBody>
          <a:bodyPr wrap="square" lIns="0" tIns="0" rIns="0" bIns="0" rtlCol="0" anchor="t">
            <a:spAutoFit/>
          </a:bodyPr>
          <a:lstStyle/>
          <a:p>
            <a:pPr>
              <a:lnSpc>
                <a:spcPts val="2240"/>
              </a:lnSpc>
            </a:pPr>
            <a:endParaRPr lang="ru-RU" sz="1599" spc="33" dirty="0" smtClean="0">
              <a:solidFill>
                <a:prstClr val="black"/>
              </a:solidFill>
              <a:latin typeface="Montserrat Light"/>
            </a:endParaRPr>
          </a:p>
          <a:p>
            <a:pPr>
              <a:lnSpc>
                <a:spcPts val="2240"/>
              </a:lnSpc>
            </a:pPr>
            <a:r>
              <a:rPr lang="ru-RU" sz="1600" spc="33" dirty="0" smtClean="0">
                <a:solidFill>
                  <a:prstClr val="black"/>
                </a:solidFill>
                <a:latin typeface="Montserrat Light"/>
              </a:rPr>
              <a:t>-----------------------------------------------------------</a:t>
            </a:r>
            <a:endParaRPr lang="ru-RU" sz="1600" spc="33" dirty="0">
              <a:solidFill>
                <a:prstClr val="black"/>
              </a:solidFill>
              <a:latin typeface="Montserrat Light"/>
            </a:endParaRPr>
          </a:p>
          <a:p>
            <a:pPr>
              <a:lnSpc>
                <a:spcPts val="2239"/>
              </a:lnSpc>
            </a:pPr>
            <a:r>
              <a:rPr lang="ru-RU" sz="1600" spc="33" dirty="0" smtClean="0">
                <a:solidFill>
                  <a:srgbClr val="252827"/>
                </a:solidFill>
                <a:latin typeface="Montserrat Light" panose="020B0604020202020204" charset="0"/>
              </a:rPr>
              <a:t> </a:t>
            </a:r>
            <a:r>
              <a:rPr lang="en-US" sz="1600" spc="33" dirty="0"/>
              <a:t>SAHI «</a:t>
            </a:r>
            <a:r>
              <a:rPr lang="en-US" sz="1600" spc="33" dirty="0" smtClean="0"/>
              <a:t>Novokuznetsk </a:t>
            </a:r>
            <a:r>
              <a:rPr lang="en-US" sz="1600" spc="33" dirty="0"/>
              <a:t>City Clinical Hospital №1»</a:t>
            </a:r>
          </a:p>
          <a:p>
            <a:pPr>
              <a:lnSpc>
                <a:spcPts val="2239"/>
              </a:lnSpc>
            </a:pPr>
            <a:r>
              <a:rPr lang="en-US" sz="1600" dirty="0" smtClean="0">
                <a:solidFill>
                  <a:srgbClr val="004A80"/>
                </a:solidFill>
                <a:latin typeface="Fira Sans"/>
                <a:hlinkClick r:id="rId4"/>
              </a:rPr>
              <a:t>www.1gkb-nk.ru</a:t>
            </a:r>
            <a:endParaRPr lang="ru-RU" sz="1600" spc="33" dirty="0">
              <a:solidFill>
                <a:prstClr val="black"/>
              </a:solidFill>
              <a:effectLst>
                <a:outerShdw blurRad="38100" dist="38100" dir="2700000" algn="tl">
                  <a:srgbClr val="000000">
                    <a:alpha val="43137"/>
                  </a:srgbClr>
                </a:outerShdw>
              </a:effectLst>
            </a:endParaRPr>
          </a:p>
          <a:p>
            <a:pPr>
              <a:lnSpc>
                <a:spcPts val="2239"/>
              </a:lnSpc>
            </a:pPr>
            <a:r>
              <a:rPr lang="en-US" sz="1600" spc="33" dirty="0" smtClean="0">
                <a:solidFill>
                  <a:srgbClr val="252827"/>
                </a:solidFill>
                <a:latin typeface="Montserrat Light"/>
              </a:rPr>
              <a:t>------------------------</a:t>
            </a:r>
            <a:r>
              <a:rPr lang="ru-RU" sz="1600" spc="33" dirty="0" smtClean="0">
                <a:solidFill>
                  <a:srgbClr val="252827"/>
                </a:solidFill>
                <a:latin typeface="Montserrat Light"/>
              </a:rPr>
              <a:t>----</a:t>
            </a:r>
            <a:r>
              <a:rPr lang="en-US" sz="1600" spc="33" dirty="0" smtClean="0">
                <a:solidFill>
                  <a:srgbClr val="252827"/>
                </a:solidFill>
                <a:latin typeface="Montserrat Light"/>
              </a:rPr>
              <a:t>---------------</a:t>
            </a:r>
            <a:r>
              <a:rPr lang="en-US" sz="1599" spc="33" dirty="0" smtClean="0">
                <a:solidFill>
                  <a:srgbClr val="252827"/>
                </a:solidFill>
                <a:latin typeface="Montserrat Light"/>
              </a:rPr>
              <a:t>----------------</a:t>
            </a:r>
            <a:endParaRPr lang="ru-RU" sz="1599" spc="33" dirty="0" smtClean="0">
              <a:solidFill>
                <a:srgbClr val="252827"/>
              </a:solidFill>
              <a:latin typeface="Montserrat Light"/>
            </a:endParaRPr>
          </a:p>
          <a:p>
            <a:pPr>
              <a:lnSpc>
                <a:spcPts val="2239"/>
              </a:lnSpc>
            </a:pPr>
            <a:endParaRPr lang="en-US" sz="1599" spc="33" dirty="0">
              <a:solidFill>
                <a:srgbClr val="252827"/>
              </a:solidFill>
              <a:latin typeface="Montserrat Light"/>
            </a:endParaRPr>
          </a:p>
        </p:txBody>
      </p:sp>
      <p:sp>
        <p:nvSpPr>
          <p:cNvPr id="23" name="TextBox 10"/>
          <p:cNvSpPr txBox="1"/>
          <p:nvPr/>
        </p:nvSpPr>
        <p:spPr>
          <a:xfrm>
            <a:off x="13002682" y="4391005"/>
            <a:ext cx="4032372" cy="515032"/>
          </a:xfrm>
          <a:prstGeom prst="rect">
            <a:avLst/>
          </a:prstGeom>
        </p:spPr>
        <p:txBody>
          <a:bodyPr lIns="0" tIns="0" rIns="0" bIns="0" rtlCol="0" anchor="t">
            <a:spAutoFit/>
          </a:bodyPr>
          <a:lstStyle/>
          <a:p>
            <a:pPr algn="ctr">
              <a:lnSpc>
                <a:spcPts val="4480"/>
              </a:lnSpc>
            </a:pPr>
            <a:r>
              <a:rPr lang="en-US" sz="2800" b="1" spc="338" dirty="0" smtClean="0">
                <a:solidFill>
                  <a:srgbClr val="252827"/>
                </a:solidFill>
                <a:latin typeface="Oswald"/>
              </a:rPr>
              <a:t>NEUROSURGERY</a:t>
            </a:r>
            <a:endParaRPr lang="en-US" sz="2800" b="1" spc="338" dirty="0">
              <a:solidFill>
                <a:srgbClr val="252827"/>
              </a:solidFill>
              <a:latin typeface="Oswald"/>
            </a:endParaRPr>
          </a:p>
        </p:txBody>
      </p:sp>
      <p:sp>
        <p:nvSpPr>
          <p:cNvPr id="39" name="TextBox 6"/>
          <p:cNvSpPr txBox="1"/>
          <p:nvPr/>
        </p:nvSpPr>
        <p:spPr>
          <a:xfrm>
            <a:off x="17290293" y="197464"/>
            <a:ext cx="997707" cy="436017"/>
          </a:xfrm>
          <a:prstGeom prst="rect">
            <a:avLst/>
          </a:prstGeom>
        </p:spPr>
        <p:txBody>
          <a:bodyPr lIns="0" tIns="0" rIns="0" bIns="0" rtlCol="0" anchor="t">
            <a:spAutoFit/>
          </a:bodyPr>
          <a:lstStyle/>
          <a:p>
            <a:pPr algn="ctr">
              <a:lnSpc>
                <a:spcPts val="3359"/>
              </a:lnSpc>
            </a:pPr>
            <a:r>
              <a:rPr lang="ru-RU" sz="2400" b="1" dirty="0">
                <a:solidFill>
                  <a:srgbClr val="FFFFFF"/>
                </a:solidFill>
                <a:latin typeface="Oswald"/>
              </a:rPr>
              <a:t>8</a:t>
            </a:r>
            <a:endParaRPr lang="en-US" sz="2400" b="1" dirty="0">
              <a:solidFill>
                <a:srgbClr val="FFFFFF"/>
              </a:solidFill>
              <a:latin typeface="Oswald"/>
            </a:endParaRPr>
          </a:p>
        </p:txBody>
      </p:sp>
      <p:sp>
        <p:nvSpPr>
          <p:cNvPr id="44" name="TextBox 18"/>
          <p:cNvSpPr txBox="1"/>
          <p:nvPr/>
        </p:nvSpPr>
        <p:spPr>
          <a:xfrm>
            <a:off x="3892825" y="8149749"/>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
        <p:nvSpPr>
          <p:cNvPr id="45" name="TextBox 17"/>
          <p:cNvSpPr txBox="1"/>
          <p:nvPr/>
        </p:nvSpPr>
        <p:spPr>
          <a:xfrm>
            <a:off x="10442228" y="5639902"/>
            <a:ext cx="1100017" cy="284822"/>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p:txBody>
      </p:sp>
      <p:sp>
        <p:nvSpPr>
          <p:cNvPr id="46" name="TextBox 10"/>
          <p:cNvSpPr txBox="1"/>
          <p:nvPr/>
        </p:nvSpPr>
        <p:spPr>
          <a:xfrm>
            <a:off x="7255919" y="6314814"/>
            <a:ext cx="4032372" cy="516808"/>
          </a:xfrm>
          <a:prstGeom prst="rect">
            <a:avLst/>
          </a:prstGeom>
        </p:spPr>
        <p:txBody>
          <a:bodyPr lIns="0" tIns="0" rIns="0" bIns="0" rtlCol="0" anchor="t">
            <a:spAutoFit/>
          </a:bodyPr>
          <a:lstStyle/>
          <a:p>
            <a:pPr algn="ctr">
              <a:lnSpc>
                <a:spcPts val="4480"/>
              </a:lnSpc>
            </a:pPr>
            <a:r>
              <a:rPr lang="en-US" sz="2800" b="1" spc="338" dirty="0" smtClean="0">
                <a:solidFill>
                  <a:srgbClr val="252827"/>
                </a:solidFill>
                <a:latin typeface="Oswald"/>
              </a:rPr>
              <a:t>PLASTIC SURGERY</a:t>
            </a:r>
            <a:endParaRPr lang="en-US" sz="2800" b="1" spc="338" dirty="0">
              <a:solidFill>
                <a:srgbClr val="252827"/>
              </a:solidFill>
              <a:latin typeface="Oswald"/>
            </a:endParaRPr>
          </a:p>
        </p:txBody>
      </p:sp>
      <p:sp>
        <p:nvSpPr>
          <p:cNvPr id="47" name="TextBox 18"/>
          <p:cNvSpPr txBox="1"/>
          <p:nvPr/>
        </p:nvSpPr>
        <p:spPr>
          <a:xfrm>
            <a:off x="9792016" y="8154234"/>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
        <p:nvSpPr>
          <p:cNvPr id="48" name="TextBox 4"/>
          <p:cNvSpPr txBox="1"/>
          <p:nvPr/>
        </p:nvSpPr>
        <p:spPr>
          <a:xfrm>
            <a:off x="12528104" y="5042609"/>
            <a:ext cx="4733386" cy="3385542"/>
          </a:xfrm>
          <a:prstGeom prst="rect">
            <a:avLst/>
          </a:prstGeom>
        </p:spPr>
        <p:txBody>
          <a:bodyPr wrap="square" lIns="0" tIns="0" rIns="0" bIns="0" rtlCol="0" anchor="t">
            <a:spAutoFit/>
          </a:bodyPr>
          <a:lstStyle/>
          <a:p>
            <a:pPr>
              <a:lnSpc>
                <a:spcPts val="2240"/>
              </a:lnSpc>
            </a:pPr>
            <a:r>
              <a:rPr lang="en-US" sz="1600" spc="33" dirty="0">
                <a:solidFill>
                  <a:srgbClr val="252827"/>
                </a:solidFill>
                <a:latin typeface="Montserrat Light" panose="020B0604020202020204" charset="0"/>
              </a:rPr>
              <a:t>-------------------------------------------------------</a:t>
            </a:r>
          </a:p>
          <a:p>
            <a:pPr>
              <a:lnSpc>
                <a:spcPts val="2239"/>
              </a:lnSpc>
            </a:pPr>
            <a:r>
              <a:rPr lang="en-US" sz="1600" dirty="0">
                <a:solidFill>
                  <a:prstClr val="white"/>
                </a:solidFill>
              </a:rPr>
              <a:t>SAHI </a:t>
            </a:r>
            <a:r>
              <a:rPr lang="ru-RU" sz="1600" dirty="0">
                <a:solidFill>
                  <a:prstClr val="white"/>
                </a:solidFill>
              </a:rPr>
              <a:t>«</a:t>
            </a:r>
            <a:r>
              <a:rPr lang="en-US" sz="1600" dirty="0">
                <a:solidFill>
                  <a:prstClr val="white"/>
                </a:solidFill>
              </a:rPr>
              <a:t>Kemerovo Regional Clinical Hospital named after S.V. </a:t>
            </a:r>
            <a:r>
              <a:rPr lang="en-US" sz="1600" dirty="0" err="1">
                <a:solidFill>
                  <a:prstClr val="white"/>
                </a:solidFill>
              </a:rPr>
              <a:t>Belyaev</a:t>
            </a:r>
            <a:r>
              <a:rPr lang="ru-RU" sz="1600" dirty="0">
                <a:solidFill>
                  <a:prstClr val="white"/>
                </a:solidFill>
              </a:rPr>
              <a:t>»</a:t>
            </a:r>
          </a:p>
          <a:p>
            <a:pPr>
              <a:lnSpc>
                <a:spcPts val="2239"/>
              </a:lnSpc>
            </a:pPr>
            <a:r>
              <a:rPr lang="en-US" sz="1600" dirty="0" smtClean="0">
                <a:solidFill>
                  <a:srgbClr val="004A80"/>
                </a:solidFill>
                <a:latin typeface="Fira Sans"/>
                <a:hlinkClick r:id="rId3"/>
              </a:rPr>
              <a:t>www.okbkem.ru</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ontserrat Light" panose="020B0604020202020204" charset="0"/>
            </a:endParaRPr>
          </a:p>
          <a:p>
            <a:pPr>
              <a:lnSpc>
                <a:spcPts val="2239"/>
              </a:lnSpc>
            </a:pPr>
            <a:r>
              <a:rPr lang="ru-RU" sz="1600" spc="33" dirty="0" smtClean="0">
                <a:solidFill>
                  <a:srgbClr val="252827"/>
                </a:solidFill>
                <a:latin typeface="Montserrat Light" panose="020B0604020202020204" charset="0"/>
              </a:rPr>
              <a:t> </a:t>
            </a:r>
            <a:r>
              <a:rPr lang="en-US" sz="1600" spc="33" dirty="0">
                <a:solidFill>
                  <a:srgbClr val="FFFFFF"/>
                </a:solidFill>
              </a:rPr>
              <a:t>SAHI </a:t>
            </a:r>
            <a:r>
              <a:rPr lang="ru-RU" sz="1600" spc="33" dirty="0">
                <a:solidFill>
                  <a:srgbClr val="FFFFFF"/>
                </a:solidFill>
              </a:rPr>
              <a:t>«</a:t>
            </a:r>
            <a:r>
              <a:rPr lang="en-US" sz="1600" spc="33" dirty="0" smtClean="0">
                <a:solidFill>
                  <a:srgbClr val="FFFFFF"/>
                </a:solidFill>
              </a:rPr>
              <a:t>Novokuznetsk </a:t>
            </a:r>
            <a:r>
              <a:rPr lang="en-US" sz="1600" spc="33" dirty="0">
                <a:solidFill>
                  <a:srgbClr val="FFFFFF"/>
                </a:solidFill>
              </a:rPr>
              <a:t>City Clinical Hospital </a:t>
            </a:r>
            <a:r>
              <a:rPr lang="ru-RU" sz="1600" spc="33" dirty="0">
                <a:solidFill>
                  <a:srgbClr val="FFFFFF"/>
                </a:solidFill>
              </a:rPr>
              <a:t>№1»</a:t>
            </a:r>
          </a:p>
          <a:p>
            <a:pPr>
              <a:lnSpc>
                <a:spcPts val="2239"/>
              </a:lnSpc>
            </a:pPr>
            <a:r>
              <a:rPr lang="en-US" sz="1600" dirty="0" smtClean="0">
                <a:solidFill>
                  <a:srgbClr val="004A80"/>
                </a:solidFill>
                <a:latin typeface="Fira Sans"/>
                <a:hlinkClick r:id="rId4"/>
              </a:rPr>
              <a:t>www.1gkb-nk.ru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a:p>
            <a:pPr>
              <a:lnSpc>
                <a:spcPts val="2239"/>
              </a:lnSpc>
            </a:pPr>
            <a:r>
              <a:rPr lang="en-US" sz="1600" dirty="0">
                <a:solidFill>
                  <a:srgbClr val="EEECE1"/>
                </a:solidFill>
                <a:latin typeface="+mj-lt"/>
              </a:rPr>
              <a:t>SAHI «Regional Clinical Center for Miners’ Health»</a:t>
            </a:r>
          </a:p>
          <a:p>
            <a:pPr>
              <a:lnSpc>
                <a:spcPts val="2239"/>
              </a:lnSpc>
            </a:pPr>
            <a:r>
              <a:rPr lang="en-US" sz="1600" dirty="0" smtClean="0">
                <a:latin typeface="Fira Sans"/>
                <a:hlinkClick r:id="rId5"/>
              </a:rPr>
              <a:t>www.mine-med.ru</a:t>
            </a:r>
            <a:endParaRPr lang="ru-RU" sz="1600" dirty="0" smtClean="0">
              <a:solidFill>
                <a:prstClr val="black"/>
              </a:solidFill>
              <a:effectLst>
                <a:outerShdw blurRad="38100" dist="38100" dir="2700000" algn="tl">
                  <a:srgbClr val="000000">
                    <a:alpha val="43137"/>
                  </a:srgbClr>
                </a:outerShdw>
              </a:effectLst>
              <a:latin typeface="Fira Sans"/>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p>
          <a:p>
            <a:pPr>
              <a:lnSpc>
                <a:spcPts val="2239"/>
              </a:lnSpc>
            </a:pPr>
            <a:endParaRPr lang="ru-RU" sz="1600" dirty="0">
              <a:solidFill>
                <a:srgbClr val="EEECE1"/>
              </a:solidFill>
              <a:latin typeface="+mj-lt"/>
            </a:endParaRPr>
          </a:p>
        </p:txBody>
      </p:sp>
      <p:sp>
        <p:nvSpPr>
          <p:cNvPr id="49" name="TextBox 17"/>
          <p:cNvSpPr txBox="1"/>
          <p:nvPr/>
        </p:nvSpPr>
        <p:spPr>
          <a:xfrm>
            <a:off x="15935037" y="6012369"/>
            <a:ext cx="1100017" cy="284822"/>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p:txBody>
      </p:sp>
      <p:sp>
        <p:nvSpPr>
          <p:cNvPr id="50" name="TextBox 17"/>
          <p:cNvSpPr txBox="1"/>
          <p:nvPr/>
        </p:nvSpPr>
        <p:spPr>
          <a:xfrm>
            <a:off x="14991974" y="7939008"/>
            <a:ext cx="2165863" cy="284822"/>
          </a:xfrm>
          <a:prstGeom prst="rect">
            <a:avLst/>
          </a:prstGeom>
        </p:spPr>
        <p:txBody>
          <a:bodyPr wrap="square" lIns="0" tIns="0" rIns="0" bIns="0" rtlCol="0" anchor="t">
            <a:spAutoFit/>
          </a:bodyPr>
          <a:lstStyle/>
          <a:p>
            <a:pPr algn="ctr">
              <a:lnSpc>
                <a:spcPts val="2520"/>
              </a:lnSpc>
            </a:pPr>
            <a:r>
              <a:rPr lang="en-US" sz="1400" dirty="0" err="1" smtClean="0">
                <a:solidFill>
                  <a:srgbClr val="150599"/>
                </a:solidFill>
                <a:latin typeface="Montserrat Extra-Bold"/>
              </a:rPr>
              <a:t>Leninsk-Kuznetskiy</a:t>
            </a:r>
            <a:endParaRPr lang="en-US" sz="1400" dirty="0">
              <a:solidFill>
                <a:srgbClr val="150599"/>
              </a:solidFill>
              <a:latin typeface="Montserrat Extra-Bold"/>
            </a:endParaRPr>
          </a:p>
        </p:txBody>
      </p:sp>
      <p:sp>
        <p:nvSpPr>
          <p:cNvPr id="51" name="TextBox 18"/>
          <p:cNvSpPr txBox="1"/>
          <p:nvPr/>
        </p:nvSpPr>
        <p:spPr>
          <a:xfrm>
            <a:off x="15365308" y="6493748"/>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Tree>
    <p:extLst>
      <p:ext uri="{BB962C8B-B14F-4D97-AF65-F5344CB8AC3E}">
        <p14:creationId xmlns:p14="http://schemas.microsoft.com/office/powerpoint/2010/main" xmlns="" val="421270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43" name="AutoShape 2"/>
          <p:cNvSpPr/>
          <p:nvPr/>
        </p:nvSpPr>
        <p:spPr>
          <a:xfrm>
            <a:off x="579966" y="4204853"/>
            <a:ext cx="5477617" cy="5438775"/>
          </a:xfrm>
          <a:prstGeom prst="rect">
            <a:avLst/>
          </a:prstGeom>
          <a:solidFill>
            <a:srgbClr val="A6A6A6"/>
          </a:solidFill>
        </p:spPr>
      </p:sp>
      <p:pic>
        <p:nvPicPr>
          <p:cNvPr id="12" name="Picture 12"/>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sp>
        <p:nvSpPr>
          <p:cNvPr id="29" name="TextBox 3"/>
          <p:cNvSpPr txBox="1"/>
          <p:nvPr/>
        </p:nvSpPr>
        <p:spPr>
          <a:xfrm>
            <a:off x="1448821" y="4196104"/>
            <a:ext cx="3686119" cy="1102866"/>
          </a:xfrm>
          <a:prstGeom prst="rect">
            <a:avLst/>
          </a:prstGeom>
        </p:spPr>
        <p:txBody>
          <a:bodyPr lIns="0" tIns="0" rIns="0" bIns="0" rtlCol="0" anchor="t">
            <a:spAutoFit/>
          </a:bodyPr>
          <a:lstStyle/>
          <a:p>
            <a:pPr algn="ctr">
              <a:lnSpc>
                <a:spcPts val="4256"/>
              </a:lnSpc>
            </a:pPr>
            <a:r>
              <a:rPr lang="en-US" sz="2800" b="1" spc="321" dirty="0" smtClean="0">
                <a:solidFill>
                  <a:srgbClr val="252827"/>
                </a:solidFill>
                <a:latin typeface="Oswald"/>
              </a:rPr>
              <a:t>TRAUMATOLOGY AND ORTHOPEDICS</a:t>
            </a:r>
            <a:endParaRPr lang="en-US" sz="2800" b="1" spc="321" dirty="0">
              <a:solidFill>
                <a:srgbClr val="252827"/>
              </a:solidFill>
              <a:latin typeface="Oswald"/>
            </a:endParaRPr>
          </a:p>
        </p:txBody>
      </p:sp>
      <p:sp>
        <p:nvSpPr>
          <p:cNvPr id="30" name="TextBox 4"/>
          <p:cNvSpPr txBox="1"/>
          <p:nvPr/>
        </p:nvSpPr>
        <p:spPr>
          <a:xfrm>
            <a:off x="950771" y="5042609"/>
            <a:ext cx="4733386" cy="3385542"/>
          </a:xfrm>
          <a:prstGeom prst="rect">
            <a:avLst/>
          </a:prstGeom>
        </p:spPr>
        <p:txBody>
          <a:bodyPr wrap="square" lIns="0" tIns="0" rIns="0" bIns="0" rtlCol="0" anchor="t">
            <a:spAutoFit/>
          </a:bodyPr>
          <a:lstStyle/>
          <a:p>
            <a:pPr>
              <a:lnSpc>
                <a:spcPts val="2240"/>
              </a:lnSpc>
            </a:pPr>
            <a:r>
              <a:rPr lang="en-US" sz="1600" spc="33" dirty="0">
                <a:solidFill>
                  <a:srgbClr val="252827"/>
                </a:solidFill>
                <a:latin typeface="Montserrat Light" panose="020B0604020202020204" charset="0"/>
              </a:rPr>
              <a:t>-------------------------------------------------------</a:t>
            </a:r>
          </a:p>
          <a:p>
            <a:pPr>
              <a:lnSpc>
                <a:spcPts val="2239"/>
              </a:lnSpc>
            </a:pPr>
            <a:r>
              <a:rPr lang="en-US" sz="1600" spc="33" dirty="0">
                <a:solidFill>
                  <a:srgbClr val="FFFFFF"/>
                </a:solidFill>
              </a:rPr>
              <a:t>SAHI </a:t>
            </a:r>
            <a:r>
              <a:rPr lang="ru-RU" sz="1600" spc="33" dirty="0">
                <a:solidFill>
                  <a:srgbClr val="FFFFFF"/>
                </a:solidFill>
              </a:rPr>
              <a:t>«</a:t>
            </a:r>
            <a:r>
              <a:rPr lang="en-US" sz="1600" spc="33" dirty="0" smtClean="0">
                <a:solidFill>
                  <a:srgbClr val="FFFFFF"/>
                </a:solidFill>
              </a:rPr>
              <a:t>Novokuznetsk </a:t>
            </a:r>
            <a:r>
              <a:rPr lang="en-US" sz="1600" spc="33" dirty="0">
                <a:solidFill>
                  <a:srgbClr val="FFFFFF"/>
                </a:solidFill>
              </a:rPr>
              <a:t>City Clinical Hospital </a:t>
            </a:r>
            <a:r>
              <a:rPr lang="ru-RU" sz="1600" spc="33" dirty="0">
                <a:solidFill>
                  <a:srgbClr val="FFFFFF"/>
                </a:solidFill>
              </a:rPr>
              <a:t>№1»</a:t>
            </a:r>
          </a:p>
          <a:p>
            <a:pPr>
              <a:lnSpc>
                <a:spcPts val="2239"/>
              </a:lnSpc>
            </a:pPr>
            <a:r>
              <a:rPr lang="en-US" sz="1600" dirty="0" smtClean="0">
                <a:solidFill>
                  <a:srgbClr val="004A80"/>
                </a:solidFill>
                <a:latin typeface="Fira Sans"/>
                <a:hlinkClick r:id="rId3"/>
              </a:rPr>
              <a:t>www.1gkb-nk.ru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a:p>
            <a:pPr>
              <a:lnSpc>
                <a:spcPts val="2239"/>
              </a:lnSpc>
            </a:pPr>
            <a:r>
              <a:rPr lang="en-US" sz="1600" dirty="0" smtClean="0">
                <a:solidFill>
                  <a:srgbClr val="EEECE1"/>
                </a:solidFill>
                <a:latin typeface="+mj-lt"/>
              </a:rPr>
              <a:t>SAHI </a:t>
            </a:r>
            <a:r>
              <a:rPr lang="ru-RU" sz="1600" dirty="0" smtClean="0">
                <a:solidFill>
                  <a:srgbClr val="EEECE1"/>
                </a:solidFill>
                <a:latin typeface="+mj-lt"/>
              </a:rPr>
              <a:t>«</a:t>
            </a:r>
            <a:r>
              <a:rPr lang="en-US" sz="1600" dirty="0" smtClean="0">
                <a:solidFill>
                  <a:srgbClr val="EEECE1"/>
                </a:solidFill>
                <a:latin typeface="+mj-lt"/>
              </a:rPr>
              <a:t>Regional Clinical Hospital of Medical Aid named after M.A. </a:t>
            </a:r>
            <a:r>
              <a:rPr lang="en-US" sz="1600" dirty="0" err="1" smtClean="0">
                <a:solidFill>
                  <a:srgbClr val="EEECE1"/>
                </a:solidFill>
                <a:latin typeface="+mj-lt"/>
              </a:rPr>
              <a:t>Podgorbunskiy</a:t>
            </a:r>
            <a:r>
              <a:rPr lang="ru-RU" sz="1600" dirty="0" smtClean="0">
                <a:solidFill>
                  <a:srgbClr val="EEECE1"/>
                </a:solidFill>
                <a:latin typeface="+mj-lt"/>
              </a:rPr>
              <a:t>»</a:t>
            </a:r>
            <a:endParaRPr lang="ru-RU" sz="1600" dirty="0" smtClean="0">
              <a:solidFill>
                <a:srgbClr val="F2F2F2"/>
              </a:solidFill>
              <a:latin typeface="+mj-lt"/>
            </a:endParaRPr>
          </a:p>
          <a:p>
            <a:pPr>
              <a:lnSpc>
                <a:spcPts val="2239"/>
              </a:lnSpc>
            </a:pPr>
            <a:r>
              <a:rPr lang="en-US" sz="1600" dirty="0" smtClean="0">
                <a:latin typeface="Fira Sans"/>
                <a:hlinkClick r:id="rId4"/>
              </a:rPr>
              <a:t>www.gkb3.ru</a:t>
            </a:r>
            <a:endParaRPr lang="ru-RU" sz="1600" dirty="0" smtClean="0">
              <a:latin typeface="Fira Sans"/>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p>
          <a:p>
            <a:pPr>
              <a:lnSpc>
                <a:spcPts val="2239"/>
              </a:lnSpc>
            </a:pPr>
            <a:r>
              <a:rPr lang="en-US" sz="1600" dirty="0" smtClean="0">
                <a:solidFill>
                  <a:srgbClr val="EEECE1"/>
                </a:solidFill>
                <a:latin typeface="+mj-lt"/>
              </a:rPr>
              <a:t>SAHI </a:t>
            </a:r>
            <a:r>
              <a:rPr lang="ru-RU" sz="1600" dirty="0" smtClean="0">
                <a:solidFill>
                  <a:srgbClr val="EEECE1"/>
                </a:solidFill>
                <a:latin typeface="+mj-lt"/>
              </a:rPr>
              <a:t>«</a:t>
            </a:r>
            <a:r>
              <a:rPr lang="en-US" sz="1600" dirty="0" smtClean="0">
                <a:solidFill>
                  <a:srgbClr val="EEECE1"/>
                </a:solidFill>
                <a:latin typeface="+mj-lt"/>
              </a:rPr>
              <a:t>Regional Clinical Orthopedics-Surgical </a:t>
            </a:r>
            <a:r>
              <a:rPr lang="en-US" sz="1600" dirty="0">
                <a:solidFill>
                  <a:srgbClr val="EEECE1"/>
                </a:solidFill>
                <a:latin typeface="+mj-lt"/>
              </a:rPr>
              <a:t>H</a:t>
            </a:r>
            <a:r>
              <a:rPr lang="en-US" sz="1600" dirty="0" smtClean="0">
                <a:solidFill>
                  <a:srgbClr val="EEECE1"/>
                </a:solidFill>
                <a:latin typeface="+mj-lt"/>
              </a:rPr>
              <a:t>ospital for </a:t>
            </a:r>
            <a:r>
              <a:rPr lang="en-US" sz="1600" dirty="0" err="1">
                <a:solidFill>
                  <a:srgbClr val="EEECE1"/>
                </a:solidFill>
                <a:latin typeface="+mj-lt"/>
              </a:rPr>
              <a:t>R</a:t>
            </a:r>
            <a:r>
              <a:rPr lang="en-US" sz="1600" dirty="0" err="1" smtClean="0">
                <a:solidFill>
                  <a:srgbClr val="EEECE1"/>
                </a:solidFill>
                <a:latin typeface="+mj-lt"/>
              </a:rPr>
              <a:t>eabilitation</a:t>
            </a:r>
            <a:r>
              <a:rPr lang="ru-RU" sz="1600" dirty="0" smtClean="0">
                <a:solidFill>
                  <a:srgbClr val="EEECE1"/>
                </a:solidFill>
                <a:latin typeface="+mj-lt"/>
              </a:rPr>
              <a:t>»</a:t>
            </a:r>
          </a:p>
          <a:p>
            <a:pPr>
              <a:lnSpc>
                <a:spcPts val="2239"/>
              </a:lnSpc>
            </a:pPr>
            <a:r>
              <a:rPr lang="en-US" sz="1600" dirty="0" smtClean="0">
                <a:latin typeface="Fira Sans"/>
                <a:hlinkClick r:id="rId5"/>
              </a:rPr>
              <a:t>www.okohbvl.ru</a:t>
            </a:r>
            <a:endParaRPr lang="ru-RU" sz="1600" dirty="0" smtClean="0">
              <a:latin typeface="Fira Sans"/>
            </a:endParaRPr>
          </a:p>
          <a:p>
            <a:pPr>
              <a:lnSpc>
                <a:spcPts val="2239"/>
              </a:lnSpc>
            </a:pPr>
            <a:r>
              <a:rPr lang="ru-RU" sz="1600" spc="33" dirty="0" smtClean="0">
                <a:solidFill>
                  <a:srgbClr val="252827"/>
                </a:solidFill>
                <a:latin typeface="Montserrat Light" panose="020B0604020202020204" charset="0"/>
              </a:rPr>
              <a:t>----------------------------------------------------------</a:t>
            </a:r>
            <a:endParaRPr lang="ru-RU" sz="1600" dirty="0">
              <a:solidFill>
                <a:srgbClr val="EEECE1"/>
              </a:solidFill>
              <a:latin typeface="+mj-lt"/>
            </a:endParaRPr>
          </a:p>
        </p:txBody>
      </p:sp>
      <p:sp>
        <p:nvSpPr>
          <p:cNvPr id="31" name="AutoShape 5"/>
          <p:cNvSpPr/>
          <p:nvPr/>
        </p:nvSpPr>
        <p:spPr>
          <a:xfrm>
            <a:off x="6057583" y="4204852"/>
            <a:ext cx="6167619" cy="5438775"/>
          </a:xfrm>
          <a:prstGeom prst="rect">
            <a:avLst/>
          </a:prstGeom>
          <a:solidFill>
            <a:srgbClr val="D9D9D9"/>
          </a:solidFill>
        </p:spPr>
      </p:sp>
      <p:sp>
        <p:nvSpPr>
          <p:cNvPr id="32" name="TextBox 6"/>
          <p:cNvSpPr txBox="1"/>
          <p:nvPr/>
        </p:nvSpPr>
        <p:spPr>
          <a:xfrm>
            <a:off x="6881452" y="4278490"/>
            <a:ext cx="4510131" cy="411010"/>
          </a:xfrm>
          <a:prstGeom prst="rect">
            <a:avLst/>
          </a:prstGeom>
        </p:spPr>
        <p:txBody>
          <a:bodyPr wrap="square" lIns="0" tIns="0" rIns="0" bIns="0" rtlCol="0" anchor="t">
            <a:spAutoFit/>
          </a:bodyPr>
          <a:lstStyle/>
          <a:p>
            <a:pPr algn="ctr">
              <a:lnSpc>
                <a:spcPts val="3387"/>
              </a:lnSpc>
            </a:pPr>
            <a:r>
              <a:rPr lang="en-US" sz="2800" b="1" spc="148" dirty="0" smtClean="0">
                <a:solidFill>
                  <a:srgbClr val="252827"/>
                </a:solidFill>
                <a:latin typeface="Oswald"/>
              </a:rPr>
              <a:t>CARDIOLOGY</a:t>
            </a:r>
            <a:endParaRPr lang="en-US" sz="2800" b="1" spc="148" dirty="0">
              <a:solidFill>
                <a:srgbClr val="252827"/>
              </a:solidFill>
              <a:latin typeface="Oswald"/>
            </a:endParaRPr>
          </a:p>
        </p:txBody>
      </p:sp>
      <p:sp>
        <p:nvSpPr>
          <p:cNvPr id="33" name="AutoShape 7"/>
          <p:cNvSpPr/>
          <p:nvPr/>
        </p:nvSpPr>
        <p:spPr>
          <a:xfrm>
            <a:off x="12217606" y="4204851"/>
            <a:ext cx="5354382" cy="5438775"/>
          </a:xfrm>
          <a:prstGeom prst="rect">
            <a:avLst/>
          </a:prstGeom>
          <a:solidFill>
            <a:srgbClr val="A6A6A6"/>
          </a:solidFill>
        </p:spPr>
      </p:sp>
      <p:sp>
        <p:nvSpPr>
          <p:cNvPr id="35" name="TextBox 14"/>
          <p:cNvSpPr txBox="1"/>
          <p:nvPr/>
        </p:nvSpPr>
        <p:spPr>
          <a:xfrm>
            <a:off x="6881452" y="4880235"/>
            <a:ext cx="4853347" cy="1092607"/>
          </a:xfrm>
          <a:prstGeom prst="rect">
            <a:avLst/>
          </a:prstGeom>
        </p:spPr>
        <p:txBody>
          <a:bodyPr wrap="square" lIns="0" tIns="0" rIns="0" bIns="0" rtlCol="0" anchor="t">
            <a:spAutoFit/>
          </a:bodyPr>
          <a:lstStyle/>
          <a:p>
            <a:pPr>
              <a:lnSpc>
                <a:spcPts val="2240"/>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a:rPr>
              <a:t>----</a:t>
            </a:r>
            <a:r>
              <a:rPr lang="en-US" sz="1600" spc="33" dirty="0" smtClean="0">
                <a:solidFill>
                  <a:srgbClr val="252827"/>
                </a:solidFill>
                <a:latin typeface="Montserrat Light" panose="020B0604020202020204" charset="0"/>
              </a:rPr>
              <a:t>--</a:t>
            </a:r>
            <a:endParaRPr lang="en-US" sz="1600" spc="33" dirty="0">
              <a:solidFill>
                <a:srgbClr val="252827"/>
              </a:solidFill>
              <a:latin typeface="Montserrat Light" panose="020B0604020202020204" charset="0"/>
            </a:endParaRPr>
          </a:p>
          <a:p>
            <a:pPr>
              <a:lnSpc>
                <a:spcPts val="2239"/>
              </a:lnSpc>
            </a:pPr>
            <a:r>
              <a:rPr lang="ru-RU" sz="1600" spc="33" dirty="0" smtClean="0">
                <a:solidFill>
                  <a:srgbClr val="252827"/>
                </a:solidFill>
                <a:latin typeface="Montserrat Light" panose="020B0604020202020204" charset="0"/>
              </a:rPr>
              <a:t> </a:t>
            </a:r>
            <a:r>
              <a:rPr lang="en-US" sz="1600" spc="33" dirty="0"/>
              <a:t>SAHI «</a:t>
            </a:r>
            <a:r>
              <a:rPr lang="en-US" sz="1600" spc="33" dirty="0" smtClean="0"/>
              <a:t>Novokuznetsk </a:t>
            </a:r>
            <a:r>
              <a:rPr lang="en-US" sz="1600" spc="33" dirty="0"/>
              <a:t>City Clinical Hospital №1»</a:t>
            </a:r>
          </a:p>
          <a:p>
            <a:pPr>
              <a:lnSpc>
                <a:spcPts val="2239"/>
              </a:lnSpc>
            </a:pPr>
            <a:r>
              <a:rPr lang="en-US" sz="1600" dirty="0" smtClean="0">
                <a:solidFill>
                  <a:srgbClr val="004A80"/>
                </a:solidFill>
                <a:latin typeface="Fira Sans"/>
                <a:hlinkClick r:id="rId3"/>
              </a:rPr>
              <a:t>www.1gkb-nk.ru</a:t>
            </a:r>
            <a:endParaRPr lang="ru-RU" sz="1600" spc="33" dirty="0">
              <a:solidFill>
                <a:prstClr val="black"/>
              </a:solidFill>
              <a:effectLst>
                <a:outerShdw blurRad="38100" dist="38100" dir="2700000" algn="tl">
                  <a:srgbClr val="000000">
                    <a:alpha val="43137"/>
                  </a:srgbClr>
                </a:outerShdw>
              </a:effectLst>
            </a:endParaRPr>
          </a:p>
          <a:p>
            <a:pPr algn="just"/>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a:rPr>
              <a:t>----</a:t>
            </a: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endParaRPr lang="en-US" sz="1600" spc="33" dirty="0">
              <a:solidFill>
                <a:srgbClr val="CD0808"/>
              </a:solidFill>
              <a:latin typeface="Montserrat Light" panose="020B0604020202020204" charset="0"/>
            </a:endParaRPr>
          </a:p>
        </p:txBody>
      </p:sp>
      <p:sp>
        <p:nvSpPr>
          <p:cNvPr id="40" name="TextBox 17"/>
          <p:cNvSpPr txBox="1"/>
          <p:nvPr/>
        </p:nvSpPr>
        <p:spPr>
          <a:xfrm>
            <a:off x="3732591" y="7972726"/>
            <a:ext cx="2165863" cy="284822"/>
          </a:xfrm>
          <a:prstGeom prst="rect">
            <a:avLst/>
          </a:prstGeom>
        </p:spPr>
        <p:txBody>
          <a:bodyPr wrap="square" lIns="0" tIns="0" rIns="0" bIns="0" rtlCol="0" anchor="t">
            <a:spAutoFit/>
          </a:bodyPr>
          <a:lstStyle/>
          <a:p>
            <a:pPr algn="ctr">
              <a:lnSpc>
                <a:spcPts val="2520"/>
              </a:lnSpc>
            </a:pPr>
            <a:r>
              <a:rPr lang="en-US" sz="1400" dirty="0" err="1" smtClean="0">
                <a:solidFill>
                  <a:srgbClr val="150599"/>
                </a:solidFill>
                <a:latin typeface="Montserrat Extra-Bold"/>
              </a:rPr>
              <a:t>Prokopievsk</a:t>
            </a:r>
            <a:endParaRPr lang="en-US" sz="1400" dirty="0">
              <a:solidFill>
                <a:srgbClr val="150599"/>
              </a:solidFill>
              <a:latin typeface="Montserrat Extra-Bold"/>
            </a:endParaRPr>
          </a:p>
        </p:txBody>
      </p:sp>
      <p:sp>
        <p:nvSpPr>
          <p:cNvPr id="42" name="TextBox 11"/>
          <p:cNvSpPr txBox="1"/>
          <p:nvPr/>
        </p:nvSpPr>
        <p:spPr>
          <a:xfrm>
            <a:off x="1236119" y="981075"/>
            <a:ext cx="16071972" cy="1806328"/>
          </a:xfrm>
          <a:prstGeom prst="rect">
            <a:avLst/>
          </a:prstGeom>
        </p:spPr>
        <p:txBody>
          <a:bodyPr lIns="0" tIns="0" rIns="0" bIns="0" rtlCol="0" anchor="t">
            <a:spAutoFit/>
          </a:bodyPr>
          <a:lstStyle/>
          <a:p>
            <a:pPr algn="ctr">
              <a:lnSpc>
                <a:spcPts val="7280"/>
              </a:lnSpc>
            </a:pPr>
            <a:r>
              <a:rPr lang="en-US" sz="5600" b="1" spc="700" dirty="0">
                <a:solidFill>
                  <a:srgbClr val="FFFFFF"/>
                </a:solidFill>
                <a:latin typeface="Oswald"/>
              </a:rPr>
              <a:t>HEALTH CARE PROFILES AND MEDICAL CENTERS OF KEMEROVO REGION</a:t>
            </a:r>
            <a:endParaRPr lang="ru-RU" sz="5600" b="1" spc="700" dirty="0">
              <a:solidFill>
                <a:srgbClr val="FFFFFF"/>
              </a:solidFill>
              <a:latin typeface="Oswald"/>
            </a:endParaRPr>
          </a:p>
        </p:txBody>
      </p:sp>
      <p:sp>
        <p:nvSpPr>
          <p:cNvPr id="22" name="TextBox 4"/>
          <p:cNvSpPr txBox="1"/>
          <p:nvPr/>
        </p:nvSpPr>
        <p:spPr>
          <a:xfrm>
            <a:off x="6835907" y="7529632"/>
            <a:ext cx="4872396" cy="1974900"/>
          </a:xfrm>
          <a:prstGeom prst="rect">
            <a:avLst/>
          </a:prstGeom>
        </p:spPr>
        <p:txBody>
          <a:bodyPr wrap="square" lIns="0" tIns="0" rIns="0" bIns="0" rtlCol="0" anchor="t">
            <a:spAutoFit/>
          </a:bodyPr>
          <a:lstStyle/>
          <a:p>
            <a:pPr>
              <a:lnSpc>
                <a:spcPts val="2240"/>
              </a:lnSpc>
            </a:pPr>
            <a:endParaRPr lang="ru-RU" sz="1599" spc="33" dirty="0" smtClean="0">
              <a:solidFill>
                <a:prstClr val="black"/>
              </a:solidFill>
              <a:latin typeface="Montserrat Light"/>
            </a:endParaRPr>
          </a:p>
          <a:p>
            <a:pPr>
              <a:lnSpc>
                <a:spcPts val="2240"/>
              </a:lnSpc>
            </a:pPr>
            <a:r>
              <a:rPr lang="ru-RU" sz="1600" spc="33" dirty="0" smtClean="0">
                <a:solidFill>
                  <a:prstClr val="black"/>
                </a:solidFill>
                <a:latin typeface="Montserrat Light"/>
              </a:rPr>
              <a:t>-----------------------------------------------------------</a:t>
            </a:r>
            <a:endParaRPr lang="ru-RU" sz="1600" spc="33" dirty="0">
              <a:solidFill>
                <a:prstClr val="black"/>
              </a:solidFill>
              <a:latin typeface="Montserrat Light"/>
            </a:endParaRPr>
          </a:p>
          <a:p>
            <a:pPr>
              <a:lnSpc>
                <a:spcPts val="2239"/>
              </a:lnSpc>
            </a:pPr>
            <a:r>
              <a:rPr lang="ru-RU" sz="1600" spc="33" dirty="0" smtClean="0">
                <a:solidFill>
                  <a:srgbClr val="252827"/>
                </a:solidFill>
                <a:latin typeface="Montserrat Light" panose="020B0604020202020204" charset="0"/>
              </a:rPr>
              <a:t> </a:t>
            </a:r>
            <a:r>
              <a:rPr lang="en-US" sz="1600" spc="33" dirty="0" smtClean="0"/>
              <a:t>SAHI </a:t>
            </a:r>
            <a:r>
              <a:rPr lang="ru-RU" sz="1600" spc="33" dirty="0" smtClean="0"/>
              <a:t>«</a:t>
            </a:r>
            <a:r>
              <a:rPr lang="en-US" sz="1600" spc="33" dirty="0" smtClean="0"/>
              <a:t>Kemerovo Regional Clinical Cardiology Dispensary named after academician L.S. </a:t>
            </a:r>
            <a:r>
              <a:rPr lang="en-US" sz="1600" spc="33" dirty="0" err="1" smtClean="0"/>
              <a:t>Barbarash</a:t>
            </a:r>
            <a:r>
              <a:rPr lang="ru-RU" sz="1600" spc="33" dirty="0" smtClean="0"/>
              <a:t>»</a:t>
            </a:r>
            <a:endParaRPr lang="ru-RU" sz="1600" spc="33" dirty="0"/>
          </a:p>
          <a:p>
            <a:pPr>
              <a:lnSpc>
                <a:spcPts val="2239"/>
              </a:lnSpc>
            </a:pPr>
            <a:r>
              <a:rPr lang="en-US" sz="1600" dirty="0" smtClean="0">
                <a:solidFill>
                  <a:srgbClr val="004A80"/>
                </a:solidFill>
                <a:latin typeface="Fira Sans"/>
                <a:hlinkClick r:id="rId6"/>
              </a:rPr>
              <a:t>www.</a:t>
            </a:r>
            <a:r>
              <a:rPr lang="en-US" sz="1600" dirty="0" smtClean="0">
                <a:latin typeface="Fira Sans"/>
                <a:hlinkClick r:id="rId6"/>
              </a:rPr>
              <a:t>d.kemcardio.ru</a:t>
            </a:r>
            <a:endParaRPr lang="ru-RU" sz="1600" dirty="0" smtClean="0">
              <a:latin typeface="Fira Sans"/>
            </a:endParaRPr>
          </a:p>
          <a:p>
            <a:pPr>
              <a:lnSpc>
                <a:spcPts val="2239"/>
              </a:lnSpc>
            </a:pPr>
            <a:r>
              <a:rPr lang="en-US" sz="1600" spc="33" dirty="0" smtClean="0">
                <a:solidFill>
                  <a:srgbClr val="252827"/>
                </a:solidFill>
                <a:latin typeface="Montserrat Light"/>
              </a:rPr>
              <a:t>------------------------</a:t>
            </a:r>
            <a:r>
              <a:rPr lang="ru-RU" sz="1600" spc="33" dirty="0" smtClean="0">
                <a:solidFill>
                  <a:srgbClr val="252827"/>
                </a:solidFill>
                <a:latin typeface="Montserrat Light"/>
              </a:rPr>
              <a:t>----</a:t>
            </a:r>
            <a:r>
              <a:rPr lang="en-US" sz="1600" spc="33" dirty="0" smtClean="0">
                <a:solidFill>
                  <a:srgbClr val="252827"/>
                </a:solidFill>
                <a:latin typeface="Montserrat Light"/>
              </a:rPr>
              <a:t>---------------</a:t>
            </a:r>
            <a:r>
              <a:rPr lang="en-US" sz="1599" spc="33" dirty="0" smtClean="0">
                <a:solidFill>
                  <a:srgbClr val="252827"/>
                </a:solidFill>
                <a:latin typeface="Montserrat Light"/>
              </a:rPr>
              <a:t>----------------</a:t>
            </a:r>
            <a:endParaRPr lang="ru-RU" sz="1599" spc="33" dirty="0" smtClean="0">
              <a:solidFill>
                <a:srgbClr val="252827"/>
              </a:solidFill>
              <a:latin typeface="Montserrat Light"/>
            </a:endParaRPr>
          </a:p>
          <a:p>
            <a:pPr>
              <a:lnSpc>
                <a:spcPts val="2239"/>
              </a:lnSpc>
            </a:pPr>
            <a:endParaRPr lang="en-US" sz="1599" spc="33" dirty="0">
              <a:solidFill>
                <a:srgbClr val="252827"/>
              </a:solidFill>
              <a:latin typeface="Montserrat Light"/>
            </a:endParaRPr>
          </a:p>
        </p:txBody>
      </p:sp>
      <p:sp>
        <p:nvSpPr>
          <p:cNvPr id="23" name="TextBox 10"/>
          <p:cNvSpPr txBox="1"/>
          <p:nvPr/>
        </p:nvSpPr>
        <p:spPr>
          <a:xfrm>
            <a:off x="13002682" y="4391005"/>
            <a:ext cx="4032372" cy="516808"/>
          </a:xfrm>
          <a:prstGeom prst="rect">
            <a:avLst/>
          </a:prstGeom>
        </p:spPr>
        <p:txBody>
          <a:bodyPr lIns="0" tIns="0" rIns="0" bIns="0" rtlCol="0" anchor="t">
            <a:spAutoFit/>
          </a:bodyPr>
          <a:lstStyle/>
          <a:p>
            <a:pPr algn="ctr">
              <a:lnSpc>
                <a:spcPts val="4480"/>
              </a:lnSpc>
            </a:pPr>
            <a:r>
              <a:rPr lang="en-US" sz="2800" b="1" spc="338" dirty="0" smtClean="0">
                <a:solidFill>
                  <a:srgbClr val="252827"/>
                </a:solidFill>
                <a:latin typeface="Oswald"/>
              </a:rPr>
              <a:t>UROLOGY</a:t>
            </a:r>
            <a:endParaRPr lang="en-US" sz="2800" b="1" spc="338" dirty="0">
              <a:solidFill>
                <a:srgbClr val="252827"/>
              </a:solidFill>
              <a:latin typeface="Oswald"/>
            </a:endParaRPr>
          </a:p>
        </p:txBody>
      </p:sp>
      <p:sp>
        <p:nvSpPr>
          <p:cNvPr id="39" name="TextBox 6"/>
          <p:cNvSpPr txBox="1"/>
          <p:nvPr/>
        </p:nvSpPr>
        <p:spPr>
          <a:xfrm>
            <a:off x="17290293" y="197464"/>
            <a:ext cx="997707" cy="436017"/>
          </a:xfrm>
          <a:prstGeom prst="rect">
            <a:avLst/>
          </a:prstGeom>
        </p:spPr>
        <p:txBody>
          <a:bodyPr lIns="0" tIns="0" rIns="0" bIns="0" rtlCol="0" anchor="t">
            <a:spAutoFit/>
          </a:bodyPr>
          <a:lstStyle/>
          <a:p>
            <a:pPr algn="ctr">
              <a:lnSpc>
                <a:spcPts val="3359"/>
              </a:lnSpc>
            </a:pPr>
            <a:r>
              <a:rPr lang="ru-RU" sz="2400" b="1" dirty="0">
                <a:solidFill>
                  <a:srgbClr val="FFFFFF"/>
                </a:solidFill>
                <a:latin typeface="Oswald"/>
              </a:rPr>
              <a:t>9</a:t>
            </a:r>
            <a:endParaRPr lang="en-US" sz="2400" b="1" dirty="0">
              <a:solidFill>
                <a:srgbClr val="FFFFFF"/>
              </a:solidFill>
              <a:latin typeface="Oswald"/>
            </a:endParaRPr>
          </a:p>
        </p:txBody>
      </p:sp>
      <p:sp>
        <p:nvSpPr>
          <p:cNvPr id="46" name="TextBox 10"/>
          <p:cNvSpPr txBox="1"/>
          <p:nvPr/>
        </p:nvSpPr>
        <p:spPr>
          <a:xfrm>
            <a:off x="6705600" y="6503155"/>
            <a:ext cx="5029199" cy="1154162"/>
          </a:xfrm>
          <a:prstGeom prst="rect">
            <a:avLst/>
          </a:prstGeom>
        </p:spPr>
        <p:txBody>
          <a:bodyPr wrap="square" lIns="0" tIns="0" rIns="0" bIns="0" rtlCol="0" anchor="t">
            <a:spAutoFit/>
          </a:bodyPr>
          <a:lstStyle/>
          <a:p>
            <a:pPr algn="ctr">
              <a:lnSpc>
                <a:spcPts val="4480"/>
              </a:lnSpc>
            </a:pPr>
            <a:r>
              <a:rPr lang="en-US" sz="2800" b="1" spc="338" dirty="0" smtClean="0">
                <a:solidFill>
                  <a:srgbClr val="252827"/>
                </a:solidFill>
                <a:latin typeface="Oswald"/>
              </a:rPr>
              <a:t>CARDIOVASCULAR</a:t>
            </a:r>
            <a:r>
              <a:rPr lang="ru-RU" sz="2800" b="1" spc="338" dirty="0" smtClean="0">
                <a:solidFill>
                  <a:srgbClr val="252827"/>
                </a:solidFill>
                <a:latin typeface="Oswald"/>
              </a:rPr>
              <a:t> </a:t>
            </a:r>
            <a:r>
              <a:rPr lang="en-US" sz="2800" b="1" spc="338" dirty="0" smtClean="0">
                <a:solidFill>
                  <a:srgbClr val="252827"/>
                </a:solidFill>
                <a:latin typeface="Oswald"/>
              </a:rPr>
              <a:t>SURGERY</a:t>
            </a:r>
            <a:endParaRPr lang="en-US" sz="2800" b="1" spc="338" dirty="0">
              <a:solidFill>
                <a:srgbClr val="252827"/>
              </a:solidFill>
              <a:latin typeface="Oswald"/>
            </a:endParaRPr>
          </a:p>
        </p:txBody>
      </p:sp>
      <p:sp>
        <p:nvSpPr>
          <p:cNvPr id="48" name="TextBox 4"/>
          <p:cNvSpPr txBox="1"/>
          <p:nvPr/>
        </p:nvSpPr>
        <p:spPr>
          <a:xfrm>
            <a:off x="12528104" y="5042609"/>
            <a:ext cx="4733386" cy="1410643"/>
          </a:xfrm>
          <a:prstGeom prst="rect">
            <a:avLst/>
          </a:prstGeom>
        </p:spPr>
        <p:txBody>
          <a:bodyPr wrap="square" lIns="0" tIns="0" rIns="0" bIns="0" rtlCol="0" anchor="t">
            <a:spAutoFit/>
          </a:bodyPr>
          <a:lstStyle/>
          <a:p>
            <a:pPr>
              <a:lnSpc>
                <a:spcPts val="2240"/>
              </a:lnSpc>
            </a:pPr>
            <a:r>
              <a:rPr lang="ru-RU" sz="1600" spc="33" dirty="0" smtClean="0">
                <a:latin typeface="+mj-lt"/>
              </a:rPr>
              <a:t>-----------------------------------------------------------------------</a:t>
            </a:r>
          </a:p>
          <a:p>
            <a:pPr>
              <a:lnSpc>
                <a:spcPts val="2240"/>
              </a:lnSpc>
            </a:pPr>
            <a:r>
              <a:rPr lang="en-US" sz="1600" spc="33" dirty="0">
                <a:solidFill>
                  <a:srgbClr val="FFFFFF"/>
                </a:solidFill>
                <a:latin typeface="+mj-lt"/>
              </a:rPr>
              <a:t>SAHI «</a:t>
            </a:r>
            <a:r>
              <a:rPr lang="en-US" sz="1600" spc="33" dirty="0" smtClean="0">
                <a:solidFill>
                  <a:srgbClr val="FFFFFF"/>
                </a:solidFill>
                <a:latin typeface="+mj-lt"/>
              </a:rPr>
              <a:t>Novokuznetsk </a:t>
            </a:r>
            <a:r>
              <a:rPr lang="en-US" sz="1600" spc="33" dirty="0">
                <a:solidFill>
                  <a:srgbClr val="FFFFFF"/>
                </a:solidFill>
                <a:latin typeface="+mj-lt"/>
              </a:rPr>
              <a:t>City Clinical Hospital №1»</a:t>
            </a:r>
          </a:p>
          <a:p>
            <a:pPr>
              <a:lnSpc>
                <a:spcPts val="2239"/>
              </a:lnSpc>
            </a:pPr>
            <a:r>
              <a:rPr lang="en-US" sz="1600" dirty="0" smtClean="0">
                <a:solidFill>
                  <a:srgbClr val="004A80"/>
                </a:solidFill>
                <a:latin typeface="Fira Sans"/>
                <a:hlinkClick r:id="rId3"/>
              </a:rPr>
              <a:t>www.1gkb-nk.ru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a:p>
            <a:pPr>
              <a:lnSpc>
                <a:spcPts val="2239"/>
              </a:lnSpc>
            </a:pPr>
            <a:endParaRPr lang="ru-RU" sz="1600" dirty="0">
              <a:solidFill>
                <a:srgbClr val="EEECE1"/>
              </a:solidFill>
              <a:latin typeface="+mj-lt"/>
            </a:endParaRPr>
          </a:p>
        </p:txBody>
      </p:sp>
      <p:sp>
        <p:nvSpPr>
          <p:cNvPr id="25" name="TextBox 18"/>
          <p:cNvSpPr txBox="1"/>
          <p:nvPr/>
        </p:nvSpPr>
        <p:spPr>
          <a:xfrm>
            <a:off x="3852913" y="5402827"/>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
        <p:nvSpPr>
          <p:cNvPr id="26" name="TextBox 17"/>
          <p:cNvSpPr txBox="1"/>
          <p:nvPr/>
        </p:nvSpPr>
        <p:spPr>
          <a:xfrm>
            <a:off x="4296561" y="6850148"/>
            <a:ext cx="1100017" cy="284822"/>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p:txBody>
      </p:sp>
      <p:sp>
        <p:nvSpPr>
          <p:cNvPr id="27" name="TextBox 18"/>
          <p:cNvSpPr txBox="1"/>
          <p:nvPr/>
        </p:nvSpPr>
        <p:spPr>
          <a:xfrm>
            <a:off x="9792015" y="5443533"/>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
        <p:nvSpPr>
          <p:cNvPr id="28" name="TextBox 17"/>
          <p:cNvSpPr txBox="1"/>
          <p:nvPr/>
        </p:nvSpPr>
        <p:spPr>
          <a:xfrm>
            <a:off x="10217407" y="8801150"/>
            <a:ext cx="1100017" cy="284822"/>
          </a:xfrm>
          <a:prstGeom prst="rect">
            <a:avLst/>
          </a:prstGeom>
        </p:spPr>
        <p:txBody>
          <a:bodyPr wrap="square" lIns="0" tIns="0" rIns="0" bIns="0" rtlCol="0" anchor="t">
            <a:spAutoFit/>
          </a:bodyPr>
          <a:lstStyle/>
          <a:p>
            <a:pPr algn="ctr">
              <a:lnSpc>
                <a:spcPts val="2520"/>
              </a:lnSpc>
            </a:pPr>
            <a:r>
              <a:rPr lang="en-US" sz="1400" dirty="0">
                <a:solidFill>
                  <a:srgbClr val="150599"/>
                </a:solidFill>
                <a:latin typeface="Montserrat Extra-Bold"/>
              </a:rPr>
              <a:t>Kemerovo</a:t>
            </a:r>
          </a:p>
        </p:txBody>
      </p:sp>
      <p:sp>
        <p:nvSpPr>
          <p:cNvPr id="34" name="TextBox 18"/>
          <p:cNvSpPr txBox="1"/>
          <p:nvPr/>
        </p:nvSpPr>
        <p:spPr>
          <a:xfrm>
            <a:off x="15117877" y="5670962"/>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
        <p:nvSpPr>
          <p:cNvPr id="36" name="TextBox 10"/>
          <p:cNvSpPr txBox="1"/>
          <p:nvPr/>
        </p:nvSpPr>
        <p:spPr>
          <a:xfrm>
            <a:off x="12878611" y="6503155"/>
            <a:ext cx="4032372" cy="516808"/>
          </a:xfrm>
          <a:prstGeom prst="rect">
            <a:avLst/>
          </a:prstGeom>
        </p:spPr>
        <p:txBody>
          <a:bodyPr lIns="0" tIns="0" rIns="0" bIns="0" rtlCol="0" anchor="t">
            <a:spAutoFit/>
          </a:bodyPr>
          <a:lstStyle/>
          <a:p>
            <a:pPr algn="ctr">
              <a:lnSpc>
                <a:spcPts val="4480"/>
              </a:lnSpc>
            </a:pPr>
            <a:r>
              <a:rPr lang="en-US" sz="2800" b="1" spc="338" dirty="0" smtClean="0">
                <a:solidFill>
                  <a:srgbClr val="252827"/>
                </a:solidFill>
                <a:latin typeface="Oswald"/>
              </a:rPr>
              <a:t>SURGERY</a:t>
            </a:r>
            <a:endParaRPr lang="en-US" sz="2800" b="1" spc="338" dirty="0">
              <a:solidFill>
                <a:srgbClr val="252827"/>
              </a:solidFill>
              <a:latin typeface="Oswald"/>
            </a:endParaRPr>
          </a:p>
        </p:txBody>
      </p:sp>
      <p:sp>
        <p:nvSpPr>
          <p:cNvPr id="41" name="TextBox 4"/>
          <p:cNvSpPr txBox="1"/>
          <p:nvPr/>
        </p:nvSpPr>
        <p:spPr>
          <a:xfrm>
            <a:off x="12543460" y="7248402"/>
            <a:ext cx="4733386" cy="1410643"/>
          </a:xfrm>
          <a:prstGeom prst="rect">
            <a:avLst/>
          </a:prstGeom>
        </p:spPr>
        <p:txBody>
          <a:bodyPr wrap="square" lIns="0" tIns="0" rIns="0" bIns="0" rtlCol="0" anchor="t">
            <a:spAutoFit/>
          </a:bodyPr>
          <a:lstStyle/>
          <a:p>
            <a:pPr>
              <a:lnSpc>
                <a:spcPts val="2240"/>
              </a:lnSpc>
            </a:pPr>
            <a:r>
              <a:rPr lang="ru-RU" sz="1600" spc="33" dirty="0" smtClean="0">
                <a:latin typeface="+mj-lt"/>
              </a:rPr>
              <a:t>-----------------------------------------------------------------------</a:t>
            </a:r>
          </a:p>
          <a:p>
            <a:pPr>
              <a:lnSpc>
                <a:spcPts val="2239"/>
              </a:lnSpc>
            </a:pPr>
            <a:r>
              <a:rPr lang="en-US" sz="1600" spc="33" dirty="0">
                <a:solidFill>
                  <a:srgbClr val="FFFFFF"/>
                </a:solidFill>
              </a:rPr>
              <a:t>SAHI </a:t>
            </a:r>
            <a:r>
              <a:rPr lang="ru-RU" sz="1600" spc="33" dirty="0">
                <a:solidFill>
                  <a:srgbClr val="FFFFFF"/>
                </a:solidFill>
              </a:rPr>
              <a:t>«</a:t>
            </a:r>
            <a:r>
              <a:rPr lang="en-US" sz="1600" spc="33" dirty="0" smtClean="0">
                <a:solidFill>
                  <a:srgbClr val="FFFFFF"/>
                </a:solidFill>
              </a:rPr>
              <a:t>Novokuznetsk </a:t>
            </a:r>
            <a:r>
              <a:rPr lang="en-US" sz="1600" spc="33" dirty="0">
                <a:solidFill>
                  <a:srgbClr val="FFFFFF"/>
                </a:solidFill>
              </a:rPr>
              <a:t>City Clinical Hospital </a:t>
            </a:r>
            <a:r>
              <a:rPr lang="ru-RU" sz="1600" spc="33" dirty="0">
                <a:solidFill>
                  <a:srgbClr val="FFFFFF"/>
                </a:solidFill>
              </a:rPr>
              <a:t>№1»</a:t>
            </a:r>
          </a:p>
          <a:p>
            <a:pPr>
              <a:lnSpc>
                <a:spcPts val="2239"/>
              </a:lnSpc>
            </a:pPr>
            <a:r>
              <a:rPr lang="en-US" sz="1600" dirty="0" smtClean="0">
                <a:solidFill>
                  <a:srgbClr val="004A80"/>
                </a:solidFill>
                <a:latin typeface="Fira Sans"/>
                <a:hlinkClick r:id="rId3"/>
              </a:rPr>
              <a:t>www.1gkb-nk.ru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r>
              <a:rPr lang="en-US" sz="1600" spc="33" dirty="0" smtClean="0">
                <a:solidFill>
                  <a:srgbClr val="252827"/>
                </a:solidFill>
                <a:latin typeface="Montserrat Light" panose="020B0604020202020204" charset="0"/>
              </a:rPr>
              <a:t>-----------------------------------------</a:t>
            </a:r>
            <a:r>
              <a:rPr lang="ru-RU" sz="1600" spc="33" dirty="0" smtClean="0">
                <a:solidFill>
                  <a:srgbClr val="252827"/>
                </a:solidFill>
                <a:latin typeface="Montserrat Light" panose="020B0604020202020204" charset="0"/>
              </a:rPr>
              <a:t>--</a:t>
            </a:r>
            <a:r>
              <a:rPr lang="en-US" sz="1600" spc="33" dirty="0" smtClean="0">
                <a:solidFill>
                  <a:srgbClr val="252827"/>
                </a:solidFill>
                <a:latin typeface="Montserrat Light" panose="020B0604020202020204" charset="0"/>
              </a:rPr>
              <a:t>------------</a:t>
            </a:r>
            <a:endParaRPr lang="ru-RU" sz="1600" spc="33" dirty="0" smtClean="0">
              <a:solidFill>
                <a:srgbClr val="252827"/>
              </a:solidFill>
              <a:latin typeface="+mj-lt"/>
            </a:endParaRPr>
          </a:p>
          <a:p>
            <a:pPr>
              <a:lnSpc>
                <a:spcPts val="2239"/>
              </a:lnSpc>
            </a:pPr>
            <a:endParaRPr lang="ru-RU" sz="1600" dirty="0">
              <a:solidFill>
                <a:srgbClr val="EEECE1"/>
              </a:solidFill>
              <a:latin typeface="+mj-lt"/>
            </a:endParaRPr>
          </a:p>
        </p:txBody>
      </p:sp>
      <p:sp>
        <p:nvSpPr>
          <p:cNvPr id="52" name="TextBox 18"/>
          <p:cNvSpPr txBox="1"/>
          <p:nvPr/>
        </p:nvSpPr>
        <p:spPr>
          <a:xfrm>
            <a:off x="15117877" y="7860058"/>
            <a:ext cx="1942783" cy="641201"/>
          </a:xfrm>
          <a:prstGeom prst="rect">
            <a:avLst/>
          </a:prstGeom>
        </p:spPr>
        <p:txBody>
          <a:bodyPr wrap="square" lIns="0" tIns="0" rIns="0" bIns="0" rtlCol="0" anchor="t">
            <a:spAutoFit/>
          </a:bodyPr>
          <a:lstStyle/>
          <a:p>
            <a:pPr algn="ctr">
              <a:lnSpc>
                <a:spcPts val="2520"/>
              </a:lnSpc>
            </a:pPr>
            <a:endParaRPr lang="ru-RU" sz="1400" dirty="0" smtClean="0">
              <a:solidFill>
                <a:srgbClr val="150599"/>
              </a:solidFill>
              <a:latin typeface="Montserrat Extra-Bold"/>
            </a:endParaRPr>
          </a:p>
          <a:p>
            <a:pPr algn="ctr">
              <a:lnSpc>
                <a:spcPts val="2520"/>
              </a:lnSpc>
            </a:pPr>
            <a:r>
              <a:rPr lang="en-US" sz="1400" dirty="0" smtClean="0">
                <a:solidFill>
                  <a:srgbClr val="150599"/>
                </a:solidFill>
                <a:latin typeface="Montserrat Extra-Bold"/>
              </a:rPr>
              <a:t>Novokuznetsk</a:t>
            </a:r>
            <a:endParaRPr lang="en-US" sz="1400" dirty="0">
              <a:solidFill>
                <a:srgbClr val="150599"/>
              </a:solidFill>
              <a:latin typeface="Montserrat Extra-Bold"/>
            </a:endParaRPr>
          </a:p>
        </p:txBody>
      </p:sp>
    </p:spTree>
    <p:extLst>
      <p:ext uri="{BB962C8B-B14F-4D97-AF65-F5344CB8AC3E}">
        <p14:creationId xmlns:p14="http://schemas.microsoft.com/office/powerpoint/2010/main" xmlns="" val="15993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1766</Words>
  <Application>Microsoft Office PowerPoint</Application>
  <PresentationFormat>Произвольный</PresentationFormat>
  <Paragraphs>323</Paragraphs>
  <Slides>23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23</vt:i4>
      </vt:variant>
    </vt:vector>
  </HeadingPairs>
  <TitlesOfParts>
    <vt:vector size="35" baseType="lpstr">
      <vt:lpstr>Arial</vt:lpstr>
      <vt:lpstr>Impact</vt:lpstr>
      <vt:lpstr>Apple Color Emoji</vt:lpstr>
      <vt:lpstr>Montserrat</vt:lpstr>
      <vt:lpstr>Oswald</vt:lpstr>
      <vt:lpstr>Calibri</vt:lpstr>
      <vt:lpstr>Montserrat Light</vt:lpstr>
      <vt:lpstr>Fira Sans</vt:lpstr>
      <vt:lpstr>Montserrat Extra-Bold</vt:lpstr>
      <vt:lpstr>Office Theme</vt:lpstr>
      <vt:lpstr>1_Office Theme</vt:lpstr>
      <vt:lpstr>3_Office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16, 2020</dc:title>
  <dc:creator>Алла В. Радецкая</dc:creator>
  <cp:lastModifiedBy>Пользователь</cp:lastModifiedBy>
  <cp:revision>67</cp:revision>
  <dcterms:created xsi:type="dcterms:W3CDTF">2006-08-16T00:00:00Z</dcterms:created>
  <dcterms:modified xsi:type="dcterms:W3CDTF">2019-07-30T08:37:03Z</dcterms:modified>
  <dc:identifier>DADU2911hBE</dc:identifier>
</cp:coreProperties>
</file>