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wdp" ContentType="image/vnd.ms-photo"/>
  <Default Extension="vml" ContentType="application/vnd.openxmlformats-officedocument.vmlDrawing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3.xml" ContentType="application/vnd.openxmlformats-officedocument.drawingml.chart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charts/chart4.xml" ContentType="application/vnd.openxmlformats-officedocument.drawingml.chart+xml"/>
  <Override PartName="/ppt/tags/tag5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701" r:id="rId4"/>
  </p:sldMasterIdLst>
  <p:notesMasterIdLst>
    <p:notesMasterId r:id="rId47"/>
  </p:notesMasterIdLst>
  <p:sldIdLst>
    <p:sldId id="256" r:id="rId5"/>
    <p:sldId id="257" r:id="rId6"/>
    <p:sldId id="268" r:id="rId7"/>
    <p:sldId id="258" r:id="rId8"/>
    <p:sldId id="267" r:id="rId9"/>
    <p:sldId id="266" r:id="rId10"/>
    <p:sldId id="269" r:id="rId11"/>
    <p:sldId id="270" r:id="rId12"/>
    <p:sldId id="271" r:id="rId13"/>
    <p:sldId id="274" r:id="rId14"/>
    <p:sldId id="277" r:id="rId15"/>
    <p:sldId id="263" r:id="rId16"/>
    <p:sldId id="264" r:id="rId17"/>
    <p:sldId id="265" r:id="rId18"/>
    <p:sldId id="261" r:id="rId19"/>
    <p:sldId id="259" r:id="rId20"/>
    <p:sldId id="420" r:id="rId21"/>
    <p:sldId id="421" r:id="rId22"/>
    <p:sldId id="422" r:id="rId23"/>
    <p:sldId id="260" r:id="rId24"/>
    <p:sldId id="589" r:id="rId25"/>
    <p:sldId id="329" r:id="rId26"/>
    <p:sldId id="273" r:id="rId27"/>
    <p:sldId id="282" r:id="rId28"/>
    <p:sldId id="275" r:id="rId29"/>
    <p:sldId id="276" r:id="rId30"/>
    <p:sldId id="283" r:id="rId31"/>
    <p:sldId id="278" r:id="rId32"/>
    <p:sldId id="3088" r:id="rId33"/>
    <p:sldId id="3089" r:id="rId34"/>
    <p:sldId id="591" r:id="rId35"/>
    <p:sldId id="298" r:id="rId36"/>
    <p:sldId id="592" r:id="rId37"/>
    <p:sldId id="299" r:id="rId38"/>
    <p:sldId id="425" r:id="rId39"/>
    <p:sldId id="365" r:id="rId40"/>
    <p:sldId id="426" r:id="rId41"/>
    <p:sldId id="279" r:id="rId42"/>
    <p:sldId id="3090" r:id="rId43"/>
    <p:sldId id="3091" r:id="rId44"/>
    <p:sldId id="3092" r:id="rId45"/>
    <p:sldId id="3093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wuq\Desktop\&#1058;&#1077;&#1088;&#1072;&#1092;&#1083;&#1077;&#1082;&#1089;%20&#1055;&#1088;&#1077;&#1079;&#1077;&#1085;&#1090;&#1072;&#1094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79028697571744"/>
          <c:y val="0.11479028697571744"/>
          <c:w val="0.77041942604856517"/>
          <c:h val="0.77041942604856517"/>
        </c:manualLayout>
      </c:layout>
      <c:pieChart>
        <c:varyColors val="0"/>
        <c:ser>
          <c:idx val="0"/>
          <c:order val="0"/>
          <c:spPr>
            <a:solidFill>
              <a:srgbClr val="A06F2A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06F2A"/>
              </a:solidFill>
              <a:ln w="9525" algn="ctr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A31-4005-AF6B-3B319208314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 algn="ctr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A31-4005-AF6B-3B3192083145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95</c:v>
                </c:pt>
                <c:pt idx="1">
                  <c:v>5.0000000000000044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31-4005-AF6B-3B3192083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4424778761062"/>
          <c:y val="0.11504424778761062"/>
          <c:w val="0.76991150442477874"/>
          <c:h val="0.76991150442477874"/>
        </c:manualLayout>
      </c:layout>
      <c:pieChart>
        <c:varyColors val="0"/>
        <c:ser>
          <c:idx val="0"/>
          <c:order val="0"/>
          <c:spPr>
            <a:solidFill>
              <a:srgbClr val="A06F2A"/>
            </a:solidFill>
          </c:spPr>
          <c:dPt>
            <c:idx val="0"/>
            <c:bubble3D val="0"/>
            <c:spPr>
              <a:solidFill>
                <a:srgbClr val="A06F2A"/>
              </a:solidFill>
              <a:ln w="9525" algn="ctr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25D-4B2A-92F5-7CC36A19D93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25D-4B2A-92F5-7CC36A19D93A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5D-4B2A-92F5-7CC36A19D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66340160284955E-2"/>
          <c:y val="3.5186794092093833E-2"/>
          <c:w val="0.91599881270406647"/>
          <c:h val="0.929626411815812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0CB69"/>
            </a:solidFill>
            <a:ln w="19050">
              <a:solidFill>
                <a:srgbClr val="A06F2A"/>
              </a:solidFill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5.2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C-4091-B193-9CFAFC96E9E3}"/>
            </c:ext>
          </c:extLst>
        </c:ser>
        <c:ser>
          <c:idx val="1"/>
          <c:order val="1"/>
          <c:spPr>
            <a:solidFill>
              <a:srgbClr val="C9E7E4"/>
            </a:solidFill>
            <a:ln w="19050">
              <a:solidFill>
                <a:srgbClr val="A06F2A"/>
              </a:solidFill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1.4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7C-4091-B193-9CFAFC96E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10642927"/>
        <c:axId val="1"/>
      </c:barChart>
      <c:catAx>
        <c:axId val="141064292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19050" algn="ctr">
            <a:solidFill>
              <a:srgbClr val="A06F2A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19050" algn="ctr">
            <a:solidFill>
              <a:srgbClr val="A06F2A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rgbClr val="A06F2A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0642927"/>
        <c:crosses val="min"/>
        <c:crossBetween val="between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62697022767076"/>
          <c:y val="3.9282250242483024E-2"/>
          <c:w val="0.87915936952714535"/>
          <c:h val="0.921435499515033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9E7E4"/>
              </a:solidFill>
              <a:ln w="19050">
                <a:solidFill>
                  <a:srgbClr val="A06F2A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1034-4871-8AB8-31BCEECF8356}"/>
              </c:ext>
            </c:extLst>
          </c:dPt>
          <c:dPt>
            <c:idx val="1"/>
            <c:invertIfNegative val="0"/>
            <c:bubble3D val="0"/>
            <c:spPr>
              <a:solidFill>
                <a:srgbClr val="F0CB69"/>
              </a:solidFill>
              <a:ln w="19050">
                <a:solidFill>
                  <a:srgbClr val="A06F2A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DAF5-40EA-8E33-974777B94765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71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34-4871-8AB8-31BCEECF8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60011679"/>
        <c:axId val="1"/>
      </c:barChart>
      <c:catAx>
        <c:axId val="13600116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19050" algn="ctr">
            <a:solidFill>
              <a:srgbClr val="A06F2A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19050" algn="ctr">
            <a:solidFill>
              <a:srgbClr val="A06F2A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rgbClr val="A06F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60011679"/>
        <c:crosses val="min"/>
        <c:crossBetween val="between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067068634885977E-2"/>
          <c:y val="2.6455393845128319E-2"/>
          <c:w val="0.92372057939136709"/>
          <c:h val="0.89652052549716699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EFA-4B67-BD4A-66BBD82E071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EFA-4B67-BD4A-66BBD82E071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EFA-4B67-BD4A-66BBD82E0711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FA-4B67-BD4A-66BBD82E07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krobat Light" panose="00000500000000000000" pitchFamily="50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'10'!$A$3:$A$5</c:f>
              <c:strCache>
                <c:ptCount val="3"/>
                <c:pt idx="0">
                  <c:v>Сухожилия</c:v>
                </c:pt>
                <c:pt idx="1">
                  <c:v>Гиалиновый Хрящ</c:v>
                </c:pt>
                <c:pt idx="2">
                  <c:v>Связки</c:v>
                </c:pt>
              </c:strCache>
            </c:strRef>
          </c:cat>
          <c:val>
            <c:numRef>
              <c:f>'10'!$B$3:$B$5</c:f>
              <c:numCache>
                <c:formatCode>0%</c:formatCode>
                <c:ptCount val="3"/>
                <c:pt idx="0">
                  <c:v>0.22</c:v>
                </c:pt>
                <c:pt idx="1">
                  <c:v>0.56000000000000005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FA-4B67-BD4A-66BBD82E0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45991424"/>
        <c:axId val="45992960"/>
      </c:barChart>
      <c:catAx>
        <c:axId val="45991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5992960"/>
        <c:crosses val="autoZero"/>
        <c:auto val="1"/>
        <c:lblAlgn val="ctr"/>
        <c:lblOffset val="100"/>
        <c:noMultiLvlLbl val="0"/>
      </c:catAx>
      <c:valAx>
        <c:axId val="45992960"/>
        <c:scaling>
          <c:orientation val="minMax"/>
          <c:max val="0.70000000000000007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599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6240182714741"/>
          <c:y val="0.1079656272759817"/>
          <c:w val="0.87594226990225499"/>
          <c:h val="0.773394459439147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1-DB35-49DE-8E52-74FF6823A06A}"/>
              </c:ext>
            </c:extLst>
          </c:dPt>
          <c:dPt>
            <c:idx val="1"/>
            <c:invertIfNegative val="0"/>
            <c:bubble3D val="0"/>
            <c:spPr>
              <a:solidFill>
                <a:srgbClr val="FFD03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3-DB35-49DE-8E52-74FF6823A0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5-DB35-49DE-8E52-74FF6823A0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'9'!$A$3:$A$5</c:f>
              <c:strCache>
                <c:ptCount val="3"/>
                <c:pt idx="0">
                  <c:v>Глюкозамина Гидрохлорид</c:v>
                </c:pt>
                <c:pt idx="1">
                  <c:v>Хондроитина Сульфат</c:v>
                </c:pt>
                <c:pt idx="2">
                  <c:v>Глюкозамина Гидрохлорид + Хондроитина Сульфат</c:v>
                </c:pt>
              </c:strCache>
            </c:strRef>
          </c:cat>
          <c:val>
            <c:numRef>
              <c:f>'9'!$B$3:$B$5</c:f>
              <c:numCache>
                <c:formatCode>0%</c:formatCode>
                <c:ptCount val="3"/>
                <c:pt idx="0">
                  <c:v>0.32</c:v>
                </c:pt>
                <c:pt idx="1">
                  <c:v>0.32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35-49DE-8E52-74FF6823A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39936"/>
        <c:axId val="98870784"/>
      </c:barChart>
      <c:catAx>
        <c:axId val="9883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870784"/>
        <c:crosses val="autoZero"/>
        <c:auto val="1"/>
        <c:lblAlgn val="ctr"/>
        <c:lblOffset val="100"/>
        <c:noMultiLvlLbl val="0"/>
      </c:catAx>
      <c:valAx>
        <c:axId val="98870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98839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958578003031407E-2"/>
          <c:y val="0.28364239380855638"/>
          <c:w val="0.65213955058335404"/>
          <c:h val="0.65595087097092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степень АГ</c:v>
                </c:pt>
              </c:strCache>
            </c:strRef>
          </c:tx>
          <c:spPr>
            <a:ln w="57150"/>
          </c:spPr>
          <c:invertIfNegative val="0"/>
          <c:dLbls>
            <c:dLbl>
              <c:idx val="0"/>
              <c:layout>
                <c:manualLayout>
                  <c:x val="-2.5027789426282688E-2"/>
                  <c:y val="-1.068862718957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52-48B0-9FBC-0C3FADCFB538}"/>
                </c:ext>
              </c:extLst>
            </c:dLbl>
            <c:dLbl>
              <c:idx val="1"/>
              <c:layout>
                <c:manualLayout>
                  <c:x val="-2.0032797170160221E-2"/>
                  <c:y val="2.2914120653260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52-48B0-9FBC-0C3FADCFB538}"/>
                </c:ext>
              </c:extLst>
            </c:dLbl>
            <c:dLbl>
              <c:idx val="2"/>
              <c:layout>
                <c:manualLayout>
                  <c:x val="-1.5037622748018136E-2"/>
                  <c:y val="1.374384327667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52-48B0-9FBC-0C3FADCFB5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Тревожное расстройство</c:v>
                </c:pt>
                <c:pt idx="1">
                  <c:v>Депрессивное расстройство</c:v>
                </c:pt>
                <c:pt idx="2">
                  <c:v>Смешанное расстройство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-11.6</c:v>
                </c:pt>
                <c:pt idx="1">
                  <c:v>-12.57</c:v>
                </c:pt>
                <c:pt idx="2">
                  <c:v>-13.82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52-48B0-9FBC-0C3FADCFB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степень АГ</c:v>
                </c:pt>
              </c:strCache>
            </c:strRef>
          </c:tx>
          <c:spPr>
            <a:ln w="38100"/>
          </c:spPr>
          <c:invertIfNegative val="0"/>
          <c:dLbls>
            <c:dLbl>
              <c:idx val="0"/>
              <c:layout>
                <c:manualLayout>
                  <c:x val="4.4342569712591484E-2"/>
                  <c:y val="-1.5602548754195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52-48B0-9FBC-0C3FADCFB538}"/>
                </c:ext>
              </c:extLst>
            </c:dLbl>
            <c:dLbl>
              <c:idx val="1"/>
              <c:layout>
                <c:manualLayout>
                  <c:x val="-8.5178866117266317E-3"/>
                  <c:y val="-4.5808402241020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52-48B0-9FBC-0C3FADCFB538}"/>
                </c:ext>
              </c:extLst>
            </c:dLbl>
            <c:dLbl>
              <c:idx val="2"/>
              <c:layout>
                <c:manualLayout>
                  <c:x val="2.8392955372422242E-3"/>
                  <c:y val="-4.5806598689611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52-48B0-9FBC-0C3FADCFB5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Тревожное расстройство</c:v>
                </c:pt>
                <c:pt idx="1">
                  <c:v>Депрессивное расстройство</c:v>
                </c:pt>
                <c:pt idx="2">
                  <c:v>Смешанное расстройство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-12.07</c:v>
                </c:pt>
                <c:pt idx="1">
                  <c:v>-12.75</c:v>
                </c:pt>
                <c:pt idx="2">
                  <c:v>-14.39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E52-48B0-9FBC-0C3FADCFB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степень АГ</c:v>
                </c:pt>
              </c:strCache>
            </c:strRef>
          </c:tx>
          <c:spPr>
            <a:ln w="57150"/>
          </c:spPr>
          <c:invertIfNegative val="0"/>
          <c:dLbls>
            <c:dLbl>
              <c:idx val="0"/>
              <c:layout>
                <c:manualLayout>
                  <c:x val="-4.0238274086291992E-2"/>
                  <c:y val="1.3743629850432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52-48B0-9FBC-0C3FADCFB538}"/>
                </c:ext>
              </c:extLst>
            </c:dLbl>
            <c:dLbl>
              <c:idx val="1"/>
              <c:layout>
                <c:manualLayout>
                  <c:x val="1.4196477686211641E-3"/>
                  <c:y val="9.1622215136269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52-48B0-9FBC-0C3FADCFB5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Тревожное расстройство</c:v>
                </c:pt>
                <c:pt idx="1">
                  <c:v>Депрессивное расстройство</c:v>
                </c:pt>
                <c:pt idx="2">
                  <c:v>Смешанное расстройство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-12.38</c:v>
                </c:pt>
                <c:pt idx="1">
                  <c:v>-16.190000000000001</c:v>
                </c:pt>
                <c:pt idx="2">
                  <c:v>-17.34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52-48B0-9FBC-0C3FADCFB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721536"/>
        <c:axId val="562723072"/>
      </c:barChart>
      <c:catAx>
        <c:axId val="56272153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high"/>
        <c:crossAx val="562723072"/>
        <c:crosses val="autoZero"/>
        <c:auto val="0"/>
        <c:lblAlgn val="ctr"/>
        <c:lblOffset val="100"/>
        <c:noMultiLvlLbl val="0"/>
      </c:catAx>
      <c:valAx>
        <c:axId val="56272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62721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392068074775371"/>
          <c:y val="0.8719480411836783"/>
          <c:w val="0.36155326302057594"/>
          <c:h val="0.1138991312374151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 w="57150"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CA0BB-A31D-4C15-A58A-CEED90870B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0B62AFC-11C9-4C4E-B2B6-8D592EFBCA9B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ru-RU" sz="16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Неоплазия </a:t>
          </a:r>
        </a:p>
      </dgm:t>
    </dgm:pt>
    <dgm:pt modelId="{D3842B3A-C86A-4E71-B450-C15A15BBB04D}" type="parTrans" cxnId="{D0830A46-122A-4B0E-A935-E9F9C2C4F8F7}">
      <dgm:prSet/>
      <dgm:spPr/>
      <dgm:t>
        <a:bodyPr/>
        <a:lstStyle/>
        <a:p>
          <a:endParaRPr lang="ru-RU" sz="2000"/>
        </a:p>
      </dgm:t>
    </dgm:pt>
    <dgm:pt modelId="{98888C5D-11B7-446F-B2CA-25F1A5572FEB}" type="sibTrans" cxnId="{D0830A46-122A-4B0E-A935-E9F9C2C4F8F7}">
      <dgm:prSet/>
      <dgm:spPr/>
      <dgm:t>
        <a:bodyPr/>
        <a:lstStyle/>
        <a:p>
          <a:endParaRPr lang="ru-RU" sz="2000"/>
        </a:p>
      </dgm:t>
    </dgm:pt>
    <dgm:pt modelId="{1881D1D3-956F-4A6D-B2FC-15EA850283E6}">
      <dgm:prSet phldrT="[Text]" phldr="1"/>
      <dgm:spPr/>
      <dgm:t>
        <a:bodyPr/>
        <a:lstStyle/>
        <a:p>
          <a:endParaRPr lang="ru-RU" sz="2000">
            <a:solidFill>
              <a:srgbClr val="000000"/>
            </a:solidFill>
          </a:endParaRPr>
        </a:p>
      </dgm:t>
    </dgm:pt>
    <dgm:pt modelId="{EC34A357-D4C2-4909-B74A-A6131629F2EA}" type="parTrans" cxnId="{B883083A-5575-44DB-B6A0-0138654DEC6A}">
      <dgm:prSet/>
      <dgm:spPr/>
      <dgm:t>
        <a:bodyPr/>
        <a:lstStyle/>
        <a:p>
          <a:endParaRPr lang="ru-RU" sz="2000"/>
        </a:p>
      </dgm:t>
    </dgm:pt>
    <dgm:pt modelId="{B2338020-FDD4-49F4-A5E9-AAF241FF74A1}" type="sibTrans" cxnId="{B883083A-5575-44DB-B6A0-0138654DEC6A}">
      <dgm:prSet/>
      <dgm:spPr/>
      <dgm:t>
        <a:bodyPr/>
        <a:lstStyle/>
        <a:p>
          <a:endParaRPr lang="ru-RU" sz="2000"/>
        </a:p>
      </dgm:t>
    </dgm:pt>
    <dgm:pt modelId="{558E7A5F-DE97-405B-B79D-8DB4DD261554}">
      <dgm:prSet phldrT="[Text]" phldr="1"/>
      <dgm:spPr/>
      <dgm:t>
        <a:bodyPr/>
        <a:lstStyle/>
        <a:p>
          <a:endParaRPr lang="ru-RU" sz="2000"/>
        </a:p>
      </dgm:t>
    </dgm:pt>
    <dgm:pt modelId="{A6248C85-FE59-4501-8519-0E3BFF30B339}" type="parTrans" cxnId="{DBD03A04-3171-4BC0-BEA6-47A5B1012DA7}">
      <dgm:prSet/>
      <dgm:spPr/>
      <dgm:t>
        <a:bodyPr/>
        <a:lstStyle/>
        <a:p>
          <a:endParaRPr lang="ru-RU" sz="2000"/>
        </a:p>
      </dgm:t>
    </dgm:pt>
    <dgm:pt modelId="{7BB5BF9B-4248-4B45-8EC2-72C7A0E4884A}" type="sibTrans" cxnId="{DBD03A04-3171-4BC0-BEA6-47A5B1012DA7}">
      <dgm:prSet/>
      <dgm:spPr/>
      <dgm:t>
        <a:bodyPr/>
        <a:lstStyle/>
        <a:p>
          <a:endParaRPr lang="ru-RU" sz="2000"/>
        </a:p>
      </dgm:t>
    </dgm:pt>
    <dgm:pt modelId="{07CA2BC4-2770-46BF-960E-172DF4EB7FE7}">
      <dgm:prSet phldrT="[Text]" custT="1"/>
      <dgm:spPr>
        <a:ln>
          <a:noFill/>
        </a:ln>
      </dgm:spPr>
      <dgm:t>
        <a:bodyPr/>
        <a:lstStyle/>
        <a:p>
          <a:pPr>
            <a:spcAft>
              <a:spcPts val="0"/>
            </a:spcAft>
            <a:buFont typeface="Wingdings" panose="05000000000000000000" pitchFamily="2" charset="2"/>
            <a:buNone/>
          </a:pPr>
          <a:r>
            <a:rPr lang="ru-RU" sz="1600" kern="100" baseline="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Инфекция (остеомиелит, </a:t>
          </a:r>
          <a:r>
            <a:rPr lang="ru-RU" sz="1600" kern="100" baseline="0" dirty="0" err="1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эпидуральный</a:t>
          </a:r>
          <a:r>
            <a:rPr lang="ru-RU" sz="1600" kern="100" baseline="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 абсцесс)</a:t>
          </a:r>
        </a:p>
      </dgm:t>
    </dgm:pt>
    <dgm:pt modelId="{844FA914-E79B-4CEE-B5C4-BAD980048D8D}" type="parTrans" cxnId="{C1A6BDE2-1D10-4F6A-8559-3AE7640C0F1A}">
      <dgm:prSet/>
      <dgm:spPr/>
      <dgm:t>
        <a:bodyPr/>
        <a:lstStyle/>
        <a:p>
          <a:endParaRPr lang="ru-RU" sz="2000"/>
        </a:p>
      </dgm:t>
    </dgm:pt>
    <dgm:pt modelId="{6B90BB19-F90F-42A1-A346-210EAA5D8DDA}" type="sibTrans" cxnId="{C1A6BDE2-1D10-4F6A-8559-3AE7640C0F1A}">
      <dgm:prSet/>
      <dgm:spPr/>
      <dgm:t>
        <a:bodyPr/>
        <a:lstStyle/>
        <a:p>
          <a:endParaRPr lang="ru-RU" sz="2000"/>
        </a:p>
      </dgm:t>
    </dgm:pt>
    <dgm:pt modelId="{A1CA075E-5414-4D93-BA8D-8B71FFF36D46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ru-RU" sz="16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Воспалительный артроз</a:t>
          </a:r>
        </a:p>
      </dgm:t>
    </dgm:pt>
    <dgm:pt modelId="{0266399F-C939-4ACA-8243-E5DE769A9816}" type="parTrans" cxnId="{42C831E7-6CC8-4F6E-B3D1-27282AB4EB59}">
      <dgm:prSet/>
      <dgm:spPr/>
      <dgm:t>
        <a:bodyPr/>
        <a:lstStyle/>
        <a:p>
          <a:endParaRPr lang="ru-RU" sz="2000"/>
        </a:p>
      </dgm:t>
    </dgm:pt>
    <dgm:pt modelId="{CDC869D4-EC76-4AC4-B645-9182F8C32C36}" type="sibTrans" cxnId="{42C831E7-6CC8-4F6E-B3D1-27282AB4EB59}">
      <dgm:prSet/>
      <dgm:spPr/>
      <dgm:t>
        <a:bodyPr/>
        <a:lstStyle/>
        <a:p>
          <a:endParaRPr lang="ru-RU" sz="2000"/>
        </a:p>
      </dgm:t>
    </dgm:pt>
    <dgm:pt modelId="{B6AFCB01-8999-49A9-A45D-49DD8CAA1D9A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ru-RU" sz="16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Заболевания органов малого таза (простатит, </a:t>
          </a:r>
          <a:r>
            <a:rPr lang="ru-RU" sz="1600" dirty="0" err="1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эндометриоз</a:t>
          </a:r>
          <a:r>
            <a:rPr lang="ru-RU" sz="16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21749ED4-8493-4D3A-9F54-72FC6A5F59BB}" type="parTrans" cxnId="{E7628FB7-B363-489D-8642-1466241AF529}">
      <dgm:prSet/>
      <dgm:spPr/>
      <dgm:t>
        <a:bodyPr/>
        <a:lstStyle/>
        <a:p>
          <a:endParaRPr lang="ru-RU" sz="2000"/>
        </a:p>
      </dgm:t>
    </dgm:pt>
    <dgm:pt modelId="{0EDE8F3F-455B-468D-B1D8-E2C308F9362E}" type="sibTrans" cxnId="{E7628FB7-B363-489D-8642-1466241AF529}">
      <dgm:prSet/>
      <dgm:spPr/>
      <dgm:t>
        <a:bodyPr/>
        <a:lstStyle/>
        <a:p>
          <a:endParaRPr lang="ru-RU" sz="2000"/>
        </a:p>
      </dgm:t>
    </dgm:pt>
    <dgm:pt modelId="{98E07574-8470-4AA5-A731-6760BD7AE344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ru-RU" sz="16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Патологии почек</a:t>
          </a:r>
        </a:p>
      </dgm:t>
    </dgm:pt>
    <dgm:pt modelId="{9C7A8D64-84E5-4CEB-AB2C-D7C6997276B6}" type="parTrans" cxnId="{5CB391C2-F22A-4363-AD9D-C578808FDDDB}">
      <dgm:prSet/>
      <dgm:spPr/>
      <dgm:t>
        <a:bodyPr/>
        <a:lstStyle/>
        <a:p>
          <a:endParaRPr lang="ru-RU" sz="2000"/>
        </a:p>
      </dgm:t>
    </dgm:pt>
    <dgm:pt modelId="{C538C03B-C6A2-4601-9282-0C589ABBA98E}" type="sibTrans" cxnId="{5CB391C2-F22A-4363-AD9D-C578808FDDDB}">
      <dgm:prSet/>
      <dgm:spPr/>
      <dgm:t>
        <a:bodyPr/>
        <a:lstStyle/>
        <a:p>
          <a:endParaRPr lang="ru-RU" sz="2000"/>
        </a:p>
      </dgm:t>
    </dgm:pt>
    <dgm:pt modelId="{E90C29CD-562C-42E1-95FA-3FACE803828D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ru-RU" sz="16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Аневризма аорты</a:t>
          </a:r>
        </a:p>
      </dgm:t>
    </dgm:pt>
    <dgm:pt modelId="{30DC4B6A-8F53-4F07-B8ED-FC04DE6FBDCB}" type="parTrans" cxnId="{E7F3DB24-32D3-437A-AB97-A398FDE1EF7B}">
      <dgm:prSet/>
      <dgm:spPr/>
      <dgm:t>
        <a:bodyPr/>
        <a:lstStyle/>
        <a:p>
          <a:endParaRPr lang="ru-RU" sz="2000"/>
        </a:p>
      </dgm:t>
    </dgm:pt>
    <dgm:pt modelId="{333721D2-7180-451B-9C6F-C74118C2633E}" type="sibTrans" cxnId="{E7F3DB24-32D3-437A-AB97-A398FDE1EF7B}">
      <dgm:prSet/>
      <dgm:spPr/>
      <dgm:t>
        <a:bodyPr/>
        <a:lstStyle/>
        <a:p>
          <a:endParaRPr lang="ru-RU" sz="2000"/>
        </a:p>
      </dgm:t>
    </dgm:pt>
    <dgm:pt modelId="{ECB11329-C1B9-4BE6-ABBF-FCB74118B1D9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ru-RU" sz="16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Заболевания пищеварительного тракта</a:t>
          </a:r>
        </a:p>
      </dgm:t>
    </dgm:pt>
    <dgm:pt modelId="{788A1485-39AA-44CD-915A-EADD7CA04D20}" type="parTrans" cxnId="{695951B6-426F-42E8-A13E-0A40E563C383}">
      <dgm:prSet/>
      <dgm:spPr/>
      <dgm:t>
        <a:bodyPr/>
        <a:lstStyle/>
        <a:p>
          <a:endParaRPr lang="ru-RU" sz="2000"/>
        </a:p>
      </dgm:t>
    </dgm:pt>
    <dgm:pt modelId="{5D746288-62C9-4C02-B700-41E42C58139C}" type="sibTrans" cxnId="{695951B6-426F-42E8-A13E-0A40E563C383}">
      <dgm:prSet/>
      <dgm:spPr/>
      <dgm:t>
        <a:bodyPr/>
        <a:lstStyle/>
        <a:p>
          <a:endParaRPr lang="ru-RU" sz="2000"/>
        </a:p>
      </dgm:t>
    </dgm:pt>
    <dgm:pt modelId="{F87D2F52-AC43-45F8-9A9D-623E0CC674A2}" type="pres">
      <dgm:prSet presAssocID="{465CA0BB-A31D-4C15-A58A-CEED90870B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BCF0542-5D13-4119-8126-A13878F21F85}" type="pres">
      <dgm:prSet presAssocID="{465CA0BB-A31D-4C15-A58A-CEED90870B5A}" presName="Name1" presStyleCnt="0"/>
      <dgm:spPr/>
    </dgm:pt>
    <dgm:pt modelId="{0455DF84-59E7-4A83-9A7D-638E601BBB90}" type="pres">
      <dgm:prSet presAssocID="{465CA0BB-A31D-4C15-A58A-CEED90870B5A}" presName="cycle" presStyleCnt="0"/>
      <dgm:spPr/>
    </dgm:pt>
    <dgm:pt modelId="{7C9186B5-0DF7-418F-8338-0484D05F9496}" type="pres">
      <dgm:prSet presAssocID="{465CA0BB-A31D-4C15-A58A-CEED90870B5A}" presName="srcNode" presStyleLbl="node1" presStyleIdx="0" presStyleCnt="7"/>
      <dgm:spPr/>
    </dgm:pt>
    <dgm:pt modelId="{F846143E-95EB-4DA8-82B3-86726CC51384}" type="pres">
      <dgm:prSet presAssocID="{465CA0BB-A31D-4C15-A58A-CEED90870B5A}" presName="conn" presStyleLbl="parChTrans1D2" presStyleIdx="0" presStyleCnt="1"/>
      <dgm:spPr/>
      <dgm:t>
        <a:bodyPr/>
        <a:lstStyle/>
        <a:p>
          <a:endParaRPr lang="ru-RU"/>
        </a:p>
      </dgm:t>
    </dgm:pt>
    <dgm:pt modelId="{595B51D4-1527-4F75-BDE8-EF4D154E3BEE}" type="pres">
      <dgm:prSet presAssocID="{465CA0BB-A31D-4C15-A58A-CEED90870B5A}" presName="extraNode" presStyleLbl="node1" presStyleIdx="0" presStyleCnt="7"/>
      <dgm:spPr/>
    </dgm:pt>
    <dgm:pt modelId="{9C865CAA-0CD0-447C-A738-59C742B9DF94}" type="pres">
      <dgm:prSet presAssocID="{465CA0BB-A31D-4C15-A58A-CEED90870B5A}" presName="dstNode" presStyleLbl="node1" presStyleIdx="0" presStyleCnt="7"/>
      <dgm:spPr/>
    </dgm:pt>
    <dgm:pt modelId="{B46533D8-47A8-4B1E-8D13-D7C5E2ED6A40}" type="pres">
      <dgm:prSet presAssocID="{B0B62AFC-11C9-4C4E-B2B6-8D592EFBCA9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6F307-7D47-4DA5-AD2D-4DC6F786DC5B}" type="pres">
      <dgm:prSet presAssocID="{B0B62AFC-11C9-4C4E-B2B6-8D592EFBCA9B}" presName="accent_1" presStyleCnt="0"/>
      <dgm:spPr/>
    </dgm:pt>
    <dgm:pt modelId="{2350CCD2-9603-4169-A770-09A6909EDF9C}" type="pres">
      <dgm:prSet presAssocID="{B0B62AFC-11C9-4C4E-B2B6-8D592EFBCA9B}" presName="accentRepeatNode" presStyleLbl="solidFgAcc1" presStyleIdx="0" presStyleCnt="7"/>
      <dgm:spPr>
        <a:solidFill>
          <a:srgbClr val="F0CB69"/>
        </a:solidFill>
        <a:ln>
          <a:solidFill>
            <a:srgbClr val="A06F2A"/>
          </a:solidFill>
        </a:ln>
      </dgm:spPr>
    </dgm:pt>
    <dgm:pt modelId="{E80DB7FD-160D-4EA6-A665-1BD42CACD671}" type="pres">
      <dgm:prSet presAssocID="{07CA2BC4-2770-46BF-960E-172DF4EB7FE7}" presName="text_2" presStyleLbl="node1" presStyleIdx="1" presStyleCnt="7" custScaleY="117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74660-8814-4B23-A79C-819DD2B3EBC8}" type="pres">
      <dgm:prSet presAssocID="{07CA2BC4-2770-46BF-960E-172DF4EB7FE7}" presName="accent_2" presStyleCnt="0"/>
      <dgm:spPr/>
    </dgm:pt>
    <dgm:pt modelId="{B461B531-D998-4C5A-95FC-A02906075840}" type="pres">
      <dgm:prSet presAssocID="{07CA2BC4-2770-46BF-960E-172DF4EB7FE7}" presName="accentRepeatNode" presStyleLbl="solidFgAcc1" presStyleIdx="1" presStyleCnt="7"/>
      <dgm:spPr>
        <a:solidFill>
          <a:srgbClr val="F0CB69"/>
        </a:solidFill>
        <a:ln>
          <a:solidFill>
            <a:srgbClr val="A06F2A"/>
          </a:solidFill>
        </a:ln>
      </dgm:spPr>
    </dgm:pt>
    <dgm:pt modelId="{DECF26E4-F3BD-4748-A6D3-0DB0B20D2272}" type="pres">
      <dgm:prSet presAssocID="{A1CA075E-5414-4D93-BA8D-8B71FFF36D4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43D09-8A8F-4C0F-B205-F1077BAB2EA2}" type="pres">
      <dgm:prSet presAssocID="{A1CA075E-5414-4D93-BA8D-8B71FFF36D46}" presName="accent_3" presStyleCnt="0"/>
      <dgm:spPr/>
    </dgm:pt>
    <dgm:pt modelId="{46DBA976-E118-44E6-A291-F268A063F33F}" type="pres">
      <dgm:prSet presAssocID="{A1CA075E-5414-4D93-BA8D-8B71FFF36D46}" presName="accentRepeatNode" presStyleLbl="solidFgAcc1" presStyleIdx="2" presStyleCnt="7"/>
      <dgm:spPr>
        <a:solidFill>
          <a:srgbClr val="F0CB69"/>
        </a:solidFill>
        <a:ln>
          <a:solidFill>
            <a:srgbClr val="A06F2A"/>
          </a:solidFill>
        </a:ln>
      </dgm:spPr>
    </dgm:pt>
    <dgm:pt modelId="{35B42BBC-ACE7-4E2E-9C24-4E17A84F25AC}" type="pres">
      <dgm:prSet presAssocID="{B6AFCB01-8999-49A9-A45D-49DD8CAA1D9A}" presName="text_4" presStyleLbl="node1" presStyleIdx="3" presStyleCnt="7" custScaleY="129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7D322-BAE1-45F3-BDB3-9A335CCDFED1}" type="pres">
      <dgm:prSet presAssocID="{B6AFCB01-8999-49A9-A45D-49DD8CAA1D9A}" presName="accent_4" presStyleCnt="0"/>
      <dgm:spPr/>
    </dgm:pt>
    <dgm:pt modelId="{670097E7-B637-4754-8949-546A9772CD23}" type="pres">
      <dgm:prSet presAssocID="{B6AFCB01-8999-49A9-A45D-49DD8CAA1D9A}" presName="accentRepeatNode" presStyleLbl="solidFgAcc1" presStyleIdx="3" presStyleCnt="7"/>
      <dgm:spPr>
        <a:solidFill>
          <a:srgbClr val="F0CB69"/>
        </a:solidFill>
        <a:ln>
          <a:solidFill>
            <a:srgbClr val="A06F2A"/>
          </a:solidFill>
        </a:ln>
      </dgm:spPr>
    </dgm:pt>
    <dgm:pt modelId="{72F46E3E-4747-4F9F-A42E-7E48D63F1CA2}" type="pres">
      <dgm:prSet presAssocID="{98E07574-8470-4AA5-A731-6760BD7AE34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9EBFF-0149-4E01-A0D5-E45FBF6C377D}" type="pres">
      <dgm:prSet presAssocID="{98E07574-8470-4AA5-A731-6760BD7AE344}" presName="accent_5" presStyleCnt="0"/>
      <dgm:spPr/>
    </dgm:pt>
    <dgm:pt modelId="{1420722D-DCB1-447D-98C3-CBEB73BD2DD0}" type="pres">
      <dgm:prSet presAssocID="{98E07574-8470-4AA5-A731-6760BD7AE344}" presName="accentRepeatNode" presStyleLbl="solidFgAcc1" presStyleIdx="4" presStyleCnt="7"/>
      <dgm:spPr>
        <a:solidFill>
          <a:srgbClr val="F0CB69"/>
        </a:solidFill>
        <a:ln>
          <a:solidFill>
            <a:srgbClr val="A06F2A"/>
          </a:solidFill>
        </a:ln>
      </dgm:spPr>
    </dgm:pt>
    <dgm:pt modelId="{1756DB16-098C-4314-B087-667B3D52D0FF}" type="pres">
      <dgm:prSet presAssocID="{E90C29CD-562C-42E1-95FA-3FACE803828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538F7-B443-43D9-AD8C-00E82964B7E1}" type="pres">
      <dgm:prSet presAssocID="{E90C29CD-562C-42E1-95FA-3FACE803828D}" presName="accent_6" presStyleCnt="0"/>
      <dgm:spPr/>
    </dgm:pt>
    <dgm:pt modelId="{1200F0BD-B293-4996-9322-AED95E69B6AB}" type="pres">
      <dgm:prSet presAssocID="{E90C29CD-562C-42E1-95FA-3FACE803828D}" presName="accentRepeatNode" presStyleLbl="solidFgAcc1" presStyleIdx="5" presStyleCnt="7"/>
      <dgm:spPr>
        <a:solidFill>
          <a:srgbClr val="F0CB69"/>
        </a:solidFill>
        <a:ln>
          <a:solidFill>
            <a:srgbClr val="A06F2A"/>
          </a:solidFill>
        </a:ln>
      </dgm:spPr>
    </dgm:pt>
    <dgm:pt modelId="{C4894682-7756-467C-81D6-3CC611958FA0}" type="pres">
      <dgm:prSet presAssocID="{ECB11329-C1B9-4BE6-ABBF-FCB74118B1D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1A7C3-96BE-4EE5-8806-06E5CB3F32DB}" type="pres">
      <dgm:prSet presAssocID="{ECB11329-C1B9-4BE6-ABBF-FCB74118B1D9}" presName="accent_7" presStyleCnt="0"/>
      <dgm:spPr/>
    </dgm:pt>
    <dgm:pt modelId="{CFDBDE86-9CA6-4251-AF52-494C98853AF8}" type="pres">
      <dgm:prSet presAssocID="{ECB11329-C1B9-4BE6-ABBF-FCB74118B1D9}" presName="accentRepeatNode" presStyleLbl="solidFgAcc1" presStyleIdx="6" presStyleCnt="7"/>
      <dgm:spPr>
        <a:solidFill>
          <a:srgbClr val="F0CB69"/>
        </a:solidFill>
        <a:ln>
          <a:solidFill>
            <a:srgbClr val="A06F2A"/>
          </a:solidFill>
        </a:ln>
      </dgm:spPr>
    </dgm:pt>
  </dgm:ptLst>
  <dgm:cxnLst>
    <dgm:cxn modelId="{E7628FB7-B363-489D-8642-1466241AF529}" srcId="{465CA0BB-A31D-4C15-A58A-CEED90870B5A}" destId="{B6AFCB01-8999-49A9-A45D-49DD8CAA1D9A}" srcOrd="3" destOrd="0" parTransId="{21749ED4-8493-4D3A-9F54-72FC6A5F59BB}" sibTransId="{0EDE8F3F-455B-468D-B1D8-E2C308F9362E}"/>
    <dgm:cxn modelId="{CC06B335-B26B-44A2-89DC-780456CC0AC7}" type="presOf" srcId="{B6AFCB01-8999-49A9-A45D-49DD8CAA1D9A}" destId="{35B42BBC-ACE7-4E2E-9C24-4E17A84F25AC}" srcOrd="0" destOrd="0" presId="urn:microsoft.com/office/officeart/2008/layout/VerticalCurvedList"/>
    <dgm:cxn modelId="{E7F3DB24-32D3-437A-AB97-A398FDE1EF7B}" srcId="{465CA0BB-A31D-4C15-A58A-CEED90870B5A}" destId="{E90C29CD-562C-42E1-95FA-3FACE803828D}" srcOrd="5" destOrd="0" parTransId="{30DC4B6A-8F53-4F07-B8ED-FC04DE6FBDCB}" sibTransId="{333721D2-7180-451B-9C6F-C74118C2633E}"/>
    <dgm:cxn modelId="{695951B6-426F-42E8-A13E-0A40E563C383}" srcId="{465CA0BB-A31D-4C15-A58A-CEED90870B5A}" destId="{ECB11329-C1B9-4BE6-ABBF-FCB74118B1D9}" srcOrd="6" destOrd="0" parTransId="{788A1485-39AA-44CD-915A-EADD7CA04D20}" sibTransId="{5D746288-62C9-4C02-B700-41E42C58139C}"/>
    <dgm:cxn modelId="{5CB391C2-F22A-4363-AD9D-C578808FDDDB}" srcId="{465CA0BB-A31D-4C15-A58A-CEED90870B5A}" destId="{98E07574-8470-4AA5-A731-6760BD7AE344}" srcOrd="4" destOrd="0" parTransId="{9C7A8D64-84E5-4CEB-AB2C-D7C6997276B6}" sibTransId="{C538C03B-C6A2-4601-9282-0C589ABBA98E}"/>
    <dgm:cxn modelId="{9E6EDCA4-057F-4C29-9764-5527F7918E1B}" type="presOf" srcId="{98E07574-8470-4AA5-A731-6760BD7AE344}" destId="{72F46E3E-4747-4F9F-A42E-7E48D63F1CA2}" srcOrd="0" destOrd="0" presId="urn:microsoft.com/office/officeart/2008/layout/VerticalCurvedList"/>
    <dgm:cxn modelId="{42C831E7-6CC8-4F6E-B3D1-27282AB4EB59}" srcId="{465CA0BB-A31D-4C15-A58A-CEED90870B5A}" destId="{A1CA075E-5414-4D93-BA8D-8B71FFF36D46}" srcOrd="2" destOrd="0" parTransId="{0266399F-C939-4ACA-8243-E5DE769A9816}" sibTransId="{CDC869D4-EC76-4AC4-B645-9182F8C32C36}"/>
    <dgm:cxn modelId="{C1A6BDE2-1D10-4F6A-8559-3AE7640C0F1A}" srcId="{465CA0BB-A31D-4C15-A58A-CEED90870B5A}" destId="{07CA2BC4-2770-46BF-960E-172DF4EB7FE7}" srcOrd="1" destOrd="0" parTransId="{844FA914-E79B-4CEE-B5C4-BAD980048D8D}" sibTransId="{6B90BB19-F90F-42A1-A346-210EAA5D8DDA}"/>
    <dgm:cxn modelId="{2C1159C9-31A0-4566-9F1F-CAE2A913A60A}" type="presOf" srcId="{B0B62AFC-11C9-4C4E-B2B6-8D592EFBCA9B}" destId="{B46533D8-47A8-4B1E-8D13-D7C5E2ED6A40}" srcOrd="0" destOrd="0" presId="urn:microsoft.com/office/officeart/2008/layout/VerticalCurvedList"/>
    <dgm:cxn modelId="{D0830A46-122A-4B0E-A935-E9F9C2C4F8F7}" srcId="{465CA0BB-A31D-4C15-A58A-CEED90870B5A}" destId="{B0B62AFC-11C9-4C4E-B2B6-8D592EFBCA9B}" srcOrd="0" destOrd="0" parTransId="{D3842B3A-C86A-4E71-B450-C15A15BBB04D}" sibTransId="{98888C5D-11B7-446F-B2CA-25F1A5572FEB}"/>
    <dgm:cxn modelId="{B883083A-5575-44DB-B6A0-0138654DEC6A}" srcId="{465CA0BB-A31D-4C15-A58A-CEED90870B5A}" destId="{1881D1D3-956F-4A6D-B2FC-15EA850283E6}" srcOrd="7" destOrd="0" parTransId="{EC34A357-D4C2-4909-B74A-A6131629F2EA}" sibTransId="{B2338020-FDD4-49F4-A5E9-AAF241FF74A1}"/>
    <dgm:cxn modelId="{EE69064D-286A-450C-A25E-451780CDA1B3}" type="presOf" srcId="{465CA0BB-A31D-4C15-A58A-CEED90870B5A}" destId="{F87D2F52-AC43-45F8-9A9D-623E0CC674A2}" srcOrd="0" destOrd="0" presId="urn:microsoft.com/office/officeart/2008/layout/VerticalCurvedList"/>
    <dgm:cxn modelId="{A94B1C6E-FFFB-48A7-9BFB-FC15D3FC148A}" type="presOf" srcId="{07CA2BC4-2770-46BF-960E-172DF4EB7FE7}" destId="{E80DB7FD-160D-4EA6-A665-1BD42CACD671}" srcOrd="0" destOrd="0" presId="urn:microsoft.com/office/officeart/2008/layout/VerticalCurvedList"/>
    <dgm:cxn modelId="{23606D07-F138-4CE5-A8B6-AD03632F748F}" type="presOf" srcId="{98888C5D-11B7-446F-B2CA-25F1A5572FEB}" destId="{F846143E-95EB-4DA8-82B3-86726CC51384}" srcOrd="0" destOrd="0" presId="urn:microsoft.com/office/officeart/2008/layout/VerticalCurvedList"/>
    <dgm:cxn modelId="{DBD03A04-3171-4BC0-BEA6-47A5B1012DA7}" srcId="{465CA0BB-A31D-4C15-A58A-CEED90870B5A}" destId="{558E7A5F-DE97-405B-B79D-8DB4DD261554}" srcOrd="8" destOrd="0" parTransId="{A6248C85-FE59-4501-8519-0E3BFF30B339}" sibTransId="{7BB5BF9B-4248-4B45-8EC2-72C7A0E4884A}"/>
    <dgm:cxn modelId="{CA042795-12E3-421C-99EC-9E4D3689A08A}" type="presOf" srcId="{A1CA075E-5414-4D93-BA8D-8B71FFF36D46}" destId="{DECF26E4-F3BD-4748-A6D3-0DB0B20D2272}" srcOrd="0" destOrd="0" presId="urn:microsoft.com/office/officeart/2008/layout/VerticalCurvedList"/>
    <dgm:cxn modelId="{F55C06EC-6C2E-4514-BB48-7089EEB3BEFD}" type="presOf" srcId="{ECB11329-C1B9-4BE6-ABBF-FCB74118B1D9}" destId="{C4894682-7756-467C-81D6-3CC611958FA0}" srcOrd="0" destOrd="0" presId="urn:microsoft.com/office/officeart/2008/layout/VerticalCurvedList"/>
    <dgm:cxn modelId="{E5A7805F-B8E6-4F88-8CD8-13E50CDBE234}" type="presOf" srcId="{E90C29CD-562C-42E1-95FA-3FACE803828D}" destId="{1756DB16-098C-4314-B087-667B3D52D0FF}" srcOrd="0" destOrd="0" presId="urn:microsoft.com/office/officeart/2008/layout/VerticalCurvedList"/>
    <dgm:cxn modelId="{24F6C913-A449-491E-B010-749647CCEF45}" type="presParOf" srcId="{F87D2F52-AC43-45F8-9A9D-623E0CC674A2}" destId="{2BCF0542-5D13-4119-8126-A13878F21F85}" srcOrd="0" destOrd="0" presId="urn:microsoft.com/office/officeart/2008/layout/VerticalCurvedList"/>
    <dgm:cxn modelId="{BAD457E3-C977-4ADF-8B69-44138B30D5DD}" type="presParOf" srcId="{2BCF0542-5D13-4119-8126-A13878F21F85}" destId="{0455DF84-59E7-4A83-9A7D-638E601BBB90}" srcOrd="0" destOrd="0" presId="urn:microsoft.com/office/officeart/2008/layout/VerticalCurvedList"/>
    <dgm:cxn modelId="{279D5F8E-C80F-47A2-8212-3653CBB8390C}" type="presParOf" srcId="{0455DF84-59E7-4A83-9A7D-638E601BBB90}" destId="{7C9186B5-0DF7-418F-8338-0484D05F9496}" srcOrd="0" destOrd="0" presId="urn:microsoft.com/office/officeart/2008/layout/VerticalCurvedList"/>
    <dgm:cxn modelId="{E4837F7A-B31D-4E7A-A38D-4904668760C8}" type="presParOf" srcId="{0455DF84-59E7-4A83-9A7D-638E601BBB90}" destId="{F846143E-95EB-4DA8-82B3-86726CC51384}" srcOrd="1" destOrd="0" presId="urn:microsoft.com/office/officeart/2008/layout/VerticalCurvedList"/>
    <dgm:cxn modelId="{93544AED-FB24-489A-B712-0F44FB92DD3B}" type="presParOf" srcId="{0455DF84-59E7-4A83-9A7D-638E601BBB90}" destId="{595B51D4-1527-4F75-BDE8-EF4D154E3BEE}" srcOrd="2" destOrd="0" presId="urn:microsoft.com/office/officeart/2008/layout/VerticalCurvedList"/>
    <dgm:cxn modelId="{C5489C28-28E0-4A07-BF40-1FDFC3DD309D}" type="presParOf" srcId="{0455DF84-59E7-4A83-9A7D-638E601BBB90}" destId="{9C865CAA-0CD0-447C-A738-59C742B9DF94}" srcOrd="3" destOrd="0" presId="urn:microsoft.com/office/officeart/2008/layout/VerticalCurvedList"/>
    <dgm:cxn modelId="{0656CF69-0A8E-4A61-970D-7FBE2B334D88}" type="presParOf" srcId="{2BCF0542-5D13-4119-8126-A13878F21F85}" destId="{B46533D8-47A8-4B1E-8D13-D7C5E2ED6A40}" srcOrd="1" destOrd="0" presId="urn:microsoft.com/office/officeart/2008/layout/VerticalCurvedList"/>
    <dgm:cxn modelId="{E0452EF7-6F09-4969-851D-82AE13210244}" type="presParOf" srcId="{2BCF0542-5D13-4119-8126-A13878F21F85}" destId="{5186F307-7D47-4DA5-AD2D-4DC6F786DC5B}" srcOrd="2" destOrd="0" presId="urn:microsoft.com/office/officeart/2008/layout/VerticalCurvedList"/>
    <dgm:cxn modelId="{4FB7E52B-E475-4FF8-B232-E3D5494E8921}" type="presParOf" srcId="{5186F307-7D47-4DA5-AD2D-4DC6F786DC5B}" destId="{2350CCD2-9603-4169-A770-09A6909EDF9C}" srcOrd="0" destOrd="0" presId="urn:microsoft.com/office/officeart/2008/layout/VerticalCurvedList"/>
    <dgm:cxn modelId="{EAAB68B4-FE94-4928-BE9F-AD67694C6A21}" type="presParOf" srcId="{2BCF0542-5D13-4119-8126-A13878F21F85}" destId="{E80DB7FD-160D-4EA6-A665-1BD42CACD671}" srcOrd="3" destOrd="0" presId="urn:microsoft.com/office/officeart/2008/layout/VerticalCurvedList"/>
    <dgm:cxn modelId="{FD0FA2DA-55AB-4809-ADC7-D30495394741}" type="presParOf" srcId="{2BCF0542-5D13-4119-8126-A13878F21F85}" destId="{E2074660-8814-4B23-A79C-819DD2B3EBC8}" srcOrd="4" destOrd="0" presId="urn:microsoft.com/office/officeart/2008/layout/VerticalCurvedList"/>
    <dgm:cxn modelId="{2D2DE819-B280-403F-BDFB-E1983EFBD736}" type="presParOf" srcId="{E2074660-8814-4B23-A79C-819DD2B3EBC8}" destId="{B461B531-D998-4C5A-95FC-A02906075840}" srcOrd="0" destOrd="0" presId="urn:microsoft.com/office/officeart/2008/layout/VerticalCurvedList"/>
    <dgm:cxn modelId="{DE0EABED-3498-4124-9521-9E6F9EF678DF}" type="presParOf" srcId="{2BCF0542-5D13-4119-8126-A13878F21F85}" destId="{DECF26E4-F3BD-4748-A6D3-0DB0B20D2272}" srcOrd="5" destOrd="0" presId="urn:microsoft.com/office/officeart/2008/layout/VerticalCurvedList"/>
    <dgm:cxn modelId="{B7CC6EB8-495E-4066-94CB-845611C46345}" type="presParOf" srcId="{2BCF0542-5D13-4119-8126-A13878F21F85}" destId="{DC843D09-8A8F-4C0F-B205-F1077BAB2EA2}" srcOrd="6" destOrd="0" presId="urn:microsoft.com/office/officeart/2008/layout/VerticalCurvedList"/>
    <dgm:cxn modelId="{513F34FA-BF37-474E-AC47-7914E16A666A}" type="presParOf" srcId="{DC843D09-8A8F-4C0F-B205-F1077BAB2EA2}" destId="{46DBA976-E118-44E6-A291-F268A063F33F}" srcOrd="0" destOrd="0" presId="urn:microsoft.com/office/officeart/2008/layout/VerticalCurvedList"/>
    <dgm:cxn modelId="{53908B41-4683-4BC1-A015-2EFD8AD9E715}" type="presParOf" srcId="{2BCF0542-5D13-4119-8126-A13878F21F85}" destId="{35B42BBC-ACE7-4E2E-9C24-4E17A84F25AC}" srcOrd="7" destOrd="0" presId="urn:microsoft.com/office/officeart/2008/layout/VerticalCurvedList"/>
    <dgm:cxn modelId="{17C304ED-0615-4350-8158-D551152038AF}" type="presParOf" srcId="{2BCF0542-5D13-4119-8126-A13878F21F85}" destId="{2297D322-BAE1-45F3-BDB3-9A335CCDFED1}" srcOrd="8" destOrd="0" presId="urn:microsoft.com/office/officeart/2008/layout/VerticalCurvedList"/>
    <dgm:cxn modelId="{EA073CBD-E038-4969-ADE0-E93D400AD523}" type="presParOf" srcId="{2297D322-BAE1-45F3-BDB3-9A335CCDFED1}" destId="{670097E7-B637-4754-8949-546A9772CD23}" srcOrd="0" destOrd="0" presId="urn:microsoft.com/office/officeart/2008/layout/VerticalCurvedList"/>
    <dgm:cxn modelId="{38681F79-99B0-473A-894E-AEB4FD9924D4}" type="presParOf" srcId="{2BCF0542-5D13-4119-8126-A13878F21F85}" destId="{72F46E3E-4747-4F9F-A42E-7E48D63F1CA2}" srcOrd="9" destOrd="0" presId="urn:microsoft.com/office/officeart/2008/layout/VerticalCurvedList"/>
    <dgm:cxn modelId="{23C813E2-4B4B-4F90-9010-75E4E6CA3CF4}" type="presParOf" srcId="{2BCF0542-5D13-4119-8126-A13878F21F85}" destId="{2069EBFF-0149-4E01-A0D5-E45FBF6C377D}" srcOrd="10" destOrd="0" presId="urn:microsoft.com/office/officeart/2008/layout/VerticalCurvedList"/>
    <dgm:cxn modelId="{B8D3F9C7-7B57-49FC-82BD-2BF3006C8438}" type="presParOf" srcId="{2069EBFF-0149-4E01-A0D5-E45FBF6C377D}" destId="{1420722D-DCB1-447D-98C3-CBEB73BD2DD0}" srcOrd="0" destOrd="0" presId="urn:microsoft.com/office/officeart/2008/layout/VerticalCurvedList"/>
    <dgm:cxn modelId="{CD736FF5-4A1B-4EC4-9456-5D52E419B3AF}" type="presParOf" srcId="{2BCF0542-5D13-4119-8126-A13878F21F85}" destId="{1756DB16-098C-4314-B087-667B3D52D0FF}" srcOrd="11" destOrd="0" presId="urn:microsoft.com/office/officeart/2008/layout/VerticalCurvedList"/>
    <dgm:cxn modelId="{86938B0E-B301-4A12-9F37-94727758162D}" type="presParOf" srcId="{2BCF0542-5D13-4119-8126-A13878F21F85}" destId="{2FF538F7-B443-43D9-AD8C-00E82964B7E1}" srcOrd="12" destOrd="0" presId="urn:microsoft.com/office/officeart/2008/layout/VerticalCurvedList"/>
    <dgm:cxn modelId="{B551CC53-A351-4D50-8345-D7C0A0C48D7C}" type="presParOf" srcId="{2FF538F7-B443-43D9-AD8C-00E82964B7E1}" destId="{1200F0BD-B293-4996-9322-AED95E69B6AB}" srcOrd="0" destOrd="0" presId="urn:microsoft.com/office/officeart/2008/layout/VerticalCurvedList"/>
    <dgm:cxn modelId="{9DD5F2B6-FBF8-48A2-8627-D8608AEB5C61}" type="presParOf" srcId="{2BCF0542-5D13-4119-8126-A13878F21F85}" destId="{C4894682-7756-467C-81D6-3CC611958FA0}" srcOrd="13" destOrd="0" presId="urn:microsoft.com/office/officeart/2008/layout/VerticalCurvedList"/>
    <dgm:cxn modelId="{CD58C2EC-E160-4386-979E-5165152758AB}" type="presParOf" srcId="{2BCF0542-5D13-4119-8126-A13878F21F85}" destId="{ACD1A7C3-96BE-4EE5-8806-06E5CB3F32DB}" srcOrd="14" destOrd="0" presId="urn:microsoft.com/office/officeart/2008/layout/VerticalCurvedList"/>
    <dgm:cxn modelId="{EE4B2876-2ECC-4D78-90ED-68C0231BB061}" type="presParOf" srcId="{ACD1A7C3-96BE-4EE5-8806-06E5CB3F32DB}" destId="{CFDBDE86-9CA6-4251-AF52-494C98853AF8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E60A6-AD03-4A39-8011-542A52CAD43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03BC96-6696-438C-BFBA-15E256403FAF}">
      <dgm:prSet phldrT="[Текст]" custT="1"/>
      <dgm:spPr>
        <a:solidFill>
          <a:srgbClr val="F0CB69"/>
        </a:solidFill>
        <a:ln>
          <a:solidFill>
            <a:srgbClr val="A06F2A"/>
          </a:solidFill>
        </a:ln>
      </dgm:spPr>
      <dgm:t>
        <a:bodyPr/>
        <a:lstStyle/>
        <a:p>
          <a:r>
            <a:rPr lang="ru-RU" sz="14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Цитокины (усиление и усугубление стресса)</a:t>
          </a:r>
        </a:p>
      </dgm:t>
    </dgm:pt>
    <dgm:pt modelId="{5B006FA9-9915-46C5-B161-D1481BAEE19D}" type="parTrans" cxnId="{6CB54598-AF7F-4AB4-BC8A-3527B213D15B}">
      <dgm:prSet/>
      <dgm:spPr/>
      <dgm:t>
        <a:bodyPr/>
        <a:lstStyle/>
        <a:p>
          <a:endParaRPr lang="ru-RU"/>
        </a:p>
      </dgm:t>
    </dgm:pt>
    <dgm:pt modelId="{1D76638B-7658-415C-AF9B-89E3201B7BA9}" type="sibTrans" cxnId="{6CB54598-AF7F-4AB4-BC8A-3527B213D15B}">
      <dgm:prSet/>
      <dgm:spPr>
        <a:solidFill>
          <a:srgbClr val="C9E7E4"/>
        </a:solidFill>
      </dgm:spPr>
      <dgm:t>
        <a:bodyPr/>
        <a:lstStyle/>
        <a:p>
          <a:endParaRPr lang="ru-RU"/>
        </a:p>
      </dgm:t>
    </dgm:pt>
    <dgm:pt modelId="{1BFA371D-929D-49AD-B978-0EB658095448}">
      <dgm:prSet phldrT="[Текст]" custT="1"/>
      <dgm:spPr>
        <a:solidFill>
          <a:srgbClr val="F0CB69"/>
        </a:solidFill>
        <a:ln>
          <a:solidFill>
            <a:srgbClr val="A06F2A"/>
          </a:solidFill>
        </a:ln>
      </dgm:spPr>
      <dgm:t>
        <a:bodyPr/>
        <a:lstStyle/>
        <a:p>
          <a:r>
            <a:rPr lang="ru-RU" sz="18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Стресс</a:t>
          </a:r>
        </a:p>
      </dgm:t>
    </dgm:pt>
    <dgm:pt modelId="{F5FD00FB-E58A-432A-8193-07BC0F27C49F}" type="parTrans" cxnId="{611A9BEB-B3D5-4703-BD1D-0DFA4624DEB2}">
      <dgm:prSet/>
      <dgm:spPr/>
      <dgm:t>
        <a:bodyPr/>
        <a:lstStyle/>
        <a:p>
          <a:endParaRPr lang="ru-RU"/>
        </a:p>
      </dgm:t>
    </dgm:pt>
    <dgm:pt modelId="{10ADB15B-6D9E-4D7A-88E6-7B5BBCC4D198}" type="sibTrans" cxnId="{611A9BEB-B3D5-4703-BD1D-0DFA4624DEB2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2C0BFE9-8976-470F-AEE4-30F47397844C}">
      <dgm:prSet phldrT="[Текст]" custT="1"/>
      <dgm:spPr>
        <a:solidFill>
          <a:srgbClr val="F0CB69"/>
        </a:solidFill>
        <a:ln>
          <a:solidFill>
            <a:srgbClr val="A06F2A"/>
          </a:solidFill>
        </a:ln>
      </dgm:spPr>
      <dgm:t>
        <a:bodyPr/>
        <a:lstStyle/>
        <a:p>
          <a:r>
            <a:rPr lang="ru-RU" sz="14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Тревожность и подавленное состояние</a:t>
          </a:r>
        </a:p>
      </dgm:t>
    </dgm:pt>
    <dgm:pt modelId="{81FCD259-202B-4EA1-BEF8-07D29D8EA6B0}" type="parTrans" cxnId="{B865C10F-3475-4448-8B62-13D9E2B07B0C}">
      <dgm:prSet/>
      <dgm:spPr/>
      <dgm:t>
        <a:bodyPr/>
        <a:lstStyle/>
        <a:p>
          <a:endParaRPr lang="ru-RU"/>
        </a:p>
      </dgm:t>
    </dgm:pt>
    <dgm:pt modelId="{F45E4BB2-CE00-4FF2-9B02-F6190840C0EB}" type="sibTrans" cxnId="{B865C10F-3475-4448-8B62-13D9E2B07B0C}">
      <dgm:prSet/>
      <dgm:spPr>
        <a:solidFill>
          <a:srgbClr val="C9E7E4"/>
        </a:solidFill>
      </dgm:spPr>
      <dgm:t>
        <a:bodyPr/>
        <a:lstStyle/>
        <a:p>
          <a:endParaRPr lang="ru-RU"/>
        </a:p>
      </dgm:t>
    </dgm:pt>
    <dgm:pt modelId="{11099527-DE8C-45A1-B3BD-5142EFC38217}" type="pres">
      <dgm:prSet presAssocID="{D0CE60A6-AD03-4A39-8011-542A52CAD4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71A5DC-352D-4471-940F-5BAF8A1C37E9}" type="pres">
      <dgm:prSet presAssocID="{F203BC96-6696-438C-BFBA-15E256403FAF}" presName="dummy" presStyleCnt="0"/>
      <dgm:spPr/>
    </dgm:pt>
    <dgm:pt modelId="{DE5C6CA1-9058-4AB8-81B7-09FA82BC19B9}" type="pres">
      <dgm:prSet presAssocID="{F203BC96-6696-438C-BFBA-15E256403FAF}" presName="node" presStyleLbl="revTx" presStyleIdx="0" presStyleCnt="3" custScaleX="135270" custScaleY="13527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820A076-121A-4207-8885-9F6BEBAAE37F}" type="pres">
      <dgm:prSet presAssocID="{1D76638B-7658-415C-AF9B-89E3201B7BA9}" presName="sibTrans" presStyleLbl="node1" presStyleIdx="0" presStyleCnt="3"/>
      <dgm:spPr/>
      <dgm:t>
        <a:bodyPr/>
        <a:lstStyle/>
        <a:p>
          <a:endParaRPr lang="ru-RU"/>
        </a:p>
      </dgm:t>
    </dgm:pt>
    <dgm:pt modelId="{DB76F0D8-82C4-4475-9F22-83863F81E6A6}" type="pres">
      <dgm:prSet presAssocID="{1BFA371D-929D-49AD-B978-0EB658095448}" presName="dummy" presStyleCnt="0"/>
      <dgm:spPr/>
    </dgm:pt>
    <dgm:pt modelId="{4387EAEA-1F7F-43AF-B390-C0CFF8B15CE7}" type="pres">
      <dgm:prSet presAssocID="{1BFA371D-929D-49AD-B978-0EB658095448}" presName="node" presStyleLbl="revTx" presStyleIdx="1" presStyleCnt="3" custScaleX="135270" custScaleY="13527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C67A43A-72D5-48DF-A8EB-471FD04FB8AC}" type="pres">
      <dgm:prSet presAssocID="{10ADB15B-6D9E-4D7A-88E6-7B5BBCC4D198}" presName="sibTrans" presStyleLbl="node1" presStyleIdx="1" presStyleCnt="3"/>
      <dgm:spPr/>
      <dgm:t>
        <a:bodyPr/>
        <a:lstStyle/>
        <a:p>
          <a:endParaRPr lang="ru-RU"/>
        </a:p>
      </dgm:t>
    </dgm:pt>
    <dgm:pt modelId="{96497A4E-4EDB-432D-B3C5-5B553AD6A5B5}" type="pres">
      <dgm:prSet presAssocID="{E2C0BFE9-8976-470F-AEE4-30F47397844C}" presName="dummy" presStyleCnt="0"/>
      <dgm:spPr/>
    </dgm:pt>
    <dgm:pt modelId="{6D15C8C8-764B-4CCE-94F2-2C0C0D0C60CD}" type="pres">
      <dgm:prSet presAssocID="{E2C0BFE9-8976-470F-AEE4-30F47397844C}" presName="node" presStyleLbl="revTx" presStyleIdx="2" presStyleCnt="3" custScaleX="135270" custScaleY="13527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967E116-F2B6-479F-B71F-CC6DCB1C45F2}" type="pres">
      <dgm:prSet presAssocID="{F45E4BB2-CE00-4FF2-9B02-F6190840C0EB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6CB54598-AF7F-4AB4-BC8A-3527B213D15B}" srcId="{D0CE60A6-AD03-4A39-8011-542A52CAD431}" destId="{F203BC96-6696-438C-BFBA-15E256403FAF}" srcOrd="0" destOrd="0" parTransId="{5B006FA9-9915-46C5-B161-D1481BAEE19D}" sibTransId="{1D76638B-7658-415C-AF9B-89E3201B7BA9}"/>
    <dgm:cxn modelId="{C01F97D7-46BB-4EEF-A5E7-74EFABFCB6F3}" type="presOf" srcId="{1D76638B-7658-415C-AF9B-89E3201B7BA9}" destId="{C820A076-121A-4207-8885-9F6BEBAAE37F}" srcOrd="0" destOrd="0" presId="urn:microsoft.com/office/officeart/2005/8/layout/cycle1"/>
    <dgm:cxn modelId="{783FCCDC-3889-4302-9F04-85F7012A686D}" type="presOf" srcId="{D0CE60A6-AD03-4A39-8011-542A52CAD431}" destId="{11099527-DE8C-45A1-B3BD-5142EFC38217}" srcOrd="0" destOrd="0" presId="urn:microsoft.com/office/officeart/2005/8/layout/cycle1"/>
    <dgm:cxn modelId="{B9BA8193-7A1C-46CA-823B-895683D9E6DC}" type="presOf" srcId="{10ADB15B-6D9E-4D7A-88E6-7B5BBCC4D198}" destId="{DC67A43A-72D5-48DF-A8EB-471FD04FB8AC}" srcOrd="0" destOrd="0" presId="urn:microsoft.com/office/officeart/2005/8/layout/cycle1"/>
    <dgm:cxn modelId="{40F7F7FE-58DC-4284-A8C6-90B53C949EB9}" type="presOf" srcId="{F45E4BB2-CE00-4FF2-9B02-F6190840C0EB}" destId="{B967E116-F2B6-479F-B71F-CC6DCB1C45F2}" srcOrd="0" destOrd="0" presId="urn:microsoft.com/office/officeart/2005/8/layout/cycle1"/>
    <dgm:cxn modelId="{B865C10F-3475-4448-8B62-13D9E2B07B0C}" srcId="{D0CE60A6-AD03-4A39-8011-542A52CAD431}" destId="{E2C0BFE9-8976-470F-AEE4-30F47397844C}" srcOrd="2" destOrd="0" parTransId="{81FCD259-202B-4EA1-BEF8-07D29D8EA6B0}" sibTransId="{F45E4BB2-CE00-4FF2-9B02-F6190840C0EB}"/>
    <dgm:cxn modelId="{2B5508B0-BE8A-4C3A-964C-CF33BD972056}" type="presOf" srcId="{F203BC96-6696-438C-BFBA-15E256403FAF}" destId="{DE5C6CA1-9058-4AB8-81B7-09FA82BC19B9}" srcOrd="0" destOrd="0" presId="urn:microsoft.com/office/officeart/2005/8/layout/cycle1"/>
    <dgm:cxn modelId="{611A9BEB-B3D5-4703-BD1D-0DFA4624DEB2}" srcId="{D0CE60A6-AD03-4A39-8011-542A52CAD431}" destId="{1BFA371D-929D-49AD-B978-0EB658095448}" srcOrd="1" destOrd="0" parTransId="{F5FD00FB-E58A-432A-8193-07BC0F27C49F}" sibTransId="{10ADB15B-6D9E-4D7A-88E6-7B5BBCC4D198}"/>
    <dgm:cxn modelId="{F676D4BA-EED5-43DC-83F5-D0CF175BB166}" type="presOf" srcId="{E2C0BFE9-8976-470F-AEE4-30F47397844C}" destId="{6D15C8C8-764B-4CCE-94F2-2C0C0D0C60CD}" srcOrd="0" destOrd="0" presId="urn:microsoft.com/office/officeart/2005/8/layout/cycle1"/>
    <dgm:cxn modelId="{70D5E6ED-7D3D-42F9-A241-40F907184EBF}" type="presOf" srcId="{1BFA371D-929D-49AD-B978-0EB658095448}" destId="{4387EAEA-1F7F-43AF-B390-C0CFF8B15CE7}" srcOrd="0" destOrd="0" presId="urn:microsoft.com/office/officeart/2005/8/layout/cycle1"/>
    <dgm:cxn modelId="{38137903-D5C7-4BEC-93FA-412702416C48}" type="presParOf" srcId="{11099527-DE8C-45A1-B3BD-5142EFC38217}" destId="{E171A5DC-352D-4471-940F-5BAF8A1C37E9}" srcOrd="0" destOrd="0" presId="urn:microsoft.com/office/officeart/2005/8/layout/cycle1"/>
    <dgm:cxn modelId="{CC6BCD14-5B5E-4826-BDAC-E68ECB8DA829}" type="presParOf" srcId="{11099527-DE8C-45A1-B3BD-5142EFC38217}" destId="{DE5C6CA1-9058-4AB8-81B7-09FA82BC19B9}" srcOrd="1" destOrd="0" presId="urn:microsoft.com/office/officeart/2005/8/layout/cycle1"/>
    <dgm:cxn modelId="{26F757A9-1078-4FDE-A7B2-74DB9B2E8C11}" type="presParOf" srcId="{11099527-DE8C-45A1-B3BD-5142EFC38217}" destId="{C820A076-121A-4207-8885-9F6BEBAAE37F}" srcOrd="2" destOrd="0" presId="urn:microsoft.com/office/officeart/2005/8/layout/cycle1"/>
    <dgm:cxn modelId="{8D2D2C33-F831-4E1A-A864-BB589548EF1E}" type="presParOf" srcId="{11099527-DE8C-45A1-B3BD-5142EFC38217}" destId="{DB76F0D8-82C4-4475-9F22-83863F81E6A6}" srcOrd="3" destOrd="0" presId="urn:microsoft.com/office/officeart/2005/8/layout/cycle1"/>
    <dgm:cxn modelId="{A91B0DE0-8C43-4E3C-8637-754B86428754}" type="presParOf" srcId="{11099527-DE8C-45A1-B3BD-5142EFC38217}" destId="{4387EAEA-1F7F-43AF-B390-C0CFF8B15CE7}" srcOrd="4" destOrd="0" presId="urn:microsoft.com/office/officeart/2005/8/layout/cycle1"/>
    <dgm:cxn modelId="{1D4A7075-9130-40DE-A2B6-7D4119930463}" type="presParOf" srcId="{11099527-DE8C-45A1-B3BD-5142EFC38217}" destId="{DC67A43A-72D5-48DF-A8EB-471FD04FB8AC}" srcOrd="5" destOrd="0" presId="urn:microsoft.com/office/officeart/2005/8/layout/cycle1"/>
    <dgm:cxn modelId="{7845C825-CF1D-49FA-B20C-2E95879053B4}" type="presParOf" srcId="{11099527-DE8C-45A1-B3BD-5142EFC38217}" destId="{96497A4E-4EDB-432D-B3C5-5B553AD6A5B5}" srcOrd="6" destOrd="0" presId="urn:microsoft.com/office/officeart/2005/8/layout/cycle1"/>
    <dgm:cxn modelId="{9A9242ED-B507-41BC-8EFE-725B0F94795D}" type="presParOf" srcId="{11099527-DE8C-45A1-B3BD-5142EFC38217}" destId="{6D15C8C8-764B-4CCE-94F2-2C0C0D0C60CD}" srcOrd="7" destOrd="0" presId="urn:microsoft.com/office/officeart/2005/8/layout/cycle1"/>
    <dgm:cxn modelId="{E3124E52-7E1D-402B-9B0A-22E3AED5E69F}" type="presParOf" srcId="{11099527-DE8C-45A1-B3BD-5142EFC38217}" destId="{B967E116-F2B6-479F-B71F-CC6DCB1C45F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6143E-95EB-4DA8-82B3-86726CC51384}">
      <dsp:nvSpPr>
        <dsp:cNvPr id="0" name=""/>
        <dsp:cNvSpPr/>
      </dsp:nvSpPr>
      <dsp:spPr>
        <a:xfrm>
          <a:off x="-4218757" y="-647328"/>
          <a:ext cx="5026800" cy="5026800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533D8-47A8-4B1E-8D13-D7C5E2ED6A40}">
      <dsp:nvSpPr>
        <dsp:cNvPr id="0" name=""/>
        <dsp:cNvSpPr/>
      </dsp:nvSpPr>
      <dsp:spPr>
        <a:xfrm>
          <a:off x="261809" y="169663"/>
          <a:ext cx="4059385" cy="339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22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600" kern="12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Неоплазия </a:t>
          </a:r>
        </a:p>
      </dsp:txBody>
      <dsp:txXfrm>
        <a:off x="261809" y="169663"/>
        <a:ext cx="4059385" cy="339177"/>
      </dsp:txXfrm>
    </dsp:sp>
    <dsp:sp modelId="{2350CCD2-9603-4169-A770-09A6909EDF9C}">
      <dsp:nvSpPr>
        <dsp:cNvPr id="0" name=""/>
        <dsp:cNvSpPr/>
      </dsp:nvSpPr>
      <dsp:spPr>
        <a:xfrm>
          <a:off x="49824" y="127266"/>
          <a:ext cx="423971" cy="423971"/>
        </a:xfrm>
        <a:prstGeom prst="ellipse">
          <a:avLst/>
        </a:prstGeom>
        <a:solidFill>
          <a:srgbClr val="F0CB69"/>
        </a:solidFill>
        <a:ln w="12700" cap="flat" cmpd="sng" algn="ctr">
          <a:solidFill>
            <a:srgbClr val="A06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DB7FD-160D-4EA6-A665-1BD42CACD671}">
      <dsp:nvSpPr>
        <dsp:cNvPr id="0" name=""/>
        <dsp:cNvSpPr/>
      </dsp:nvSpPr>
      <dsp:spPr>
        <a:xfrm>
          <a:off x="568965" y="649403"/>
          <a:ext cx="3752229" cy="397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22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ru-RU" sz="1600" kern="100" baseline="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Инфекция (остеомиелит, </a:t>
          </a:r>
          <a:r>
            <a:rPr lang="ru-RU" sz="1600" kern="100" baseline="0" dirty="0" err="1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эпидуральный</a:t>
          </a:r>
          <a:r>
            <a:rPr lang="ru-RU" sz="1600" kern="100" baseline="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 абсцесс)</a:t>
          </a:r>
        </a:p>
      </dsp:txBody>
      <dsp:txXfrm>
        <a:off x="568965" y="649403"/>
        <a:ext cx="3752229" cy="397824"/>
      </dsp:txXfrm>
    </dsp:sp>
    <dsp:sp modelId="{B461B531-D998-4C5A-95FC-A02906075840}">
      <dsp:nvSpPr>
        <dsp:cNvPr id="0" name=""/>
        <dsp:cNvSpPr/>
      </dsp:nvSpPr>
      <dsp:spPr>
        <a:xfrm>
          <a:off x="356979" y="636330"/>
          <a:ext cx="423971" cy="423971"/>
        </a:xfrm>
        <a:prstGeom prst="ellipse">
          <a:avLst/>
        </a:prstGeom>
        <a:solidFill>
          <a:srgbClr val="F0CB69"/>
        </a:solidFill>
        <a:ln w="12700" cap="flat" cmpd="sng" algn="ctr">
          <a:solidFill>
            <a:srgbClr val="A06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F26E4-F3BD-4748-A6D3-0DB0B20D2272}">
      <dsp:nvSpPr>
        <dsp:cNvPr id="0" name=""/>
        <dsp:cNvSpPr/>
      </dsp:nvSpPr>
      <dsp:spPr>
        <a:xfrm>
          <a:off x="737284" y="1187418"/>
          <a:ext cx="3583910" cy="339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22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600" kern="12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Воспалительный артроз</a:t>
          </a:r>
        </a:p>
      </dsp:txBody>
      <dsp:txXfrm>
        <a:off x="737284" y="1187418"/>
        <a:ext cx="3583910" cy="339177"/>
      </dsp:txXfrm>
    </dsp:sp>
    <dsp:sp modelId="{46DBA976-E118-44E6-A291-F268A063F33F}">
      <dsp:nvSpPr>
        <dsp:cNvPr id="0" name=""/>
        <dsp:cNvSpPr/>
      </dsp:nvSpPr>
      <dsp:spPr>
        <a:xfrm>
          <a:off x="525299" y="1145021"/>
          <a:ext cx="423971" cy="423971"/>
        </a:xfrm>
        <a:prstGeom prst="ellipse">
          <a:avLst/>
        </a:prstGeom>
        <a:solidFill>
          <a:srgbClr val="F0CB69"/>
        </a:solidFill>
        <a:ln w="12700" cap="flat" cmpd="sng" algn="ctr">
          <a:solidFill>
            <a:srgbClr val="A06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42BBC-ACE7-4E2E-9C24-4E17A84F25AC}">
      <dsp:nvSpPr>
        <dsp:cNvPr id="0" name=""/>
        <dsp:cNvSpPr/>
      </dsp:nvSpPr>
      <dsp:spPr>
        <a:xfrm>
          <a:off x="791027" y="1646922"/>
          <a:ext cx="3530167" cy="4382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22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600" kern="12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Заболевания органов малого таза (простатит, </a:t>
          </a:r>
          <a:r>
            <a:rPr lang="ru-RU" sz="1600" kern="1200" dirty="0" err="1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эндометриоз</a:t>
          </a:r>
          <a:r>
            <a:rPr lang="ru-RU" sz="1600" kern="12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791027" y="1646922"/>
        <a:ext cx="3530167" cy="438298"/>
      </dsp:txXfrm>
    </dsp:sp>
    <dsp:sp modelId="{670097E7-B637-4754-8949-546A9772CD23}">
      <dsp:nvSpPr>
        <dsp:cNvPr id="0" name=""/>
        <dsp:cNvSpPr/>
      </dsp:nvSpPr>
      <dsp:spPr>
        <a:xfrm>
          <a:off x="579041" y="1654085"/>
          <a:ext cx="423971" cy="423971"/>
        </a:xfrm>
        <a:prstGeom prst="ellipse">
          <a:avLst/>
        </a:prstGeom>
        <a:solidFill>
          <a:srgbClr val="F0CB69"/>
        </a:solidFill>
        <a:ln w="12700" cap="flat" cmpd="sng" algn="ctr">
          <a:solidFill>
            <a:srgbClr val="A06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46E3E-4747-4F9F-A42E-7E48D63F1CA2}">
      <dsp:nvSpPr>
        <dsp:cNvPr id="0" name=""/>
        <dsp:cNvSpPr/>
      </dsp:nvSpPr>
      <dsp:spPr>
        <a:xfrm>
          <a:off x="737284" y="2205547"/>
          <a:ext cx="3583910" cy="339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22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600" kern="12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Патологии почек</a:t>
          </a:r>
        </a:p>
      </dsp:txBody>
      <dsp:txXfrm>
        <a:off x="737284" y="2205547"/>
        <a:ext cx="3583910" cy="339177"/>
      </dsp:txXfrm>
    </dsp:sp>
    <dsp:sp modelId="{1420722D-DCB1-447D-98C3-CBEB73BD2DD0}">
      <dsp:nvSpPr>
        <dsp:cNvPr id="0" name=""/>
        <dsp:cNvSpPr/>
      </dsp:nvSpPr>
      <dsp:spPr>
        <a:xfrm>
          <a:off x="525299" y="2163150"/>
          <a:ext cx="423971" cy="423971"/>
        </a:xfrm>
        <a:prstGeom prst="ellipse">
          <a:avLst/>
        </a:prstGeom>
        <a:solidFill>
          <a:srgbClr val="F0CB69"/>
        </a:solidFill>
        <a:ln w="12700" cap="flat" cmpd="sng" algn="ctr">
          <a:solidFill>
            <a:srgbClr val="A06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6DB16-098C-4314-B087-667B3D52D0FF}">
      <dsp:nvSpPr>
        <dsp:cNvPr id="0" name=""/>
        <dsp:cNvSpPr/>
      </dsp:nvSpPr>
      <dsp:spPr>
        <a:xfrm>
          <a:off x="568965" y="2714238"/>
          <a:ext cx="3752229" cy="339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22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600" kern="12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Аневризма аорты</a:t>
          </a:r>
        </a:p>
      </dsp:txBody>
      <dsp:txXfrm>
        <a:off x="568965" y="2714238"/>
        <a:ext cx="3752229" cy="339177"/>
      </dsp:txXfrm>
    </dsp:sp>
    <dsp:sp modelId="{1200F0BD-B293-4996-9322-AED95E69B6AB}">
      <dsp:nvSpPr>
        <dsp:cNvPr id="0" name=""/>
        <dsp:cNvSpPr/>
      </dsp:nvSpPr>
      <dsp:spPr>
        <a:xfrm>
          <a:off x="356979" y="2671841"/>
          <a:ext cx="423971" cy="423971"/>
        </a:xfrm>
        <a:prstGeom prst="ellipse">
          <a:avLst/>
        </a:prstGeom>
        <a:solidFill>
          <a:srgbClr val="F0CB69"/>
        </a:solidFill>
        <a:ln w="12700" cap="flat" cmpd="sng" algn="ctr">
          <a:solidFill>
            <a:srgbClr val="A06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94682-7756-467C-81D6-3CC611958FA0}">
      <dsp:nvSpPr>
        <dsp:cNvPr id="0" name=""/>
        <dsp:cNvSpPr/>
      </dsp:nvSpPr>
      <dsp:spPr>
        <a:xfrm>
          <a:off x="261809" y="3223302"/>
          <a:ext cx="4059385" cy="3391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22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600" kern="12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Заболевания пищеварительного тракта</a:t>
          </a:r>
        </a:p>
      </dsp:txBody>
      <dsp:txXfrm>
        <a:off x="261809" y="3223302"/>
        <a:ext cx="4059385" cy="339177"/>
      </dsp:txXfrm>
    </dsp:sp>
    <dsp:sp modelId="{CFDBDE86-9CA6-4251-AF52-494C98853AF8}">
      <dsp:nvSpPr>
        <dsp:cNvPr id="0" name=""/>
        <dsp:cNvSpPr/>
      </dsp:nvSpPr>
      <dsp:spPr>
        <a:xfrm>
          <a:off x="49824" y="3180905"/>
          <a:ext cx="423971" cy="423971"/>
        </a:xfrm>
        <a:prstGeom prst="ellipse">
          <a:avLst/>
        </a:prstGeom>
        <a:solidFill>
          <a:srgbClr val="F0CB69"/>
        </a:solidFill>
        <a:ln w="12700" cap="flat" cmpd="sng" algn="ctr">
          <a:solidFill>
            <a:srgbClr val="A06F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C6CA1-9058-4AB8-81B7-09FA82BC19B9}">
      <dsp:nvSpPr>
        <dsp:cNvPr id="0" name=""/>
        <dsp:cNvSpPr/>
      </dsp:nvSpPr>
      <dsp:spPr>
        <a:xfrm>
          <a:off x="2911712" y="-83013"/>
          <a:ext cx="1643780" cy="1643780"/>
        </a:xfrm>
        <a:prstGeom prst="ellipse">
          <a:avLst/>
        </a:prstGeom>
        <a:solidFill>
          <a:srgbClr val="F0CB69"/>
        </a:solidFill>
        <a:ln>
          <a:solidFill>
            <a:srgbClr val="A06F2A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Цитокины (усиление и усугубление стресса)</a:t>
          </a:r>
        </a:p>
      </dsp:txBody>
      <dsp:txXfrm>
        <a:off x="3152438" y="157713"/>
        <a:ext cx="1162328" cy="1162328"/>
      </dsp:txXfrm>
    </dsp:sp>
    <dsp:sp modelId="{C820A076-121A-4207-8885-9F6BEBAAE37F}">
      <dsp:nvSpPr>
        <dsp:cNvPr id="0" name=""/>
        <dsp:cNvSpPr/>
      </dsp:nvSpPr>
      <dsp:spPr>
        <a:xfrm>
          <a:off x="1273493" y="-108230"/>
          <a:ext cx="2875014" cy="2875014"/>
        </a:xfrm>
        <a:prstGeom prst="circularArrow">
          <a:avLst>
            <a:gd name="adj1" fmla="val 8242"/>
            <a:gd name="adj2" fmla="val 575574"/>
            <a:gd name="adj3" fmla="val 2177789"/>
            <a:gd name="adj4" fmla="val 678350"/>
            <a:gd name="adj5" fmla="val 9616"/>
          </a:avLst>
        </a:prstGeom>
        <a:solidFill>
          <a:srgbClr val="C9E7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7EAEA-1F7F-43AF-B390-C0CFF8B15CE7}">
      <dsp:nvSpPr>
        <dsp:cNvPr id="0" name=""/>
        <dsp:cNvSpPr/>
      </dsp:nvSpPr>
      <dsp:spPr>
        <a:xfrm>
          <a:off x="1889110" y="1688185"/>
          <a:ext cx="1643780" cy="1643780"/>
        </a:xfrm>
        <a:prstGeom prst="ellipse">
          <a:avLst/>
        </a:prstGeom>
        <a:solidFill>
          <a:srgbClr val="F0CB69"/>
        </a:solidFill>
        <a:ln>
          <a:solidFill>
            <a:srgbClr val="A06F2A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Стресс</a:t>
          </a:r>
        </a:p>
      </dsp:txBody>
      <dsp:txXfrm>
        <a:off x="2129836" y="1928911"/>
        <a:ext cx="1162328" cy="1162328"/>
      </dsp:txXfrm>
    </dsp:sp>
    <dsp:sp modelId="{DC67A43A-72D5-48DF-A8EB-471FD04FB8AC}">
      <dsp:nvSpPr>
        <dsp:cNvPr id="0" name=""/>
        <dsp:cNvSpPr/>
      </dsp:nvSpPr>
      <dsp:spPr>
        <a:xfrm>
          <a:off x="1273493" y="-108230"/>
          <a:ext cx="2875014" cy="2875014"/>
        </a:xfrm>
        <a:prstGeom prst="circularArrow">
          <a:avLst>
            <a:gd name="adj1" fmla="val 8242"/>
            <a:gd name="adj2" fmla="val 575574"/>
            <a:gd name="adj3" fmla="val 9546077"/>
            <a:gd name="adj4" fmla="val 8046637"/>
            <a:gd name="adj5" fmla="val 9616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6D15C8C8-764B-4CCE-94F2-2C0C0D0C60CD}">
      <dsp:nvSpPr>
        <dsp:cNvPr id="0" name=""/>
        <dsp:cNvSpPr/>
      </dsp:nvSpPr>
      <dsp:spPr>
        <a:xfrm>
          <a:off x="866508" y="-83013"/>
          <a:ext cx="1643780" cy="1643780"/>
        </a:xfrm>
        <a:prstGeom prst="ellipse">
          <a:avLst/>
        </a:prstGeom>
        <a:solidFill>
          <a:srgbClr val="F0CB69"/>
        </a:solidFill>
        <a:ln>
          <a:solidFill>
            <a:srgbClr val="A06F2A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A06F2A"/>
              </a:solidFill>
              <a:latin typeface="Arial" panose="020B0604020202020204" pitchFamily="34" charset="0"/>
              <a:cs typeface="Arial" panose="020B0604020202020204" pitchFamily="34" charset="0"/>
            </a:rPr>
            <a:t>Тревожность и подавленное состояние</a:t>
          </a:r>
        </a:p>
      </dsp:txBody>
      <dsp:txXfrm>
        <a:off x="1107234" y="157713"/>
        <a:ext cx="1162328" cy="1162328"/>
      </dsp:txXfrm>
    </dsp:sp>
    <dsp:sp modelId="{B967E116-F2B6-479F-B71F-CC6DCB1C45F2}">
      <dsp:nvSpPr>
        <dsp:cNvPr id="0" name=""/>
        <dsp:cNvSpPr/>
      </dsp:nvSpPr>
      <dsp:spPr>
        <a:xfrm>
          <a:off x="1273493" y="-108230"/>
          <a:ext cx="2875014" cy="2875014"/>
        </a:xfrm>
        <a:prstGeom prst="circularArrow">
          <a:avLst>
            <a:gd name="adj1" fmla="val 8242"/>
            <a:gd name="adj2" fmla="val 575574"/>
            <a:gd name="adj3" fmla="val 16211624"/>
            <a:gd name="adj4" fmla="val 15612802"/>
            <a:gd name="adj5" fmla="val 9616"/>
          </a:avLst>
        </a:prstGeom>
        <a:solidFill>
          <a:srgbClr val="C9E7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5241-A341-45DC-89A2-95AA9F2D3DD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1F935-5D39-460A-82A4-82747345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5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BCD0-C5D3-421E-A949-4C308F2D328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5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91A7-7533-458B-9A0F-FD26C398824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04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3E800-F378-5152-1F6C-54188F749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84DC-6B2C-55B0-8F2D-EF66E7CF3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E6A10D-EEC3-DAB1-96E4-2BC67C34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EB70-A272-41E2-985B-D8903159027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FA0FF-6471-043F-0C71-FF36C66D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B257D1-E035-A227-DCB4-0198E6A0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B38-CCC0-40FB-A9EB-82A74222C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8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31F4A-C774-5867-8D0F-01CB5419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CE7A6-D258-490B-CE98-B7022B353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1EA26D-174A-0397-4F45-EDEE2B37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EB70-A272-41E2-985B-D8903159027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559B55-77A1-2B4D-5E50-8A2AE9F6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F1FB67-E86B-5EA9-4EE8-A933C392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B38-CCC0-40FB-A9EB-82A74222C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0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674FCD-E8BE-949E-629D-F99E66818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FD8C9A-F0DB-DD56-E85E-C3842AB95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8B8426-0295-6025-829D-5EEBAE91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EB70-A272-41E2-985B-D8903159027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FB25C6-9398-AFB6-E510-8F761D43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1E4763-1E82-C7A1-650F-29D9E507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B38-CCC0-40FB-A9EB-82A74222C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1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1852" y="1220758"/>
            <a:ext cx="6240693" cy="25922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28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1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98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1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211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6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74CD6-4F8D-9A9F-B890-0F5DB995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2DB91-6674-1D0E-7712-1698D514F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74A41-7D99-2020-375C-4AFDC92C6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EB70-A272-41E2-985B-D8903159027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D1199-EA2A-84ED-4FA2-3588D6E1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11143F-C3A4-0309-2AE0-938139B8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B38-CCC0-40FB-A9EB-82A74222C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5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94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15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64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24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188640"/>
            <a:ext cx="9878484" cy="120967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728789"/>
            <a:ext cx="11260665" cy="4397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90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10972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41764"/>
            <a:ext cx="109728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BCF63-D969-498F-A407-711E5EEAA7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5658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13"/>
          <p:cNvCxnSpPr/>
          <p:nvPr/>
        </p:nvCxnSpPr>
        <p:spPr bwMode="gray">
          <a:xfrm>
            <a:off x="0" y="6446044"/>
            <a:ext cx="12192000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tertitel 2"/>
          <p:cNvSpPr>
            <a:spLocks noGrp="1"/>
          </p:cNvSpPr>
          <p:nvPr>
            <p:ph type="subTitle" idx="10"/>
          </p:nvPr>
        </p:nvSpPr>
        <p:spPr bwMode="gray">
          <a:xfrm>
            <a:off x="449398" y="914429"/>
            <a:ext cx="9787924" cy="461665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6" indent="0" algn="l">
              <a:buNone/>
              <a:defRPr>
                <a:solidFill>
                  <a:schemeClr val="tx1"/>
                </a:solidFill>
              </a:defRPr>
            </a:lvl3pPr>
            <a:lvl4pPr marL="3171" indent="0" algn="l">
              <a:buNone/>
              <a:defRPr>
                <a:solidFill>
                  <a:schemeClr val="tx1"/>
                </a:solidFill>
              </a:defRPr>
            </a:lvl4pPr>
            <a:lvl5pPr marL="3171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9106" y="381095"/>
            <a:ext cx="9798220" cy="485109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59714" y="1622433"/>
            <a:ext cx="11241817" cy="45331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4D4D4D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6" indent="0">
              <a:defRPr sz="800">
                <a:solidFill>
                  <a:schemeClr val="tx1"/>
                </a:solidFill>
              </a:defRPr>
            </a:lvl3pPr>
            <a:lvl4pPr marL="3171" indent="0">
              <a:defRPr sz="800">
                <a:solidFill>
                  <a:schemeClr val="tx1"/>
                </a:solidFill>
              </a:defRPr>
            </a:lvl4pPr>
            <a:lvl5pPr marL="3171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pPr>
              <a:defRPr/>
            </a:pPr>
            <a:r>
              <a:rPr lang="en-US" dirty="0"/>
              <a:t>Bayer 4:3 Template 2010 • February 2016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1B8D6FAF-77A1-4D77-8128-523FEBF0F772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742227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6" y="305999"/>
            <a:ext cx="11091375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62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671413" y="1343025"/>
            <a:ext cx="11089217" cy="4930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90"/>
            <a:ext cx="8636000" cy="250825"/>
          </a:xfrm>
        </p:spPr>
        <p:txBody>
          <a:bodyPr/>
          <a:lstStyle>
            <a:lvl1pPr eaLnBrk="1" hangingPunct="1">
              <a:defRPr sz="900" baseline="0">
                <a:solidFill>
                  <a:srgbClr val="6685A3"/>
                </a:solidFill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2" y="6402388"/>
            <a:ext cx="533401" cy="2476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6685A3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007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948" y="1138299"/>
            <a:ext cx="10799867" cy="252000"/>
          </a:xfrm>
        </p:spPr>
        <p:txBody>
          <a:bodyPr anchor="t"/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  <a:lvl2pPr marL="0" indent="0" algn="l">
              <a:buNone/>
              <a:defRPr sz="1350">
                <a:solidFill>
                  <a:schemeClr val="accent1"/>
                </a:solidFill>
              </a:defRPr>
            </a:lvl2pPr>
            <a:lvl3pPr marL="0" indent="0" algn="l">
              <a:buNone/>
              <a:defRPr sz="1350">
                <a:solidFill>
                  <a:schemeClr val="accent1"/>
                </a:solidFill>
              </a:defRPr>
            </a:lvl3pPr>
            <a:lvl4pPr marL="0" indent="0" algn="l">
              <a:buNone/>
              <a:defRPr sz="1350">
                <a:solidFill>
                  <a:schemeClr val="accent1"/>
                </a:solidFill>
              </a:defRPr>
            </a:lvl4pPr>
            <a:lvl5pPr marL="0" indent="0" algn="l">
              <a:buNone/>
              <a:defRPr sz="1350">
                <a:solidFill>
                  <a:schemeClr val="accent1"/>
                </a:solidFill>
              </a:defRPr>
            </a:lvl5pPr>
            <a:lvl6pPr marL="0" indent="0" algn="l">
              <a:buNone/>
              <a:defRPr sz="1350">
                <a:solidFill>
                  <a:schemeClr val="accent1"/>
                </a:solidFill>
              </a:defRPr>
            </a:lvl6pPr>
            <a:lvl7pPr marL="0" indent="0" algn="l">
              <a:buNone/>
              <a:defRPr sz="1350">
                <a:solidFill>
                  <a:schemeClr val="accent1"/>
                </a:solidFill>
              </a:defRPr>
            </a:lvl7pPr>
            <a:lvl8pPr marL="0" indent="0" algn="l">
              <a:buNone/>
              <a:defRPr sz="1350">
                <a:solidFill>
                  <a:schemeClr val="accent1"/>
                </a:solidFill>
              </a:defRPr>
            </a:lvl8pPr>
            <a:lvl9pPr marL="0" indent="0" algn="l">
              <a:buNone/>
              <a:defRPr sz="1350">
                <a:solidFill>
                  <a:schemeClr val="accent1"/>
                </a:solidFill>
              </a:defRPr>
            </a:lvl9pPr>
          </a:lstStyle>
          <a:p>
            <a:pPr lv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81950" y="181938"/>
            <a:ext cx="10799865" cy="86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6DB8775-8226-4E8C-BBBC-5A871E3E17A7}" type="datetime1">
              <a:rPr lang="en-US" smtClean="0"/>
              <a:t>4/7/2023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30" y="617155"/>
            <a:ext cx="399652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ogoschutz" hidden="1"/>
          <p:cNvSpPr/>
          <p:nvPr>
            <p:custDataLst>
              <p:tags r:id="rId1"/>
            </p:custDataLst>
          </p:nvPr>
        </p:nvSpPr>
        <p:spPr bwMode="gray">
          <a:xfrm>
            <a:off x="86017" y="509323"/>
            <a:ext cx="61208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75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675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38214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25">
          <p15:clr>
            <a:srgbClr val="FBAE40"/>
          </p15:clr>
        </p15:guide>
        <p15:guide id="2" pos="9897">
          <p15:clr>
            <a:srgbClr val="FBAE40"/>
          </p15:clr>
        </p15:guide>
        <p15:guide id="3" orient="horz" pos="4086">
          <p15:clr>
            <a:srgbClr val="FBAE40"/>
          </p15:clr>
        </p15:guide>
        <p15:guide id="4" orient="horz" pos="1094">
          <p15:clr>
            <a:srgbClr val="FBAE40"/>
          </p15:clr>
        </p15:guide>
        <p15:guide id="5" pos="2867">
          <p15:clr>
            <a:srgbClr val="FBAE40"/>
          </p15:clr>
        </p15:guide>
        <p15:guide id="6" pos="3168">
          <p15:clr>
            <a:srgbClr val="FBAE40"/>
          </p15:clr>
        </p15:guide>
        <p15:guide id="7" pos="5211">
          <p15:clr>
            <a:srgbClr val="FBAE40"/>
          </p15:clr>
        </p15:guide>
        <p15:guide id="8" pos="5361">
          <p15:clr>
            <a:srgbClr val="FBAE40"/>
          </p15:clr>
        </p15:guide>
        <p15:guide id="9" pos="5512">
          <p15:clr>
            <a:srgbClr val="FBAE40"/>
          </p15:clr>
        </p15:guide>
        <p15:guide id="10" pos="7556">
          <p15:clr>
            <a:srgbClr val="FBAE40"/>
          </p15:clr>
        </p15:guide>
        <p15:guide id="11" pos="7859">
          <p15:clr>
            <a:srgbClr val="FBAE40"/>
          </p15:clr>
        </p15:guide>
        <p15:guide id="12" orient="horz" pos="2478">
          <p15:clr>
            <a:srgbClr val="FBAE40"/>
          </p15:clr>
        </p15:guide>
        <p15:guide id="13" orient="horz" pos="2704">
          <p15:clr>
            <a:srgbClr val="FBAE40"/>
          </p15:clr>
        </p15:guide>
        <p15:guide id="14" orient="horz" pos="259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1235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B6FC4-85B4-8F59-7314-5DFF1C0E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F874B3-5A5B-A8A2-1C88-612DDA854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1005C-70D1-2EDE-BF04-84A7784E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EB70-A272-41E2-985B-D8903159027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00F94-B31B-1A2C-8704-43101D98C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46FC3-4282-C76D-AE5A-91712210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B38-CCC0-40FB-A9EB-82A74222C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80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188640"/>
            <a:ext cx="9878484" cy="12096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728789"/>
            <a:ext cx="11260665" cy="4397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571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13"/>
          <p:cNvCxnSpPr/>
          <p:nvPr userDrawn="1"/>
        </p:nvCxnSpPr>
        <p:spPr bwMode="gray">
          <a:xfrm>
            <a:off x="0" y="6446044"/>
            <a:ext cx="12192000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tertitel 2"/>
          <p:cNvSpPr>
            <a:spLocks noGrp="1"/>
          </p:cNvSpPr>
          <p:nvPr>
            <p:ph type="subTitle" idx="10"/>
          </p:nvPr>
        </p:nvSpPr>
        <p:spPr bwMode="gray">
          <a:xfrm>
            <a:off x="449398" y="914429"/>
            <a:ext cx="9787924" cy="461665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6" indent="0" algn="l">
              <a:buNone/>
              <a:defRPr>
                <a:solidFill>
                  <a:schemeClr val="tx1"/>
                </a:solidFill>
              </a:defRPr>
            </a:lvl3pPr>
            <a:lvl4pPr marL="3171" indent="0" algn="l">
              <a:buNone/>
              <a:defRPr>
                <a:solidFill>
                  <a:schemeClr val="tx1"/>
                </a:solidFill>
              </a:defRPr>
            </a:lvl4pPr>
            <a:lvl5pPr marL="3171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9106" y="381095"/>
            <a:ext cx="9798220" cy="485109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59714" y="1622433"/>
            <a:ext cx="11241817" cy="45331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4D4D4D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6" indent="0">
              <a:defRPr sz="800">
                <a:solidFill>
                  <a:schemeClr val="tx1"/>
                </a:solidFill>
              </a:defRPr>
            </a:lvl3pPr>
            <a:lvl4pPr marL="3171" indent="0">
              <a:defRPr sz="800">
                <a:solidFill>
                  <a:schemeClr val="tx1"/>
                </a:solidFill>
              </a:defRPr>
            </a:lvl4pPr>
            <a:lvl5pPr marL="3171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pPr>
              <a:defRPr/>
            </a:pPr>
            <a:r>
              <a:rPr lang="en-US" dirty="0"/>
              <a:t>Bayer 4:3 Template 2010 • February 2016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1B8D6FAF-77A1-4D77-8128-523FEBF0F77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218620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950" y="1138299"/>
            <a:ext cx="10799865" cy="252000"/>
          </a:xfrm>
        </p:spPr>
        <p:txBody>
          <a:bodyPr anchor="t"/>
          <a:lstStyle>
            <a:lvl1pPr marL="0" indent="0" algn="l">
              <a:buNone/>
              <a:defRPr sz="1867">
                <a:solidFill>
                  <a:schemeClr val="accent1"/>
                </a:solidFill>
              </a:defRPr>
            </a:lvl1pPr>
            <a:lvl2pPr marL="0" indent="0" algn="l">
              <a:buNone/>
              <a:defRPr sz="1867">
                <a:solidFill>
                  <a:schemeClr val="accent1"/>
                </a:solidFill>
              </a:defRPr>
            </a:lvl2pPr>
            <a:lvl3pPr marL="0" indent="0" algn="l">
              <a:buNone/>
              <a:defRPr sz="1867">
                <a:solidFill>
                  <a:schemeClr val="accent1"/>
                </a:solidFill>
              </a:defRPr>
            </a:lvl3pPr>
            <a:lvl4pPr marL="0" indent="0" algn="l">
              <a:buNone/>
              <a:defRPr sz="1867">
                <a:solidFill>
                  <a:schemeClr val="accent1"/>
                </a:solidFill>
              </a:defRPr>
            </a:lvl4pPr>
            <a:lvl5pPr marL="0" indent="0" algn="l">
              <a:buNone/>
              <a:defRPr sz="1867">
                <a:solidFill>
                  <a:schemeClr val="accent1"/>
                </a:solidFill>
              </a:defRPr>
            </a:lvl5pPr>
            <a:lvl6pPr marL="0" indent="0" algn="l">
              <a:buNone/>
              <a:defRPr sz="1867">
                <a:solidFill>
                  <a:schemeClr val="accent1"/>
                </a:solidFill>
              </a:defRPr>
            </a:lvl6pPr>
            <a:lvl7pPr marL="0" indent="0" algn="l">
              <a:buNone/>
              <a:defRPr sz="1867">
                <a:solidFill>
                  <a:schemeClr val="accent1"/>
                </a:solidFill>
              </a:defRPr>
            </a:lvl7pPr>
            <a:lvl8pPr marL="0" indent="0" algn="l">
              <a:buNone/>
              <a:defRPr sz="1867">
                <a:solidFill>
                  <a:schemeClr val="accent1"/>
                </a:solidFill>
              </a:defRPr>
            </a:lvl8pPr>
            <a:lvl9pPr marL="0" indent="0" algn="l">
              <a:buNone/>
              <a:defRPr sz="1867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ru-RU"/>
              <a:t>12/4/2018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ru-RU">
                <a:solidFill>
                  <a:srgbClr val="10384F"/>
                </a:solidFill>
              </a:rPr>
              <a:t>Обучающая презентация Тералив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‹#›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980410" y="1732751"/>
            <a:ext cx="10801405" cy="475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45" y="617155"/>
            <a:ext cx="399825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9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DB59-8CC1-4AB0-AE9D-F65566918335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83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C6B5-3E62-4532-A097-D692585A352E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43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9AE-CAFC-451F-A2AF-B379694176A8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36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538E-C892-4F1F-88FA-3346C604E5E3}" type="datetime1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29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2F66-7BA4-4149-A3DE-4878BA7343CB}" type="datetime1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16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BA35-FB9E-4B6C-8D93-C8D61155437C}" type="datetime1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5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AEA96-3EFE-C190-4781-384DEDAC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CCA3AB-E439-0FA8-27FB-2A64D1003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380655-5E03-AD15-0E07-9B95563EA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800E38-AF43-D862-4BD1-5FEDBDF8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EB70-A272-41E2-985B-D8903159027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E1F9DE-53E4-483D-0B1F-358703C7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2ECD5B-FC24-9DC7-B3D4-94EB864C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B38-CCC0-40FB-A9EB-82A74222C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13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8B22-51F3-484F-8900-F6941557C639}" type="datetime1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78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E915-DEDD-43E1-AF3F-B5CE56442C37}" type="datetime1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80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1ADA-EEB4-4F2A-A61C-310429B0FEC4}" type="datetime1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25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4E4-EF44-4634-90DF-C7023CE7BB8A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41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8044-CBA4-4E4C-8592-9DD2B0ACBAD0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64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13"/>
          <p:cNvCxnSpPr/>
          <p:nvPr userDrawn="1"/>
        </p:nvCxnSpPr>
        <p:spPr bwMode="gray">
          <a:xfrm>
            <a:off x="0" y="6446044"/>
            <a:ext cx="12192000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tertitel 2"/>
          <p:cNvSpPr>
            <a:spLocks noGrp="1"/>
          </p:cNvSpPr>
          <p:nvPr>
            <p:ph type="subTitle" idx="10"/>
          </p:nvPr>
        </p:nvSpPr>
        <p:spPr bwMode="gray">
          <a:xfrm>
            <a:off x="449398" y="914429"/>
            <a:ext cx="9787924" cy="461665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6" indent="0" algn="l">
              <a:buNone/>
              <a:defRPr>
                <a:solidFill>
                  <a:schemeClr val="tx1"/>
                </a:solidFill>
              </a:defRPr>
            </a:lvl3pPr>
            <a:lvl4pPr marL="3171" indent="0" algn="l">
              <a:buNone/>
              <a:defRPr>
                <a:solidFill>
                  <a:schemeClr val="tx1"/>
                </a:solidFill>
              </a:defRPr>
            </a:lvl4pPr>
            <a:lvl5pPr marL="3171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39106" y="381095"/>
            <a:ext cx="9798220" cy="485109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59714" y="1622433"/>
            <a:ext cx="11241817" cy="45331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6" indent="0">
              <a:defRPr sz="800">
                <a:solidFill>
                  <a:schemeClr val="tx1"/>
                </a:solidFill>
              </a:defRPr>
            </a:lvl3pPr>
            <a:lvl4pPr marL="3171" indent="0">
              <a:defRPr sz="800">
                <a:solidFill>
                  <a:schemeClr val="tx1"/>
                </a:solidFill>
              </a:defRPr>
            </a:lvl4pPr>
            <a:lvl5pPr marL="3171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 altLang="ru-RU"/>
              <a:t>Page </a:t>
            </a:r>
            <a:fld id="{1B8D6FAF-77A1-4D77-8128-523FEBF0F77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51153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6" y="305999"/>
            <a:ext cx="11091375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 b="0">
                <a:solidFill>
                  <a:schemeClr val="accent4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62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671413" y="1343025"/>
            <a:ext cx="11089217" cy="4930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90"/>
            <a:ext cx="8636000" cy="250825"/>
          </a:xfrm>
        </p:spPr>
        <p:txBody>
          <a:bodyPr/>
          <a:lstStyle>
            <a:lvl1pPr eaLnBrk="1" hangingPunct="1">
              <a:defRPr sz="900" baseline="0">
                <a:solidFill>
                  <a:srgbClr val="6685A3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Arial Narrow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552" y="6402388"/>
            <a:ext cx="533401" cy="2476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6685A3"/>
                </a:solidFill>
              </a:defRPr>
            </a:lvl1pPr>
          </a:lstStyle>
          <a:p>
            <a:pPr algn="l">
              <a:defRPr/>
            </a:pPr>
            <a:fld id="{47BB88C0-D679-4653-AA5D-DCFE9BE6005C}" type="slidenum">
              <a:rPr lang="en-US" altLang="en-US" smtClean="0">
                <a:latin typeface="Arial Narrow"/>
              </a:rPr>
              <a:pPr algn="l">
                <a:defRPr/>
              </a:pPr>
              <a:t>‹#›</a:t>
            </a:fld>
            <a:endParaRPr lang="en-US" altLang="en-US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3959546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948" y="1138299"/>
            <a:ext cx="10799867" cy="252000"/>
          </a:xfrm>
        </p:spPr>
        <p:txBody>
          <a:bodyPr anchor="t"/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  <a:lvl2pPr marL="0" indent="0" algn="l">
              <a:buNone/>
              <a:defRPr sz="1350">
                <a:solidFill>
                  <a:schemeClr val="accent1"/>
                </a:solidFill>
              </a:defRPr>
            </a:lvl2pPr>
            <a:lvl3pPr marL="0" indent="0" algn="l">
              <a:buNone/>
              <a:defRPr sz="1350">
                <a:solidFill>
                  <a:schemeClr val="accent1"/>
                </a:solidFill>
              </a:defRPr>
            </a:lvl3pPr>
            <a:lvl4pPr marL="0" indent="0" algn="l">
              <a:buNone/>
              <a:defRPr sz="1350">
                <a:solidFill>
                  <a:schemeClr val="accent1"/>
                </a:solidFill>
              </a:defRPr>
            </a:lvl4pPr>
            <a:lvl5pPr marL="0" indent="0" algn="l">
              <a:buNone/>
              <a:defRPr sz="1350">
                <a:solidFill>
                  <a:schemeClr val="accent1"/>
                </a:solidFill>
              </a:defRPr>
            </a:lvl5pPr>
            <a:lvl6pPr marL="0" indent="0" algn="l">
              <a:buNone/>
              <a:defRPr sz="1350">
                <a:solidFill>
                  <a:schemeClr val="accent1"/>
                </a:solidFill>
              </a:defRPr>
            </a:lvl6pPr>
            <a:lvl7pPr marL="0" indent="0" algn="l">
              <a:buNone/>
              <a:defRPr sz="1350">
                <a:solidFill>
                  <a:schemeClr val="accent1"/>
                </a:solidFill>
              </a:defRPr>
            </a:lvl7pPr>
            <a:lvl8pPr marL="0" indent="0" algn="l">
              <a:buNone/>
              <a:defRPr sz="1350">
                <a:solidFill>
                  <a:schemeClr val="accent1"/>
                </a:solidFill>
              </a:defRPr>
            </a:lvl8pPr>
            <a:lvl9pPr marL="0" indent="0" algn="l">
              <a:buNone/>
              <a:defRPr sz="1350">
                <a:solidFill>
                  <a:schemeClr val="accent1"/>
                </a:solidFill>
              </a:defRPr>
            </a:lvl9pPr>
          </a:lstStyle>
          <a:p>
            <a:pPr lv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81950" y="181938"/>
            <a:ext cx="10799865" cy="86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CF63EDE-CF69-46AA-877D-D005933E0FD7}" type="datetime1">
              <a:rPr lang="ru-RU" smtClean="0"/>
              <a:t>07.04.2023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30" y="617155"/>
            <a:ext cx="399652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17" y="509323"/>
            <a:ext cx="61208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75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675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11056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4086">
          <p15:clr>
            <a:srgbClr val="FBAE40"/>
          </p15:clr>
        </p15:guide>
        <p15:guide id="4" orient="horz" pos="1094">
          <p15:clr>
            <a:srgbClr val="FBAE40"/>
          </p15:clr>
        </p15:guide>
        <p15:guide id="5" pos="2150">
          <p15:clr>
            <a:srgbClr val="FBAE40"/>
          </p15:clr>
        </p15:guide>
        <p15:guide id="6" pos="2376">
          <p15:clr>
            <a:srgbClr val="FBAE40"/>
          </p15:clr>
        </p15:guide>
        <p15:guide id="7" pos="3908">
          <p15:clr>
            <a:srgbClr val="FBAE40"/>
          </p15:clr>
        </p15:guide>
        <p15:guide id="8" pos="4021">
          <p15:clr>
            <a:srgbClr val="FBAE40"/>
          </p15:clr>
        </p15:guide>
        <p15:guide id="9" pos="4134">
          <p15:clr>
            <a:srgbClr val="FBAE40"/>
          </p15:clr>
        </p15:guide>
        <p15:guide id="10" pos="5667">
          <p15:clr>
            <a:srgbClr val="FBAE40"/>
          </p15:clr>
        </p15:guide>
        <p15:guide id="11" pos="5894">
          <p15:clr>
            <a:srgbClr val="FBAE40"/>
          </p15:clr>
        </p15:guide>
        <p15:guide id="12" orient="horz" pos="2478">
          <p15:clr>
            <a:srgbClr val="FBAE40"/>
          </p15:clr>
        </p15:guide>
        <p15:guide id="13" orient="horz" pos="2704">
          <p15:clr>
            <a:srgbClr val="FBAE40"/>
          </p15:clr>
        </p15:guide>
        <p15:guide id="14" orient="horz" pos="259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24417" y="346078"/>
            <a:ext cx="9410699" cy="949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161839" y="6424618"/>
            <a:ext cx="8001541" cy="4333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598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481544" y="6424618"/>
            <a:ext cx="642409" cy="433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98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Page </a:t>
            </a:r>
            <a:fld id="{87F334AE-4EAC-4C2D-A638-92A76F09FCC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9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without Sub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13"/>
          <p:cNvCxnSpPr/>
          <p:nvPr userDrawn="1"/>
        </p:nvCxnSpPr>
        <p:spPr bwMode="gray">
          <a:xfrm>
            <a:off x="0" y="6446044"/>
            <a:ext cx="12192000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60094" y="1622715"/>
            <a:ext cx="11240068" cy="453311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gray">
          <a:xfrm>
            <a:off x="439127" y="445203"/>
            <a:ext cx="9798220" cy="856531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/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 bwMode="gray">
          <a:xfrm>
            <a:off x="1255564" y="6424919"/>
            <a:ext cx="8081433" cy="433387"/>
          </a:xfrm>
        </p:spPr>
        <p:txBody>
          <a:bodyPr lIns="0" tIns="0" rIns="0" bIns="0"/>
          <a:lstStyle>
            <a:lvl1pPr algn="l">
              <a:defRPr sz="800">
                <a:solidFill>
                  <a:prstClr val="black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6" indent="0">
              <a:defRPr sz="800">
                <a:solidFill>
                  <a:schemeClr val="tx1"/>
                </a:solidFill>
              </a:defRPr>
            </a:lvl3pPr>
            <a:lvl4pPr marL="3171" indent="0">
              <a:defRPr sz="800">
                <a:solidFill>
                  <a:schemeClr val="tx1"/>
                </a:solidFill>
              </a:defRPr>
            </a:lvl4pPr>
            <a:lvl5pPr marL="3171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 bwMode="gray">
          <a:xfrm>
            <a:off x="474133" y="6424919"/>
            <a:ext cx="762000" cy="433387"/>
          </a:xfrm>
        </p:spPr>
        <p:txBody>
          <a:bodyPr lIns="0" tIns="0" rIns="0" bIns="0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altLang="de-DE"/>
              <a:t>Page </a:t>
            </a:r>
            <a:fld id="{54132F35-AC1A-47C5-823D-C3351A0F063E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2330370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12183-A51E-C6B3-111F-5BA0C450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90402-357D-0BBC-4B85-4DCE22AF7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1811E1-84F7-9B5E-0F77-9A8329D30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7F2918-A361-842D-5405-345915183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98547E-7550-F99C-E207-F85608465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C0AF89-6C47-A4AE-55D0-785615E7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EB70-A272-41E2-985B-D8903159027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F8DC61-056C-5ADF-C73A-89AF7AB6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8E450F-E6EB-5BF5-ACED-747DCB4A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B38-CCC0-40FB-A9EB-82A74222C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18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952" y="1138299"/>
            <a:ext cx="10799865" cy="252000"/>
          </a:xfrm>
        </p:spPr>
        <p:txBody>
          <a:bodyPr anchor="t"/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0" indent="0" algn="l">
              <a:buNone/>
              <a:defRPr sz="1400">
                <a:solidFill>
                  <a:schemeClr val="accent1"/>
                </a:solidFill>
              </a:defRPr>
            </a:lvl3pPr>
            <a:lvl4pPr marL="0" indent="0" algn="l">
              <a:buNone/>
              <a:defRPr sz="1400">
                <a:solidFill>
                  <a:schemeClr val="accent1"/>
                </a:solidFill>
              </a:defRPr>
            </a:lvl4pPr>
            <a:lvl5pPr marL="0" indent="0" algn="l">
              <a:buNone/>
              <a:defRPr sz="1400">
                <a:solidFill>
                  <a:schemeClr val="accent1"/>
                </a:solidFill>
              </a:defRPr>
            </a:lvl5pPr>
            <a:lvl6pPr marL="0" indent="0" algn="l">
              <a:buNone/>
              <a:defRPr sz="1400">
                <a:solidFill>
                  <a:schemeClr val="accent1"/>
                </a:solidFill>
              </a:defRPr>
            </a:lvl6pPr>
            <a:lvl7pPr marL="0" indent="0" algn="l">
              <a:buNone/>
              <a:defRPr sz="1400">
                <a:solidFill>
                  <a:schemeClr val="accent1"/>
                </a:solidFill>
              </a:defRPr>
            </a:lvl7pPr>
            <a:lvl8pPr marL="0" indent="0" algn="l">
              <a:buNone/>
              <a:defRPr sz="1400">
                <a:solidFill>
                  <a:schemeClr val="accent1"/>
                </a:solidFill>
              </a:defRPr>
            </a:lvl8pPr>
            <a:lvl9pPr marL="0" indent="0" algn="l"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8DC7BA3-DA1B-4750-A292-E5AC202C44D3}" type="datetime1">
              <a:rPr lang="ru-RU" smtClean="0"/>
              <a:t>07.04.2023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>
                <a:solidFill>
                  <a:srgbClr val="00BCFF"/>
                </a:solidFill>
              </a:rPr>
              <a:pPr/>
              <a:t>‹#›</a:t>
            </a:fld>
            <a:endParaRPr lang="en-US" dirty="0">
              <a:solidFill>
                <a:srgbClr val="00BC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980410" y="1732751"/>
            <a:ext cx="10801405" cy="475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2" descr="\\nas-mainz\Projekte_vertraulich\Bayer\17-0612_Fischer_CI-Redesign\vom Kunden\Bayer_Cross_2017_on-Screen_RGB_170630.wmf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6046" y="617155"/>
            <a:ext cx="399825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8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B94C-1AC3-4D22-85BA-52B5B1D00AB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67B-2644-42EF-9F7C-F4E83F6B8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8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B94C-1AC3-4D22-85BA-52B5B1D00AB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67B-2644-42EF-9F7C-F4E83F6B8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18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B94C-1AC3-4D22-85BA-52B5B1D00AB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67B-2644-42EF-9F7C-F4E83F6B8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35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B94C-1AC3-4D22-85BA-52B5B1D00AB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67B-2644-42EF-9F7C-F4E83F6B8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03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B94C-1AC3-4D22-85BA-52B5B1D00AB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67B-2644-42EF-9F7C-F4E83F6B8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86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B94C-1AC3-4D22-85BA-52B5B1D00AB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67B-2644-42EF-9F7C-F4E83F6B8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02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B94C-1AC3-4D22-85BA-52B5B1D00AB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67B-2644-42EF-9F7C-F4E83F6B8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71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B94C-1AC3-4D22-85BA-52B5B1D00AB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67B-2644-42EF-9F7C-F4E83F6B8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91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B94C-1AC3-4D22-85BA-52B5B1D00AB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67B-2644-42EF-9F7C-F4E83F6B8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8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4B8F0-8865-7BD1-5987-F0C0A7D3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EAD595-EF64-27E6-D6C3-88A7942E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EB70-A272-41E2-985B-D8903159027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39F48E-B6F1-945E-34B2-A408D494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311947-2D01-3D92-5A0C-2630CCD2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B38-CCC0-40FB-A9EB-82A74222C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553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B94C-1AC3-4D22-85BA-52B5B1D00AB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67B-2644-42EF-9F7C-F4E83F6B8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984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B94C-1AC3-4D22-85BA-52B5B1D00AB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167B-2644-42EF-9F7C-F4E83F6B8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7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1F1A-D9D6-33E7-4E85-979AE348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EB70-A272-41E2-985B-D8903159027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94D2E9-8F28-C5E7-96AD-EBD85A94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7350CA-DE75-5067-CD03-22EF2412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B38-CCC0-40FB-A9EB-82A74222C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0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A7BC7-F84F-F7BB-352E-0CBF6644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ACFAB9-5311-5BC0-266A-82716A781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40E6D7-3A90-9230-D735-6236BF758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14D325-3A98-3960-C073-8B81E161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EB70-A272-41E2-985B-D8903159027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7DCF0-408E-9DD4-8DFF-A65F187A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ED7EF3-1EB2-91D1-5BD7-D6372A1C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B38-CCC0-40FB-A9EB-82A74222C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68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15E12-C730-CE3F-1901-898E7A45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2635C7-CDEA-D32B-DC25-5AE0697BB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96B64A-622B-D064-A7F1-9F0A56935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815780-6B58-E185-92E0-B2CF6870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EB70-A272-41E2-985B-D8903159027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1537FC-05C0-22F6-B587-2D7DC72E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E9A1F-00C4-EEBF-AE23-F00079FF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3B38-CCC0-40FB-A9EB-82A74222C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0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F6B68-ED51-A54B-83D3-F4165D90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147AB2-8EDB-4F82-6038-F05EE22CE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78810-98C5-7C2D-4C8B-43269C05D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1EB70-A272-41E2-985B-D89031590271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E944F1-ADBA-74E0-8231-2A53663CE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A3B90A-69C6-7FE2-07D2-C51C21ADB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3B38-CCC0-40FB-A9EB-82A74222C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4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MSIPCMContentMarking" descr="{&quot;HashCode&quot;:-242339457,&quot;Placement&quot;:&quot;Footer&quot;,&quot;Top&quot;:503.1945,&quot;Left&quot;:812.5106,&quot;SlideWidth&quot;:960,&quot;SlideHeight&quot;:540}">
            <a:extLst>
              <a:ext uri="{FF2B5EF4-FFF2-40B4-BE49-F238E27FC236}">
                <a16:creationId xmlns:a16="http://schemas.microsoft.com/office/drawing/2014/main" id="{0A17DED3-BF93-44CE-8C5A-38F42DE9DA3A}"/>
              </a:ext>
            </a:extLst>
          </p:cNvPr>
          <p:cNvSpPr txBox="1"/>
          <p:nvPr userDrawn="1"/>
        </p:nvSpPr>
        <p:spPr>
          <a:xfrm>
            <a:off x="10318885" y="6390570"/>
            <a:ext cx="1873115" cy="4674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8939"/>
                </a:solidFill>
                <a:latin typeface="Calibri" panose="020F0502020204030204" pitchFamily="34" charset="0"/>
              </a:rPr>
              <a:t>RESTRICTED</a:t>
            </a:r>
            <a:endParaRPr lang="ru-RU" sz="2200">
              <a:solidFill>
                <a:srgbClr val="FF893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0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  <p:sldLayoutId id="2147483680" r:id="rId19"/>
    <p:sldLayoutId id="2147483681" r:id="rId20"/>
    <p:sldLayoutId id="214748368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7E2DF-0E7A-4DB1-91BF-8B5E7F5927B9}" type="datetime1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MSIPCMContentMarking" descr="{&quot;HashCode&quot;:-242339457,&quot;Placement&quot;:&quot;Footer&quot;,&quot;Top&quot;:503.1945,&quot;Left&quot;:812.5106,&quot;SlideWidth&quot;:960,&quot;SlideHeight&quot;:540}">
            <a:extLst>
              <a:ext uri="{FF2B5EF4-FFF2-40B4-BE49-F238E27FC236}">
                <a16:creationId xmlns:a16="http://schemas.microsoft.com/office/drawing/2014/main" id="{636A4518-9237-4541-BA5E-2A39F66A8479}"/>
              </a:ext>
            </a:extLst>
          </p:cNvPr>
          <p:cNvSpPr txBox="1"/>
          <p:nvPr userDrawn="1"/>
        </p:nvSpPr>
        <p:spPr>
          <a:xfrm>
            <a:off x="10318885" y="6390570"/>
            <a:ext cx="1873115" cy="46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9E7E4"/>
                </a:solidFill>
              </a14:hiddenFill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200" b="1">
                <a:solidFill>
                  <a:srgbClr val="FF893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RESTRICTED</a:t>
            </a:r>
            <a:endParaRPr lang="ru-RU" sz="2200" b="1" dirty="0">
              <a:solidFill>
                <a:srgbClr val="FF893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2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MSIPCMContentMarking" descr="{&quot;HashCode&quot;:-242339457,&quot;Placement&quot;:&quot;Footer&quot;,&quot;Top&quot;:503.1945,&quot;Left&quot;:812.5106,&quot;SlideWidth&quot;:960,&quot;SlideHeight&quot;:540}">
            <a:extLst>
              <a:ext uri="{FF2B5EF4-FFF2-40B4-BE49-F238E27FC236}">
                <a16:creationId xmlns:a16="http://schemas.microsoft.com/office/drawing/2014/main" id="{DB4A0464-C235-4011-8351-57E732B477BB}"/>
              </a:ext>
            </a:extLst>
          </p:cNvPr>
          <p:cNvSpPr txBox="1"/>
          <p:nvPr userDrawn="1"/>
        </p:nvSpPr>
        <p:spPr>
          <a:xfrm>
            <a:off x="10318885" y="6390570"/>
            <a:ext cx="1873115" cy="4674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8939"/>
                </a:solidFill>
                <a:latin typeface="Calibri" panose="020F0502020204030204" pitchFamily="34" charset="0"/>
              </a:rPr>
              <a:t>RESTRICTED</a:t>
            </a:r>
            <a:endParaRPr lang="ru-RU" sz="2200">
              <a:solidFill>
                <a:srgbClr val="FF893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manuals.com/ru/%D0%BF%D1%80%D0%BE%D1%84%D0%B5%D1%81%D1%81%D0%B8%D0%BE%D0%BD%D0%B0%D0%BB%D1%8C%D0%BD%D1%8B%D0%B9/%D0%BD%D0%B5%D0%B2%D1%80%D0%BE%D0%BB%D0%BE%D0%B3%D0%B8%D1%87%D0%B5%D1%81%D0%BA%D0%B8%D0%B5-%D1%80%D0%B0%D1%81%D1%81%D1%82%D1%80%D0%BE%D0%B9%D1%81%D1%82%D0%B2%D0%B0/%D0%BD%D0%B5%D0%B2%D1%80%D0%BE%D0%BB%D0%BE%D0%B3%D0%B8%D1%87%D0%B5%D1%81%D0%BA%D0%B8%D0%B9-%D0%BE%D1%81%D0%BC%D0%BE%D1%82%D1%80/%D0%BD%D0%B5%D0%B2%D1%80%D0%BE%D0%BB%D0%BE%D0%B3%D0%B8%D1%87%D0%B5%D1%81%D0%BA%D0%B8%D0%B9-%D0%BE%D1%81%D0%BC%D0%BE%D1%82%D1%80-%D0%B2%D0%B2%D0%B5%D0%B4%D0%B5%D0%BD%D0%B8%D0%B5" TargetMode="External"/><Relationship Id="rId2" Type="http://schemas.openxmlformats.org/officeDocument/2006/relationships/hyperlink" Target="https://www.msdmanuals.com/ru/%D0%BF%D1%80%D0%BE%D1%84%D0%B5%D1%81%D1%81%D0%B8%D0%BE%D0%BD%D0%B0%D0%BB%D1%8C%D0%BD%D1%8B%D0%B9/%D1%81%D0%BF%D0%B5%D1%86%D0%B8%D0%B0%D0%BB%D1%8C%D0%BD%D1%8B%D0%B5-%D1%82%D0%B5%D0%BC%D1%8B/%D1%80%D0%B5%D0%BA%D1%80%D0%B5%D0%B0%D1%86%D0%B8%D0%BE%D0%BD%D0%BD%D1%8B%D0%B5-%D0%BD%D0%B0%D1%80%D0%BA%D0%BE%D1%82%D0%B8%D0%BA%D0%B8-%D0%B8-%D0%BE%D0%B4%D1%83%D1%80%D0%BC%D0%B0%D0%BD%D0%B8%D0%B2%D0%B0%D1%8E%D1%89%D0%B8%D0%B5-%D0%B2%D0%B5%D1%89%D0%B5%D1%81%D1%82%D0%B2%D0%B0/%D0%B0%D0%BB%D0%BA%D0%BE%D0%B3%D0%BE%D0%BB%D0%B8%D0%B7%D0%BC-%D0%B8-%D1%80%D0%B5%D0%B0%D0%B1%D0%B8%D0%BB%D0%B8%D1%82%D0%B0%D1%86%D0%B8%D1%8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5.emf"/><Relationship Id="rId18" Type="http://schemas.microsoft.com/office/2007/relationships/diagramDrawing" Target="../diagrams/drawing1.xml"/><Relationship Id="rId3" Type="http://schemas.openxmlformats.org/officeDocument/2006/relationships/tags" Target="../tags/tag6.xml"/><Relationship Id="rId21" Type="http://schemas.openxmlformats.org/officeDocument/2006/relationships/image" Target="../media/image6.png"/><Relationship Id="rId7" Type="http://schemas.openxmlformats.org/officeDocument/2006/relationships/tags" Target="../tags/tag10.xml"/><Relationship Id="rId12" Type="http://schemas.openxmlformats.org/officeDocument/2006/relationships/oleObject" Target="../embeddings/oleObject3.bin"/><Relationship Id="rId17" Type="http://schemas.openxmlformats.org/officeDocument/2006/relationships/diagramColors" Target="../diagrams/colors1.xml"/><Relationship Id="rId2" Type="http://schemas.openxmlformats.org/officeDocument/2006/relationships/tags" Target="../tags/tag5.xml"/><Relationship Id="rId16" Type="http://schemas.openxmlformats.org/officeDocument/2006/relationships/diagramQuickStyle" Target="../diagrams/quickStyle1.xml"/><Relationship Id="rId20" Type="http://schemas.openxmlformats.org/officeDocument/2006/relationships/chart" Target="../charts/chart2.xml"/><Relationship Id="rId1" Type="http://schemas.openxmlformats.org/officeDocument/2006/relationships/vmlDrawing" Target="../drawings/vmlDrawing3.v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8.xml"/><Relationship Id="rId15" Type="http://schemas.openxmlformats.org/officeDocument/2006/relationships/diagramLayout" Target="../diagrams/layout1.xml"/><Relationship Id="rId10" Type="http://schemas.openxmlformats.org/officeDocument/2006/relationships/slideLayout" Target="../slideLayouts/slideLayout7.xml"/><Relationship Id="rId19" Type="http://schemas.openxmlformats.org/officeDocument/2006/relationships/chart" Target="../charts/chart1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diagramDrawing" Target="../diagrams/drawing2.xml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11" Type="http://schemas.openxmlformats.org/officeDocument/2006/relationships/diagramQuickStyle" Target="../diagrams/quickStyle2.xml"/><Relationship Id="rId5" Type="http://schemas.openxmlformats.org/officeDocument/2006/relationships/oleObject" Target="../embeddings/oleObject7.bin"/><Relationship Id="rId10" Type="http://schemas.openxmlformats.org/officeDocument/2006/relationships/diagramLayout" Target="../diagrams/layout2.xml"/><Relationship Id="rId4" Type="http://schemas.openxmlformats.org/officeDocument/2006/relationships/image" Target="../media/image17.png"/><Relationship Id="rId9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manuals.com/ru/%D0%BF%D1%80%D0%BE%D1%84%D0%B5%D1%81%D1%81%D0%B8%D0%BE%D0%BD%D0%B0%D0%BB%D1%8C%D0%BD%D1%8B%D0%B9/%D1%8D%D0%BD%D0%B4%D0%BE%D0%BA%D1%80%D0%B8%D0%BD%D0%BD%D1%8B%D0%B5-%D0%B8-%D0%BC%D0%B5%D1%82%D0%B0%D0%B1%D0%BE%D0%BB%D0%B8%D1%87%D0%B5%D1%81%D0%BA%D0%B8%D0%B5-%D0%BD%D0%B0%D1%80%D1%83%D1%88%D0%B5%D0%BD%D0%B8%D1%8F/%D0%B7%D0%B0%D0%B1%D0%BE%D0%BB%D0%B5%D0%B2%D0%B0%D0%BD%D0%B8%D1%8F-%D1%89%D0%B8%D1%82%D0%BE%D0%B2%D0%B8%D0%B4%D0%BD%D0%BE%D0%B9-%D0%B6%D0%B5%D0%BB%D0%B5%D0%B7%D1%8B/%D0%B3%D0%B8%D0%BF%D0%BE%D1%82%D0%B8%D1%80%D0%B5%D0%BE%D0%B7" TargetMode="External"/><Relationship Id="rId2" Type="http://schemas.openxmlformats.org/officeDocument/2006/relationships/hyperlink" Target="https://www.msdmanuals.com/ru/%D0%BF%D1%80%D0%BE%D1%84%D0%B5%D1%81%D1%81%D0%B8%D0%BE%D0%BD%D0%B0%D0%BB%D1%8C%D0%BD%D1%8B%D0%B9/%D0%B3%D0%B8%D0%BD%D0%B5%D0%BA%D0%BE%D0%BB%D0%BE%D0%B3%D0%B8%D1%8F-%D0%B8-%D0%B0%D0%BA%D1%83%D1%88%D0%B5%D1%80%D1%81%D1%82%D0%B2%D0%BE/%D0%BD%D0%B0%D1%80%D1%83%D1%88%D0%B5%D0%BD%D0%B8%D1%8F-%D0%BC%D0%B5%D0%BD%D1%81%D1%82%D1%80%D1%83%D0%B0%D0%BB%D1%8C%D0%BD%D0%BE%D0%B3%D0%BE-%D1%86%D0%B8%D0%BA%D0%BB%D0%B0/%D0%B0%D0%BC%D0%B5%D0%BD%D0%BE%D1%80%D0%B5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sdmanuals.com/ru/%D0%BF%D1%80%D0%BE%D1%84%D0%B5%D1%81%D1%81%D0%B8%D0%BE%D0%BD%D0%B0%D0%BB%D1%8C%D0%BD%D1%8B%D0%B9/%D0%BD%D0%B5%D0%B2%D1%80%D0%BE%D0%BB%D0%BE%D0%B3%D0%B8%D1%87%D0%B5%D1%81%D0%BA%D0%B8%D0%B5-%D1%80%D0%B0%D1%81%D1%81%D1%82%D1%80%D0%BE%D0%B9%D1%81%D1%82%D0%B2%D0%B0/%D0%B7%D0%B0%D0%B1%D0%BE%D0%BB%D0%B5%D0%B2%D0%B0%D0%BD%D0%B8%D1%8F-%D0%BF%D0%B5%D1%80%D0%B8%D1%84%D0%B5%D1%80%D0%B8%D1%87%D0%B5%D1%81%D0%BA%D0%BE%D0%B9-%D0%BD%D0%B5%D1%80%D0%B2%D0%BD%D0%BE%D0%B9-%D1%81%D0%B8%D1%81%D1%82%D0%B5%D0%BC%D1%8B-%D0%B8-%D0%BC%D0%BE%D1%82%D0%BE%D0%BD%D0%B5%D0%B9%D1%80%D0%BE%D0%BD%D0%B0/%D0%BF%D0%BE%D1%80%D0%B0%D0%B6%D0%B5%D0%BD%D0%B8%D1%8F-%D0%BD%D0%B5%D1%80%D0%B2%D0%BD%D1%8B%D1%85-%D0%BA%D0%BE%D1%80%D0%B5%D1%88%D0%BA%D0%BE%D0%B2" TargetMode="External"/><Relationship Id="rId5" Type="http://schemas.openxmlformats.org/officeDocument/2006/relationships/hyperlink" Target="https://www.msdmanuals.com/ru/%D0%BF%D1%80%D0%BE%D1%84%D0%B5%D1%81%D1%81%D0%B8%D0%BE%D0%BD%D0%B0%D0%BB%D1%8C%D0%BD%D1%8B%D0%B9/%D0%BD%D0%B5%D0%B2%D1%80%D0%BE%D0%BB%D0%BE%D0%B3%D0%B8%D1%87%D0%B5%D1%81%D0%BA%D0%B8%D0%B5-%D1%80%D0%B0%D1%81%D1%81%D1%82%D1%80%D0%BE%D0%B9%D1%81%D1%82%D0%B2%D0%B0/%D0%B7%D0%B0%D0%B1%D0%BE%D0%BB%D0%B5%D0%B2%D0%B0%D0%BD%D0%B8%D1%8F-%D0%BF%D0%B5%D1%80%D0%B8%D1%84%D0%B5%D1%80%D0%B8%D1%87%D0%B5%D1%81%D0%BA%D0%BE%D0%B9-%D0%BD%D0%B5%D1%80%D0%B2%D0%BD%D0%BE%D0%B9-%D1%81%D0%B8%D1%81%D1%82%D0%B5%D0%BC%D1%8B-%D0%B8-%D0%BC%D0%BE%D1%82%D0%BE%D0%BD%D0%B5%D0%B9%D1%80%D0%BE%D0%BD%D0%B0/%D0%BF%D0%B5%D1%80%D0%B8%D1%84%D0%B5%D1%80%D0%B8%D1%87%D0%B5%D1%81%D0%BA%D0%B0%D1%8F-%D0%BD%D0%B5%D0%B9%D1%80%D0%BE%D0%BF%D0%B0%D1%82%D0%B8%D1%8F" TargetMode="External"/><Relationship Id="rId4" Type="http://schemas.openxmlformats.org/officeDocument/2006/relationships/hyperlink" Target="https://www.msdmanuals.com/ru/%D0%BF%D1%80%D0%BE%D1%84%D0%B5%D1%81%D1%81%D0%B8%D0%BE%D0%BD%D0%B0%D0%BB%D1%8C%D0%BD%D1%8B%D0%B9/%D0%BD%D0%B5%D0%B2%D1%80%D0%BE%D0%BB%D0%BE%D0%B3%D0%B8%D1%87%D0%B5%D1%81%D0%BA%D0%B8%D0%B5-%D1%80%D0%B0%D1%81%D1%81%D1%82%D1%80%D0%BE%D0%B9%D1%81%D1%82%D0%B2%D0%B0/%D1%81%D0%B8%D0%BC%D0%BF%D1%82%D0%BE%D0%BC%D1%8B-%D0%BD%D0%B5%D0%B2%D1%80%D0%BE%D0%BB%D0%BE%D0%B3%D0%B8%D1%87%D0%B5%D1%81%D0%BA%D0%B8%D1%85-%D1%80%D0%B0%D1%81%D1%81%D1%82%D1%80%D0%BE%D0%B9%D1%81%D1%82%D0%B2/%D1%81%D0%BB%D0%B0%D0%B1%D0%BE%D1%81%D1%82%D1%8C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22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5.emf"/><Relationship Id="rId2" Type="http://schemas.openxmlformats.org/officeDocument/2006/relationships/tags" Target="../tags/tag17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8.vml"/><Relationship Id="rId6" Type="http://schemas.openxmlformats.org/officeDocument/2006/relationships/tags" Target="../tags/tag21.xml"/><Relationship Id="rId11" Type="http://schemas.openxmlformats.org/officeDocument/2006/relationships/oleObject" Target="../embeddings/oleObject8.bin"/><Relationship Id="rId5" Type="http://schemas.openxmlformats.org/officeDocument/2006/relationships/tags" Target="../tags/tag2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17.png"/><Relationship Id="rId3" Type="http://schemas.openxmlformats.org/officeDocument/2006/relationships/tags" Target="../tags/tag26.xml"/><Relationship Id="rId21" Type="http://schemas.openxmlformats.org/officeDocument/2006/relationships/chart" Target="../charts/chart3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image" Target="../media/image5.emf"/><Relationship Id="rId1" Type="http://schemas.openxmlformats.org/officeDocument/2006/relationships/vmlDrawing" Target="../drawings/vmlDrawing9.v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image" Target="../media/image26.png"/><Relationship Id="rId10" Type="http://schemas.openxmlformats.org/officeDocument/2006/relationships/tags" Target="../tags/tag33.xml"/><Relationship Id="rId19" Type="http://schemas.openxmlformats.org/officeDocument/2006/relationships/oleObject" Target="../embeddings/oleObject9.bin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chart" Target="../charts/chart4.xml"/><Relationship Id="rId3" Type="http://schemas.openxmlformats.org/officeDocument/2006/relationships/tags" Target="../tags/tag41.xml"/><Relationship Id="rId21" Type="http://schemas.openxmlformats.org/officeDocument/2006/relationships/image" Target="../media/image28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5.emf"/><Relationship Id="rId2" Type="http://schemas.openxmlformats.org/officeDocument/2006/relationships/tags" Target="../tags/tag40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10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8.xml"/><Relationship Id="rId19" Type="http://schemas.openxmlformats.org/officeDocument/2006/relationships/image" Target="../media/image25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tags" Target="../tags/tag5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8565/therapy.2021.1.47-57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manuals.com/ru/%D0%BF%D1%80%D0%BE%D1%84%D0%B5%D1%81%D1%81%D0%B8%D0%BE%D0%BD%D0%B0%D0%BB%D1%8C%D0%BD%D1%8B%D0%B9/%D0%BD%D0%B5%D0%B2%D1%80%D0%BE%D0%BB%D0%BE%D0%B3%D0%B8%D1%87%D0%B5%D1%81%D0%BA%D0%B8%D0%B5-%D1%80%D0%B0%D1%81%D1%81%D1%82%D1%80%D0%BE%D0%B9%D1%81%D1%82%D0%B2%D0%B0/%D1%8D%D0%BA%D1%81%D1%82%D1%80%D0%B0%D0%BF%D0%B8%D1%80%D0%B0%D0%BC%D0%B8%D0%B4%D0%BD%D1%8B%D0%B5-%D0%B8-%D0%BC%D0%BE%D0%B7%D0%B6%D0%B5%D1%87%D0%BA%D0%BE%D0%B2%D1%8B%D0%B5-%D1%80%D0%B0%D1%81%D1%81%D1%82%D1%80%D0%BE%D0%B9%D1%81%D1%82%D0%B2%D0%B0/%D0%B4%D0%B8%D1%81%D1%82%D0%BE%D0%BD%D0%B8%D0%B8" TargetMode="External"/><Relationship Id="rId2" Type="http://schemas.openxmlformats.org/officeDocument/2006/relationships/hyperlink" Target="https://www.msdmanuals.com/ru/%D0%BF%D1%80%D0%BE%D1%84%D0%B5%D1%81%D1%81%D0%B8%D0%BE%D0%BD%D0%B0%D0%BB%D1%8C%D0%BD%D1%8B%D0%B9/%D0%BD%D0%B0%D1%80%D1%83%D1%88%D0%B5%D0%BD%D0%B8%D1%8F-%D1%81%D0%B5%D1%80%D0%B4%D0%B5%D1%87%D0%BD%D0%BE-%D1%81%D0%BE%D1%81%D1%83%D0%B4%D0%B8%D1%81%D1%82%D0%BE%D0%B9-%D1%81%D0%B8%D1%81%D1%82%D0%B5%D0%BC%D1%8B/%D0%B1%D0%BE%D0%BB%D0%B5%D0%B7%D0%BD%D0%B8-%D0%BF%D0%B5%D1%80%D0%B8%D1%84%D0%B5%D1%80%D0%B8%D1%87%D0%B5%D1%81%D0%BA%D0%B8%D1%85-%D0%B0%D1%80%D1%82%D0%B5%D1%80%D0%B8%D0%B0%D0%BB%D1%8C%D0%BD%D1%8B%D1%85-%D1%81%D0%BE%D1%81%D1%83%D0%B4%D0%BE%D0%B2/%D0%BF%D0%BE%D1%80%D0%B0%D0%B6%D0%B5%D0%BD%D0%B8%D0%B5-%D0%BF%D0%B5%D1%80%D0%B8%D1%84%D0%B5%D1%80%D0%B8%D1%87%D0%B5%D1%81%D0%BA%D0%B8%D1%85-%D0%B0%D1%80%D1%82%D0%B5%D1%80%D0%B8%D0%B9#v940573_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CA5EE-F1EA-F569-63F7-0A986C320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03695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Болевой мышечный спазм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C7654A-B2DB-A38E-EEAB-3BF3C0154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923" y="2687638"/>
            <a:ext cx="9144000" cy="16557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кафедрой медицинской реабилитации                      НГИУВ – филиал ФБОУ ДПО РМАНПО МЗ РФ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к. м. н.  Жестикова Марина Григорьевна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EE6B1-9B5D-4551-A475-1DF5F0B27251}"/>
              </a:ext>
            </a:extLst>
          </p:cNvPr>
          <p:cNvSpPr txBox="1"/>
          <p:nvPr/>
        </p:nvSpPr>
        <p:spPr>
          <a:xfrm>
            <a:off x="521413" y="5896185"/>
            <a:ext cx="1024590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разработана при участии компании Байер и содержит информацию о продукции компании Байер в рамках зарегистрированных показаний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630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3EC94-EFAE-8C05-573B-895B4519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при мышечном спазме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4D30D5-0390-4142-D5E4-69266C507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обследовании оценивается состояние кожи, включая признаки </a:t>
            </a:r>
            <a:r>
              <a:rPr lang="ru-RU" b="0" i="0" u="sng" dirty="0">
                <a:solidFill>
                  <a:srgbClr val="B12E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Алкоголизм и реабилитация"/>
              </a:rPr>
              <a:t>алкоголизма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пастозность или выпадение волос, бровей (что может указывать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гипотиреоидизм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изменение влажности и тургора кожи.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 </a:t>
            </a:r>
            <a:r>
              <a:rPr lang="ru-RU" b="0" i="0" u="sng" dirty="0">
                <a:solidFill>
                  <a:srgbClr val="B12E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Неврологический осмотр, введение"/>
              </a:rPr>
              <a:t>неврологическое обследование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оценку сухожильных рефлексов.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оценить пульс и измерить артериальное давление на всех конечностях. Слабый пульс или низкое значение соотношения АД, измеренного на лодыжке на пораженной ноге, и АД, измеренного на плече, может указывать на наличие ишемии.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85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F935F-F47C-44C9-F229-E23AEB3C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89C9A-656F-4D7A-B0DE-28056E6A4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проводится указанным способом при выявлении нарушений при клиническом обследовании. Тестирование не проводят рутинно.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провести измерение уровня глюкозы в крови, исследование функции почек и содержания электролитов, в том числе кальция и магния, в случае наличия у пациентов диффузных судорог неизвестной этиологии, особенно при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гиперрефлексии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ионов кальция и газовый состав артериальной крови (для подтверждения респираторного алкалоза) измеряются при тетании.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Электромиографию проводят при ослаблении тонуса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спазмированных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мышц пациента.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очаговой мышечной слабости или очаговой неврологической симптоматики необходимо провести МРТ головного мозга и, зачастую, спинного мозга.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31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80456-A382-4087-989B-BDA91767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Перегрузка мышц – самая частая причина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78798-C5CA-D3BD-FCC4-FC089D6D6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Растяжении мышцы или группы мышц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боли – от приемлемо – терпимой до интенсивной.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затрагивать любой фокус тела.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Пол, возраст, профессия, образование  и образ жизни значения не имеют.</a:t>
            </a:r>
          </a:p>
        </p:txBody>
      </p:sp>
    </p:spTree>
    <p:extLst>
      <p:ext uri="{BB962C8B-B14F-4D97-AF65-F5344CB8AC3E}">
        <p14:creationId xmlns:p14="http://schemas.microsoft.com/office/powerpoint/2010/main" val="11059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4F545-59B0-EF9B-01EC-17AE209B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перегрузки мышц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AA4C8-A625-BFF1-32D2-1E166EF91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травматизация мышечного волокна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мышечная дисфункция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миофасциальный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болевой синдром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скелетный болевой синдром (в области спины)</a:t>
            </a:r>
          </a:p>
        </p:txBody>
      </p:sp>
    </p:spTree>
    <p:extLst>
      <p:ext uri="{BB962C8B-B14F-4D97-AF65-F5344CB8AC3E}">
        <p14:creationId xmlns:p14="http://schemas.microsoft.com/office/powerpoint/2010/main" val="89766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72B2C-3234-0E17-B149-98846DC1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благоприятный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A6417-AC0C-7EE1-9C42-3E310BF7A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однократной физической нагрузке мышц  болевой мышечный спазм спонтанно регрессирует через 48 часов.</a:t>
            </a:r>
          </a:p>
        </p:txBody>
      </p:sp>
    </p:spTree>
    <p:extLst>
      <p:ext uri="{BB962C8B-B14F-4D97-AF65-F5344CB8AC3E}">
        <p14:creationId xmlns:p14="http://schemas.microsoft.com/office/powerpoint/2010/main" val="260788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7C301-B139-6B40-5FA5-E5A1B669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BFE5100-6A96-D714-DEA5-70754116D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1120"/>
            <a:ext cx="10388600" cy="67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A0884-C0E0-7607-7D46-530E0B09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орочный круг по механизму самовоспроизведения: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ECCD3-DE22-753F-43E1-7CA96CB15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оль–мышечный спазм– усиленная боль– болезненный мышечный спазм.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Предположительно в мышце формируются триггерные точки, содержащие множественные локусы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сенситизации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состоящие из одного или нескольких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сенситизированных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нервных окончаний.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Врач чаще всего имеет дело с БМС при болях в спине в рамках дегенеративно–дистрофических поражений позвоночника (рефлекторные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–тонические синдромы) или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миофасциальных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синдромов. </a:t>
            </a:r>
          </a:p>
          <a:p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Миофасциальные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болевые синдромы, как правило, не связаны с патологией позвоночника, а являются проявлением первичной дисфункции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миофасциальных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тканей, но могут развиваться на фоне рефлекторных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–тонических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вертеброгенных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синдромов, осложняя их течение.</a:t>
            </a:r>
            <a:r>
              <a:rPr lang="ru-RU" b="0" i="0" dirty="0">
                <a:solidFill>
                  <a:srgbClr val="000000"/>
                </a:solidFill>
                <a:effectLst/>
                <a:latin typeface="Source Sans 3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Source Sans 3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Source Sans 3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Source Sans 3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71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626E113D-EF57-46DE-9475-312612B0E6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12" imgW="425" imgH="424" progId="TCLayout.ActiveDocument.1">
                  <p:embed/>
                </p:oleObj>
              </mc:Choice>
              <mc:Fallback>
                <p:oleObj name="think-cell Slide" r:id="rId12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626E113D-EF57-46DE-9475-312612B0E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582E7-45A6-452A-AAD3-B30D92B0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A870-630B-4DE6-83FA-C73B4D13AF29}" type="slidenum">
              <a:rPr lang="ru-RU" smtClean="0">
                <a:solidFill>
                  <a:schemeClr val="tx1"/>
                </a:solidFill>
              </a:rPr>
              <a:t>17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1062F-6A63-41A0-AC8C-07825A1A5C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4637" y="444396"/>
            <a:ext cx="9921240" cy="655638"/>
          </a:xfrm>
        </p:spPr>
        <p:txBody>
          <a:bodyPr vert="horz">
            <a:noAutofit/>
          </a:bodyPr>
          <a:lstStyle/>
          <a:p>
            <a:pPr algn="l"/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Этиология болевого синдрома в нижней части спины</a:t>
            </a:r>
          </a:p>
        </p:txBody>
      </p:sp>
      <p:graphicFrame>
        <p:nvGraphicFramePr>
          <p:cNvPr id="13" name="Diagram 9">
            <a:extLst>
              <a:ext uri="{FF2B5EF4-FFF2-40B4-BE49-F238E27FC236}">
                <a16:creationId xmlns:a16="http://schemas.microsoft.com/office/drawing/2014/main" id="{4C060888-11FE-4424-A450-74CA0051C87E}"/>
              </a:ext>
            </a:extLst>
          </p:cNvPr>
          <p:cNvGraphicFramePr/>
          <p:nvPr/>
        </p:nvGraphicFramePr>
        <p:xfrm>
          <a:off x="7552912" y="1099456"/>
          <a:ext cx="4371019" cy="373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4" name="Объект 2">
            <a:extLst>
              <a:ext uri="{FF2B5EF4-FFF2-40B4-BE49-F238E27FC236}">
                <a16:creationId xmlns:a16="http://schemas.microsoft.com/office/drawing/2014/main" id="{3DBB3447-A1E7-4227-9F4D-4C06072465F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8820" y="2714928"/>
            <a:ext cx="6053691" cy="204012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06F2A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A06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90-95% случаев боль в спине имеет неспецифический характер и является проявлением скелетно-мышечных изменений</a:t>
            </a:r>
          </a:p>
          <a:p>
            <a:pPr>
              <a:buClr>
                <a:srgbClr val="A06F2A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A06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5-10% случаев причиной боли становятся инфекционные, неопластические, воспалительные и другие заболевания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6C49F8-543C-47EA-8CF3-2C85326AA2B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783945" y="1366092"/>
            <a:ext cx="319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Специфическая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боль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2CD7796-19AA-41E1-AA6D-413067350C3B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22533"/>
              </p:ext>
            </p:extLst>
          </p:nvPr>
        </p:nvGraphicFramePr>
        <p:xfrm>
          <a:off x="2315954" y="1887613"/>
          <a:ext cx="719137" cy="71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2" name="Rectangle 30">
            <a:extLst>
              <a:ext uri="{FF2B5EF4-FFF2-40B4-BE49-F238E27FC236}">
                <a16:creationId xmlns:a16="http://schemas.microsoft.com/office/drawing/2014/main" id="{CA065A13-00DF-406A-8B19-17BEB071766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18414" y="1985572"/>
            <a:ext cx="1297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90-95%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2D62B05-619F-4657-82E0-6C50CCC93B53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60564204"/>
              </p:ext>
            </p:extLst>
          </p:nvPr>
        </p:nvGraphicFramePr>
        <p:xfrm>
          <a:off x="5292788" y="1876076"/>
          <a:ext cx="717550" cy="71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6" name="Rectangle 32">
            <a:extLst>
              <a:ext uri="{FF2B5EF4-FFF2-40B4-BE49-F238E27FC236}">
                <a16:creationId xmlns:a16="http://schemas.microsoft.com/office/drawing/2014/main" id="{2BBD3F2F-2815-45BE-899C-07E6E91C33B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783945" y="2006701"/>
            <a:ext cx="1481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5-10%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F68DC5-C144-4AFD-A070-CC598C4E59C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21945" y="1366092"/>
            <a:ext cx="297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Неспецифическая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боль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311440"/>
            <a:ext cx="12192000" cy="762066"/>
          </a:xfrm>
          <a:prstGeom prst="rect">
            <a:avLst/>
          </a:prstGeom>
          <a:solidFill>
            <a:srgbClr val="53BFB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311440"/>
            <a:ext cx="2502568" cy="762066"/>
          </a:xfrm>
          <a:prstGeom prst="rect">
            <a:avLst/>
          </a:prstGeom>
          <a:solidFill>
            <a:srgbClr val="53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32253" y="5311440"/>
            <a:ext cx="353599" cy="7620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7579" y="5334947"/>
            <a:ext cx="8396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Диагностика боли в спине затруднена вследствие множественной этиологии.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9501" y="1285349"/>
            <a:ext cx="254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8741" y="1786183"/>
            <a:ext cx="258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37003" y="227796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78211" y="2784795"/>
            <a:ext cx="21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37003" y="3323659"/>
            <a:ext cx="25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63382" y="3830494"/>
            <a:ext cx="258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59500" y="4339105"/>
            <a:ext cx="254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2105" y="5473446"/>
            <a:ext cx="1693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ВАЖНО!</a:t>
            </a:r>
          </a:p>
        </p:txBody>
      </p:sp>
      <p:sp>
        <p:nvSpPr>
          <p:cNvPr id="29" name="Нижний колонтитул 5">
            <a:extLst>
              <a:ext uri="{FF2B5EF4-FFF2-40B4-BE49-F238E27FC236}">
                <a16:creationId xmlns:a16="http://schemas.microsoft.com/office/drawing/2014/main" id="{B1DFA1B3-4FC1-48DD-A563-F55EE0D7B960}"/>
              </a:ext>
            </a:extLst>
          </p:cNvPr>
          <p:cNvSpPr txBox="1">
            <a:spLocks/>
          </p:cNvSpPr>
          <p:nvPr/>
        </p:nvSpPr>
        <p:spPr>
          <a:xfrm>
            <a:off x="891465" y="6125813"/>
            <a:ext cx="10613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tx1"/>
                </a:solidFill>
              </a:rPr>
              <a:t>Airaksinen</a:t>
            </a:r>
            <a:r>
              <a:rPr lang="en-US" dirty="0">
                <a:solidFill>
                  <a:schemeClr val="tx1"/>
                </a:solidFill>
              </a:rPr>
              <a:t> O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et al. </a:t>
            </a:r>
            <a:r>
              <a:rPr lang="en-US" dirty="0" err="1">
                <a:solidFill>
                  <a:schemeClr val="tx1"/>
                </a:solidFill>
              </a:rPr>
              <a:t>Eur</a:t>
            </a:r>
            <a:r>
              <a:rPr lang="en-US" dirty="0">
                <a:solidFill>
                  <a:schemeClr val="tx1"/>
                </a:solidFill>
              </a:rPr>
              <a:t> Spine J. 2006;15 </a:t>
            </a:r>
            <a:r>
              <a:rPr lang="en-US" dirty="0" err="1">
                <a:solidFill>
                  <a:schemeClr val="tx1"/>
                </a:solidFill>
              </a:rPr>
              <a:t>suppl</a:t>
            </a:r>
            <a:r>
              <a:rPr lang="en-US" dirty="0">
                <a:solidFill>
                  <a:schemeClr val="tx1"/>
                </a:solidFill>
              </a:rPr>
              <a:t> 2:S192–300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Сергеев А. В. Неврология, </a:t>
            </a:r>
            <a:r>
              <a:rPr lang="ru-RU" dirty="0" err="1">
                <a:solidFill>
                  <a:schemeClr val="tx1"/>
                </a:solidFill>
              </a:rPr>
              <a:t>нейропсихиатрия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психосоматика</a:t>
            </a:r>
            <a:r>
              <a:rPr lang="ru-RU" dirty="0">
                <a:solidFill>
                  <a:schemeClr val="tx1"/>
                </a:solidFill>
              </a:rPr>
              <a:t>, 2013. № 3.</a:t>
            </a:r>
          </a:p>
        </p:txBody>
      </p:sp>
    </p:spTree>
    <p:extLst>
      <p:ext uri="{BB962C8B-B14F-4D97-AF65-F5344CB8AC3E}">
        <p14:creationId xmlns:p14="http://schemas.microsoft.com/office/powerpoint/2010/main" val="418298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626E113D-EF57-46DE-9475-312612B0E6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626E113D-EF57-46DE-9475-312612B0E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582E7-45A6-452A-AAD3-B30D92B0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A870-630B-4DE6-83FA-C73B4D13AF29}" type="slidenum">
              <a:rPr lang="ru-RU" smtClean="0">
                <a:solidFill>
                  <a:schemeClr val="tx1"/>
                </a:solidFill>
              </a:rPr>
              <a:t>18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1062F-6A63-41A0-AC8C-07825A1A5C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9086" y="556898"/>
            <a:ext cx="9958939" cy="533400"/>
          </a:xfrm>
        </p:spPr>
        <p:txBody>
          <a:bodyPr vert="horz">
            <a:normAutofit/>
          </a:bodyPr>
          <a:lstStyle/>
          <a:p>
            <a:pPr algn="l"/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Причины неспецифической боли в нижней части спины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7C882-F95D-4695-95E1-97D884B01DDB}"/>
              </a:ext>
            </a:extLst>
          </p:cNvPr>
          <p:cNvSpPr txBox="1"/>
          <p:nvPr/>
        </p:nvSpPr>
        <p:spPr>
          <a:xfrm>
            <a:off x="1149087" y="1517972"/>
            <a:ext cx="6457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Дегенеративно-дистрофические заболевания позвоночника (ДДЗП) </a:t>
            </a:r>
            <a:r>
              <a:rPr lang="ru-RU" dirty="0"/>
              <a:t>– </a:t>
            </a:r>
            <a:r>
              <a:rPr lang="ru-RU" dirty="0">
                <a:cs typeface="Arial" panose="020B0604020202020204" pitchFamily="34" charset="0"/>
              </a:rPr>
              <a:t>заболевания, характеризующиеся развитием дегенеративных изменений в различных тканях позвоночника, что приводит к поражению структур позвоночника и проявляется развитием болевого синдрома и неврологического дефицита.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3619" y="3392965"/>
            <a:ext cx="6842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0CB69"/>
              </a:buClr>
              <a:buFont typeface="Wingdings" panose="05000000000000000000" pitchFamily="2" charset="2"/>
              <a:buChar char="ü"/>
            </a:pPr>
            <a:r>
              <a:rPr lang="ru-RU" dirty="0" err="1">
                <a:cs typeface="Arial" panose="020B0604020202020204" pitchFamily="34" charset="0"/>
              </a:rPr>
              <a:t>Позвоночно</a:t>
            </a:r>
            <a:r>
              <a:rPr lang="ru-RU" dirty="0">
                <a:cs typeface="Arial" panose="020B0604020202020204" pitchFamily="34" charset="0"/>
              </a:rPr>
              <a:t>-двигательный сегмент. Уменьшение высоты межпозвонкового диска приводит к повышению нагрузки на фасеточный сустав и, как следствие, к возникновению болевого синдрома в спине.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2303" y="4889232"/>
            <a:ext cx="3838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«напряжение» в капсуле сустава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63946"/>
            <a:ext cx="12193057" cy="7620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563946"/>
            <a:ext cx="1787236" cy="7620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0438" y="5563946"/>
            <a:ext cx="353599" cy="762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29BAB4-FE26-43CA-8764-67733BA70CAA}"/>
              </a:ext>
            </a:extLst>
          </p:cNvPr>
          <p:cNvSpPr txBox="1"/>
          <p:nvPr/>
        </p:nvSpPr>
        <p:spPr>
          <a:xfrm>
            <a:off x="2086470" y="5591036"/>
            <a:ext cx="971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06F2A"/>
                </a:solidFill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Термин </a:t>
            </a:r>
            <a:r>
              <a:rPr lang="ru-RU" b="1" dirty="0" err="1">
                <a:solidFill>
                  <a:srgbClr val="A06F2A"/>
                </a:solidFill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дорсопатии</a:t>
            </a:r>
            <a:r>
              <a:rPr lang="ru-RU" dirty="0">
                <a:solidFill>
                  <a:srgbClr val="A06F2A"/>
                </a:solidFill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 применяется к группе заболеваний костно-мышечной системы и соединительной ткани позвоночника и </a:t>
            </a:r>
            <a:r>
              <a:rPr lang="ru-RU" dirty="0" err="1">
                <a:solidFill>
                  <a:srgbClr val="A06F2A"/>
                </a:solidFill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перивертебральных</a:t>
            </a:r>
            <a:r>
              <a:rPr lang="ru-RU" dirty="0">
                <a:solidFill>
                  <a:srgbClr val="A06F2A"/>
                </a:solidFill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 структур.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7606760" y="1258378"/>
            <a:ext cx="3501265" cy="3630853"/>
            <a:chOff x="7855539" y="1107800"/>
            <a:chExt cx="3252487" cy="337286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00FE0FC-375E-494D-BD6E-083E3D0BA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0869" r="33742" b="35278"/>
            <a:stretch/>
          </p:blipFill>
          <p:spPr>
            <a:xfrm>
              <a:off x="7855539" y="1107800"/>
              <a:ext cx="3252487" cy="3060594"/>
            </a:xfrm>
            <a:prstGeom prst="rect">
              <a:avLst/>
            </a:prstGeom>
          </p:spPr>
        </p:pic>
        <p:cxnSp>
          <p:nvCxnSpPr>
            <p:cNvPr id="16" name="Прямая со стрелкой 15"/>
            <p:cNvCxnSpPr/>
            <p:nvPr/>
          </p:nvCxnSpPr>
          <p:spPr>
            <a:xfrm flipV="1">
              <a:off x="8649651" y="2609851"/>
              <a:ext cx="501970" cy="1870817"/>
            </a:xfrm>
            <a:prstGeom prst="straightConnector1">
              <a:avLst/>
            </a:prstGeom>
            <a:ln w="50800">
              <a:solidFill>
                <a:srgbClr val="5BC0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16253" y="5698757"/>
            <a:ext cx="1693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A06F2A">
                    <a:alpha val="68000"/>
                  </a:srgbClr>
                </a:solidFill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ВАЖНО!</a:t>
            </a:r>
          </a:p>
        </p:txBody>
      </p:sp>
      <p:sp>
        <p:nvSpPr>
          <p:cNvPr id="19" name="Нижний колонтитул 5">
            <a:extLst>
              <a:ext uri="{FF2B5EF4-FFF2-40B4-BE49-F238E27FC236}">
                <a16:creationId xmlns:a16="http://schemas.microsoft.com/office/drawing/2014/main" id="{B1DFA1B3-4FC1-48DD-A563-F55EE0D7B960}"/>
              </a:ext>
            </a:extLst>
          </p:cNvPr>
          <p:cNvSpPr txBox="1">
            <a:spLocks/>
          </p:cNvSpPr>
          <p:nvPr/>
        </p:nvSpPr>
        <p:spPr>
          <a:xfrm>
            <a:off x="1231706" y="6318308"/>
            <a:ext cx="10613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err="1">
                <a:solidFill>
                  <a:srgbClr val="A06F2A"/>
                </a:solidFill>
              </a:rPr>
              <a:t>Гутянский</a:t>
            </a:r>
            <a:r>
              <a:rPr lang="ru-RU" dirty="0">
                <a:solidFill>
                  <a:srgbClr val="A06F2A"/>
                </a:solidFill>
              </a:rPr>
              <a:t> О.Г. РМЖ «Медицинское обозрение», 2014;9:417</a:t>
            </a:r>
          </a:p>
        </p:txBody>
      </p:sp>
    </p:spTree>
    <p:extLst>
      <p:ext uri="{BB962C8B-B14F-4D97-AF65-F5344CB8AC3E}">
        <p14:creationId xmlns:p14="http://schemas.microsoft.com/office/powerpoint/2010/main" val="3707375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626E113D-EF57-46DE-9475-312612B0E6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626E113D-EF57-46DE-9475-312612B0E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582E7-45A6-452A-AAD3-B30D92B0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DA870-630B-4DE6-83FA-C73B4D13AF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1062F-6A63-41A0-AC8C-07825A1A5C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0911" y="153513"/>
            <a:ext cx="10515600" cy="655637"/>
          </a:xfrm>
        </p:spPr>
        <p:txBody>
          <a:bodyPr vert="horz">
            <a:normAutofit/>
          </a:bodyPr>
          <a:lstStyle/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Дегенеративно-дистрофические заболевания позвоночника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A4121-702F-4F7E-BEFF-A3409FF5FC7A}"/>
              </a:ext>
            </a:extLst>
          </p:cNvPr>
          <p:cNvSpPr txBox="1"/>
          <p:nvPr/>
        </p:nvSpPr>
        <p:spPr>
          <a:xfrm>
            <a:off x="7142233" y="1874865"/>
            <a:ext cx="4440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CB69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Грыжей межпозвонкового диска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CB69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Стенозом позвоночного канала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CB69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Спондилоартрозом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CB69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Спондилезом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809513-7F11-4BD1-AE81-79986DD6EB4A}"/>
              </a:ext>
            </a:extLst>
          </p:cNvPr>
          <p:cNvSpPr txBox="1"/>
          <p:nvPr/>
        </p:nvSpPr>
        <p:spPr>
          <a:xfrm>
            <a:off x="7092246" y="1091864"/>
            <a:ext cx="476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Дегенеративно-дистрофические заболевания позвоночника проявляются: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D9F278-F3C6-46D7-90F5-D6FACDD93978}"/>
              </a:ext>
            </a:extLst>
          </p:cNvPr>
          <p:cNvSpPr txBox="1"/>
          <p:nvPr/>
        </p:nvSpPr>
        <p:spPr>
          <a:xfrm>
            <a:off x="7077006" y="3520957"/>
            <a:ext cx="4943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Боль в пояснично-крестцовом отделе позвоночника входит в число </a:t>
            </a: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трех основных причин </a:t>
            </a:r>
            <a:r>
              <a:rPr kumimoji="0" lang="ru-RU" sz="17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 за медицинской помощью, госпитализаций, а также нетрудоспособности лиц моложе 50 лет.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D725C2-C37D-473C-9903-289FF9514DDC}"/>
              </a:ext>
            </a:extLst>
          </p:cNvPr>
          <p:cNvSpPr txBox="1"/>
          <p:nvPr/>
        </p:nvSpPr>
        <p:spPr>
          <a:xfrm>
            <a:off x="815270" y="1091864"/>
            <a:ext cx="57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Стадии дегенерации межпозвонковых дисков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7" y="5594286"/>
            <a:ext cx="12193057" cy="762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276" y="5594286"/>
            <a:ext cx="353599" cy="762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971" y="5759875"/>
            <a:ext cx="1454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ВАЖНО!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9BE2F3-CDF2-4F2A-A6BE-D9549415088E}"/>
              </a:ext>
            </a:extLst>
          </p:cNvPr>
          <p:cNvSpPr txBox="1"/>
          <p:nvPr/>
        </p:nvSpPr>
        <p:spPr>
          <a:xfrm>
            <a:off x="2441930" y="5621376"/>
            <a:ext cx="8827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По распространенности ДДЗП находятся в одном ряду с сосудистыми и онкологическими патологиями.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2698601" y="1824236"/>
            <a:ext cx="2530636" cy="3237367"/>
            <a:chOff x="7748925" y="1332273"/>
            <a:chExt cx="2670456" cy="341623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4" t="6156" r="27860" b="1165"/>
            <a:stretch/>
          </p:blipFill>
          <p:spPr>
            <a:xfrm>
              <a:off x="7748925" y="1332273"/>
              <a:ext cx="2670456" cy="3416235"/>
            </a:xfrm>
            <a:prstGeom prst="rect">
              <a:avLst/>
            </a:prstGeom>
          </p:spPr>
        </p:pic>
        <p:cxnSp>
          <p:nvCxnSpPr>
            <p:cNvPr id="15" name="Прямая со стрелкой 14"/>
            <p:cNvCxnSpPr/>
            <p:nvPr/>
          </p:nvCxnSpPr>
          <p:spPr>
            <a:xfrm>
              <a:off x="7860030" y="1684020"/>
              <a:ext cx="910590" cy="52766"/>
            </a:xfrm>
            <a:prstGeom prst="straightConnector1">
              <a:avLst/>
            </a:prstGeom>
            <a:ln w="31750">
              <a:solidFill>
                <a:srgbClr val="F0CB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7804785" y="3433938"/>
              <a:ext cx="1264920" cy="49021"/>
            </a:xfrm>
            <a:prstGeom prst="straightConnector1">
              <a:avLst/>
            </a:prstGeom>
            <a:ln w="31750">
              <a:solidFill>
                <a:srgbClr val="53BFB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H="1">
              <a:off x="9286240" y="2689860"/>
              <a:ext cx="746760" cy="600541"/>
            </a:xfrm>
            <a:prstGeom prst="straightConnector1">
              <a:avLst/>
            </a:prstGeom>
            <a:ln w="31750">
              <a:solidFill>
                <a:srgbClr val="6DC6B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7844790" y="4128501"/>
              <a:ext cx="912495" cy="68214"/>
            </a:xfrm>
            <a:prstGeom prst="straightConnector1">
              <a:avLst/>
            </a:prstGeom>
            <a:ln w="31750">
              <a:solidFill>
                <a:srgbClr val="5BC0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H="1" flipV="1">
              <a:off x="9357360" y="3916680"/>
              <a:ext cx="574040" cy="280035"/>
            </a:xfrm>
            <a:prstGeom prst="straightConnector1">
              <a:avLst/>
            </a:prstGeom>
            <a:ln w="34925">
              <a:solidFill>
                <a:srgbClr val="5BC0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7804785" y="2663804"/>
              <a:ext cx="902970" cy="8067"/>
            </a:xfrm>
            <a:prstGeom prst="straightConnector1">
              <a:avLst/>
            </a:prstGeom>
            <a:ln w="31750">
              <a:solidFill>
                <a:srgbClr val="F0CB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604938" y="1874865"/>
            <a:ext cx="2082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Здоровый межпозвонковый диск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4938" y="2604115"/>
            <a:ext cx="2093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Начальные дегенеративные изменения диска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9426" y="3508368"/>
            <a:ext cx="2035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Грыжа межпозвонкового диска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4132" y="4371677"/>
            <a:ext cx="2655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Истончение диска и формирование остеофитов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11195" y="2799047"/>
            <a:ext cx="1782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Сдавленный нервный корешок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12521" y="4490497"/>
            <a:ext cx="19816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Фораминальный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стеноз и сдавление нервного корешка</a:t>
            </a:r>
          </a:p>
        </p:txBody>
      </p:sp>
      <p:sp>
        <p:nvSpPr>
          <p:cNvPr id="34" name="Нижний колонтитул 5">
            <a:extLst>
              <a:ext uri="{FF2B5EF4-FFF2-40B4-BE49-F238E27FC236}">
                <a16:creationId xmlns:a16="http://schemas.microsoft.com/office/drawing/2014/main" id="{B1DFA1B3-4FC1-48DD-A563-F55EE0D7B960}"/>
              </a:ext>
            </a:extLst>
          </p:cNvPr>
          <p:cNvSpPr txBox="1">
            <a:spLocks/>
          </p:cNvSpPr>
          <p:nvPr/>
        </p:nvSpPr>
        <p:spPr>
          <a:xfrm>
            <a:off x="695718" y="6356351"/>
            <a:ext cx="10613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Богачева Л.А. Неврологический журнал, 1997;4:59-62</a:t>
            </a:r>
          </a:p>
        </p:txBody>
      </p:sp>
    </p:spTree>
    <p:extLst>
      <p:ext uri="{BB962C8B-B14F-4D97-AF65-F5344CB8AC3E}">
        <p14:creationId xmlns:p14="http://schemas.microsoft.com/office/powerpoint/2010/main" val="173693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59FFF-DC09-9289-D5B6-90CE1721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B2420-3629-AC27-F8B0-4BE8EAEEE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40 % всех мышечных болевых синдромов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локализованы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шее, пояснице и конечностях.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человека содержит 200 пар скелетных мышц, каждая из которых богата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болевыми рецепторами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мышечная боль может быть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симптомом многих заболеваний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Генерализованные, двусторонние 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миолгаии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сопровождать инфекционные заболевания, например грипп.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Аутоиммунные заболевания могут вызывать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миолгии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лекарственных препаратов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(ингибиторы АПФ, статины..) вызывают мышечные боли.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992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626E113D-EF57-46DE-9475-312612B0E6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626E113D-EF57-46DE-9475-312612B0E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582E7-45A6-452A-AAD3-B30D92B0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DA870-630B-4DE6-83FA-C73B4D13AF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1062F-6A63-41A0-AC8C-07825A1A5C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4183" y="236593"/>
            <a:ext cx="6994525" cy="655637"/>
          </a:xfrm>
        </p:spPr>
        <p:txBody>
          <a:bodyPr vert="horz">
            <a:normAutofit/>
          </a:bodyPr>
          <a:lstStyle/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Фасеточный синдром (спондилоартроз)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9BE2F3-CDF2-4F2A-A6BE-D9549415088E}"/>
              </a:ext>
            </a:extLst>
          </p:cNvPr>
          <p:cNvSpPr txBox="1"/>
          <p:nvPr/>
        </p:nvSpPr>
        <p:spPr>
          <a:xfrm>
            <a:off x="1081125" y="1059778"/>
            <a:ext cx="100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Заболевание, связанное с дегенерацией и поражением фасеточных (межпозвонковых) суставов, проявляющееся болью в спине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D9F278-F3C6-46D7-90F5-D6FACDD93978}"/>
              </a:ext>
            </a:extLst>
          </p:cNvPr>
          <p:cNvSpPr txBox="1"/>
          <p:nvPr/>
        </p:nvSpPr>
        <p:spPr>
          <a:xfrm>
            <a:off x="1053415" y="3284541"/>
            <a:ext cx="5663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Факторы риска: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Врожденные аномалии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Гипермобильность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 позвоночных сегментов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Травмы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4AC1F3A-7781-410C-8B62-23216704A5F4}"/>
              </a:ext>
            </a:extLst>
          </p:cNvPr>
          <p:cNvSpPr/>
          <p:nvPr/>
        </p:nvSpPr>
        <p:spPr>
          <a:xfrm>
            <a:off x="3012031" y="2101819"/>
            <a:ext cx="2852947" cy="655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пожилых людей страдают от фасет-синдрома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3A5F41-A7C7-4005-9AA2-C74E3105BE77}"/>
              </a:ext>
            </a:extLst>
          </p:cNvPr>
          <p:cNvSpPr txBox="1"/>
          <p:nvPr/>
        </p:nvSpPr>
        <p:spPr>
          <a:xfrm>
            <a:off x="1053415" y="2081504"/>
            <a:ext cx="1958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85-90%</a:t>
            </a:r>
          </a:p>
        </p:txBody>
      </p:sp>
      <p:grpSp>
        <p:nvGrpSpPr>
          <p:cNvPr id="1029" name="Группа 1028"/>
          <p:cNvGrpSpPr/>
          <p:nvPr/>
        </p:nvGrpSpPr>
        <p:grpSpPr>
          <a:xfrm>
            <a:off x="6580166" y="2081504"/>
            <a:ext cx="2894992" cy="2693017"/>
            <a:chOff x="6360160" y="2233007"/>
            <a:chExt cx="2894992" cy="269301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67" t="30994" r="33787" b="31601"/>
            <a:stretch/>
          </p:blipFill>
          <p:spPr>
            <a:xfrm>
              <a:off x="6360160" y="2233007"/>
              <a:ext cx="2894992" cy="2693017"/>
            </a:xfrm>
            <a:prstGeom prst="rect">
              <a:avLst/>
            </a:prstGeom>
          </p:spPr>
        </p:pic>
        <p:cxnSp>
          <p:nvCxnSpPr>
            <p:cNvPr id="15" name="Прямая со стрелкой 14"/>
            <p:cNvCxnSpPr/>
            <p:nvPr/>
          </p:nvCxnSpPr>
          <p:spPr>
            <a:xfrm flipH="1" flipV="1">
              <a:off x="7294880" y="2357120"/>
              <a:ext cx="1442720" cy="5080"/>
            </a:xfrm>
            <a:prstGeom prst="straightConnector1">
              <a:avLst/>
            </a:prstGeom>
            <a:ln w="34925">
              <a:solidFill>
                <a:srgbClr val="5BC0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8275320" y="2357120"/>
              <a:ext cx="462280" cy="165100"/>
            </a:xfrm>
            <a:prstGeom prst="straightConnector1">
              <a:avLst/>
            </a:prstGeom>
            <a:ln w="34925">
              <a:solidFill>
                <a:srgbClr val="5BC0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>
              <a:off x="8322425" y="2357120"/>
              <a:ext cx="401320" cy="1363923"/>
            </a:xfrm>
            <a:prstGeom prst="straightConnector1">
              <a:avLst/>
            </a:prstGeom>
            <a:ln w="34925">
              <a:solidFill>
                <a:srgbClr val="5BC0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H="1">
              <a:off x="8536940" y="3514794"/>
              <a:ext cx="279400" cy="0"/>
            </a:xfrm>
            <a:prstGeom prst="straightConnector1">
              <a:avLst/>
            </a:prstGeom>
            <a:ln w="34925">
              <a:solidFill>
                <a:srgbClr val="5BC0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>
              <a:off x="7807656" y="4307244"/>
              <a:ext cx="1008684" cy="0"/>
            </a:xfrm>
            <a:prstGeom prst="straightConnector1">
              <a:avLst/>
            </a:prstGeom>
            <a:ln w="34925">
              <a:solidFill>
                <a:srgbClr val="5BC0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1" name="Рисунок 10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75027"/>
            <a:ext cx="12193057" cy="762066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75027"/>
            <a:ext cx="2299855" cy="762066"/>
          </a:xfrm>
          <a:prstGeom prst="rect">
            <a:avLst/>
          </a:prstGeom>
        </p:spPr>
      </p:pic>
      <p:pic>
        <p:nvPicPr>
          <p:cNvPr id="1032" name="Рисунок 10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3307" y="5275027"/>
            <a:ext cx="353599" cy="762066"/>
          </a:xfrm>
          <a:prstGeom prst="rect">
            <a:avLst/>
          </a:prstGeom>
        </p:spPr>
      </p:pic>
      <p:sp>
        <p:nvSpPr>
          <p:cNvPr id="1030" name="TextBox 1029"/>
          <p:cNvSpPr txBox="1"/>
          <p:nvPr/>
        </p:nvSpPr>
        <p:spPr>
          <a:xfrm>
            <a:off x="2516906" y="5302117"/>
            <a:ext cx="9675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Артрозные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 изменения в позвоночнике могут развиваться уже после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25-30 лет.</a:t>
            </a:r>
          </a:p>
        </p:txBody>
      </p:sp>
      <p:sp>
        <p:nvSpPr>
          <p:cNvPr id="1034" name="TextBox 1033"/>
          <p:cNvSpPr txBox="1"/>
          <p:nvPr/>
        </p:nvSpPr>
        <p:spPr>
          <a:xfrm>
            <a:off x="9400998" y="1765572"/>
            <a:ext cx="237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Межпозвоночный фасеточный сустав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9400998" y="3044905"/>
            <a:ext cx="2035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Межпозвоночный диск</a:t>
            </a:r>
          </a:p>
        </p:txBody>
      </p:sp>
      <p:sp>
        <p:nvSpPr>
          <p:cNvPr id="1036" name="TextBox 1035"/>
          <p:cNvSpPr txBox="1"/>
          <p:nvPr/>
        </p:nvSpPr>
        <p:spPr>
          <a:xfrm>
            <a:off x="9147365" y="4168024"/>
            <a:ext cx="21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Остистый отросток позвонка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7996" y="5440616"/>
            <a:ext cx="1454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ВАЖНО!</a:t>
            </a:r>
          </a:p>
        </p:txBody>
      </p:sp>
      <p:sp>
        <p:nvSpPr>
          <p:cNvPr id="29" name="Нижний колонтитул 5">
            <a:extLst>
              <a:ext uri="{FF2B5EF4-FFF2-40B4-BE49-F238E27FC236}">
                <a16:creationId xmlns:a16="http://schemas.microsoft.com/office/drawing/2014/main" id="{B1DFA1B3-4FC1-48DD-A563-F55EE0D7B960}"/>
              </a:ext>
            </a:extLst>
          </p:cNvPr>
          <p:cNvSpPr txBox="1">
            <a:spLocks/>
          </p:cNvSpPr>
          <p:nvPr/>
        </p:nvSpPr>
        <p:spPr>
          <a:xfrm>
            <a:off x="1159835" y="6138091"/>
            <a:ext cx="10613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Подымова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И.Г., Данилов А.Б. Регулярные выпуски «РМЖ», 2014;0:47</a:t>
            </a:r>
          </a:p>
        </p:txBody>
      </p:sp>
    </p:spTree>
    <p:extLst>
      <p:ext uri="{BB962C8B-B14F-4D97-AF65-F5344CB8AC3E}">
        <p14:creationId xmlns:p14="http://schemas.microsoft.com/office/powerpoint/2010/main" val="2738084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5217" y="2390057"/>
            <a:ext cx="1426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Аномальная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нагрузка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23039" y="2808747"/>
            <a:ext cx="736579" cy="1051809"/>
          </a:xfrm>
          <a:prstGeom prst="straightConnector1">
            <a:avLst/>
          </a:prstGeom>
          <a:ln w="38100">
            <a:solidFill>
              <a:srgbClr val="53BF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5598" y="3857518"/>
            <a:ext cx="7570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Деструкция межклеточного матрикса тканей межпозвонкового диска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707780" y="2107948"/>
            <a:ext cx="9403" cy="378779"/>
          </a:xfrm>
          <a:prstGeom prst="straightConnector1">
            <a:avLst/>
          </a:prstGeom>
          <a:ln w="38100">
            <a:solidFill>
              <a:srgbClr val="53BF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8614" y="2459529"/>
            <a:ext cx="1816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Нарушение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кровоснабжения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07794" y="1524105"/>
            <a:ext cx="1423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«Системное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воспаление»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7619335" y="2102179"/>
            <a:ext cx="1" cy="1687449"/>
          </a:xfrm>
          <a:prstGeom prst="straightConnector1">
            <a:avLst/>
          </a:prstGeom>
          <a:ln w="38100">
            <a:solidFill>
              <a:srgbClr val="53BF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8885360" y="3244504"/>
            <a:ext cx="438749" cy="646990"/>
          </a:xfrm>
          <a:prstGeom prst="straightConnector1">
            <a:avLst/>
          </a:prstGeom>
          <a:ln w="38100">
            <a:solidFill>
              <a:srgbClr val="53BF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717183" y="3290526"/>
            <a:ext cx="3867" cy="499102"/>
          </a:xfrm>
          <a:prstGeom prst="straightConnector1">
            <a:avLst/>
          </a:prstGeom>
          <a:ln w="38100">
            <a:solidFill>
              <a:srgbClr val="53BF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169870" y="4106105"/>
            <a:ext cx="8841" cy="513168"/>
          </a:xfrm>
          <a:prstGeom prst="straightConnector1">
            <a:avLst/>
          </a:prstGeom>
          <a:ln w="38100">
            <a:solidFill>
              <a:srgbClr val="53BF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054195" y="4486646"/>
            <a:ext cx="4231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Активация клеток межпозвонкового диска 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6178711" y="4764933"/>
            <a:ext cx="0" cy="344377"/>
          </a:xfrm>
          <a:prstGeom prst="straightConnector1">
            <a:avLst/>
          </a:prstGeom>
          <a:ln w="38100">
            <a:solidFill>
              <a:srgbClr val="53BF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84417" y="4972566"/>
            <a:ext cx="2370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Воспалительный ответ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86477" y="5513663"/>
            <a:ext cx="5784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Прогрессирование дегенеративно-дистрофического процесса 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нарушением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цитоархитектоники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 межклеточного матрикса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Вовлечение фасеточных суставов с развитием остеоартрита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605" y="810301"/>
            <a:ext cx="1100274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defTabSz="914216">
              <a:spcBef>
                <a:spcPct val="0"/>
              </a:spcBef>
              <a:buFont typeface="Arial" charset="0"/>
              <a:buNone/>
              <a:defRPr sz="2400">
                <a:solidFill>
                  <a:srgbClr val="10384F">
                    <a:lumMod val="90000"/>
                    <a:lumOff val="10000"/>
                  </a:srgbClr>
                </a:solidFill>
                <a:latin typeface="Arial"/>
                <a:cs typeface="Arial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Этиопатогенез дегенеративно-дистрофических изменений МПД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178711" y="5237662"/>
            <a:ext cx="1" cy="365969"/>
          </a:xfrm>
          <a:prstGeom prst="straightConnector1">
            <a:avLst/>
          </a:prstGeom>
          <a:ln w="38100">
            <a:solidFill>
              <a:srgbClr val="53BF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91328" y="1517404"/>
            <a:ext cx="3865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Нарушение проницаемости канальцев замыкательных хрящевых пластинок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17482" y="2390057"/>
            <a:ext cx="285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Возраст-ассоциированное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нарушение синтеза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макромолекул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4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33326"/>
            <a:ext cx="2453640" cy="762066"/>
          </a:xfrm>
          <a:prstGeom prst="rect">
            <a:avLst/>
          </a:prstGeom>
        </p:spPr>
      </p:pic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D3BABDEE-33C6-4D30-8CF7-84D4736D24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362" imgH="362" progId="TCLayout.ActiveDocument.1">
                  <p:embed/>
                </p:oleObj>
              </mc:Choice>
              <mc:Fallback>
                <p:oleObj name="think-cell Slide" r:id="rId5" imgW="362" imgH="362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D3BABDEE-33C6-4D30-8CF7-84D4736D2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A3E92-E703-4EE9-B7FB-8B01820A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A870-630B-4DE6-83FA-C73B4D13AF29}" type="slidenum">
              <a:rPr lang="ru-RU" smtClean="0"/>
              <a:t>22</a:t>
            </a:fld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CEC4E7C9-801B-4EF5-9A26-56214BE7A76B}"/>
              </a:ext>
            </a:extLst>
          </p:cNvPr>
          <p:cNvSpPr txBox="1">
            <a:spLocks/>
          </p:cNvSpPr>
          <p:nvPr/>
        </p:nvSpPr>
        <p:spPr>
          <a:xfrm>
            <a:off x="4646559" y="737675"/>
            <a:ext cx="2897823" cy="655781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0" dirty="0" err="1">
                <a:latin typeface="Arial" panose="020B0604020202020204" pitchFamily="34" charset="0"/>
                <a:cs typeface="Arial" panose="020B0604020202020204" pitchFamily="34" charset="0"/>
              </a:rPr>
              <a:t>Коморбидность</a:t>
            </a:r>
            <a:endParaRPr lang="ru-RU" sz="2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ижний колонтитул 3">
            <a:extLst>
              <a:ext uri="{FF2B5EF4-FFF2-40B4-BE49-F238E27FC236}">
                <a16:creationId xmlns:a16="http://schemas.microsoft.com/office/drawing/2014/main" id="{41C37B6C-1A49-491C-8782-CCED422A1803}"/>
              </a:ext>
            </a:extLst>
          </p:cNvPr>
          <p:cNvSpPr txBox="1">
            <a:spLocks/>
          </p:cNvSpPr>
          <p:nvPr/>
        </p:nvSpPr>
        <p:spPr>
          <a:xfrm>
            <a:off x="743770" y="6314224"/>
            <a:ext cx="10474689" cy="327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A06F2A"/>
                </a:solidFill>
              </a:rPr>
              <a:t>Boer AC et al. Arthritis Res </a:t>
            </a:r>
            <a:r>
              <a:rPr lang="en-US" dirty="0" err="1">
                <a:solidFill>
                  <a:srgbClr val="A06F2A"/>
                </a:solidFill>
              </a:rPr>
              <a:t>Ther</a:t>
            </a:r>
            <a:r>
              <a:rPr lang="en-US" dirty="0">
                <a:solidFill>
                  <a:srgbClr val="A06F2A"/>
                </a:solidFill>
              </a:rPr>
              <a:t>. 2018;20:93; Young LM et al. Nutrients. 2019;11(9):2232</a:t>
            </a:r>
            <a:endParaRPr lang="ru-RU" dirty="0">
              <a:solidFill>
                <a:srgbClr val="A06F2A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09ABA3-8856-4BEC-8647-706C901A2B52}"/>
              </a:ext>
            </a:extLst>
          </p:cNvPr>
          <p:cNvSpPr txBox="1"/>
          <p:nvPr/>
        </p:nvSpPr>
        <p:spPr>
          <a:xfrm>
            <a:off x="1540218" y="5070629"/>
            <a:ext cx="4947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Боль связана с постоянным стрессом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7" y="5536779"/>
            <a:ext cx="12193057" cy="7620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D3E6BC-A831-4A26-9783-674F155C6C99}"/>
              </a:ext>
            </a:extLst>
          </p:cNvPr>
          <p:cNvSpPr txBox="1"/>
          <p:nvPr/>
        </p:nvSpPr>
        <p:spPr>
          <a:xfrm>
            <a:off x="2672173" y="5560416"/>
            <a:ext cx="9476514" cy="734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A06F2A"/>
                </a:solidFill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Тревожность и подавленное состояние ведут к увеличению продукции провоспалительных цитокинов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2478" y="5529873"/>
            <a:ext cx="359695" cy="774259"/>
          </a:xfrm>
          <a:prstGeom prst="rect">
            <a:avLst/>
          </a:prstGeom>
        </p:spPr>
      </p:pic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358004074"/>
              </p:ext>
            </p:extLst>
          </p:nvPr>
        </p:nvGraphicFramePr>
        <p:xfrm>
          <a:off x="937856" y="1678675"/>
          <a:ext cx="5422002" cy="322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275141" y="2171672"/>
            <a:ext cx="4838382" cy="2246769"/>
          </a:xfrm>
          <a:prstGeom prst="rect">
            <a:avLst/>
          </a:prstGeom>
          <a:noFill/>
          <a:ln w="38100">
            <a:solidFill>
              <a:srgbClr val="53BFB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Пациенты с установленным заболеванием с болевым синдромом испытывают больший стресс, а их реакция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стрессорные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факторы нарушена, в особенности, у пациентов с заболеванием в период обострения </a:t>
            </a:r>
          </a:p>
        </p:txBody>
      </p:sp>
    </p:spTree>
    <p:extLst>
      <p:ext uri="{BB962C8B-B14F-4D97-AF65-F5344CB8AC3E}">
        <p14:creationId xmlns:p14="http://schemas.microsoft.com/office/powerpoint/2010/main" val="1505570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96CDC-9A0B-8A0E-A969-E92625ED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Open Sans" panose="020B0606030504020204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заболевания</a:t>
            </a:r>
            <a:r>
              <a:rPr lang="ru-RU" b="1" dirty="0">
                <a:solidFill>
                  <a:srgbClr val="000000"/>
                </a:solidFill>
                <a:latin typeface="Open Sans" panose="020B0606030504020204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55D43-7178-35A6-0234-BE93CEE0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ru-RU" sz="4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заболевания</a:t>
            </a:r>
            <a:r>
              <a:rPr lang="ru-RU" sz="4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должен включать в себя описание спазмов, сведения об их продолжительности, частоте возникновения, локализации, факторах, провоцирующих их появление, и сопутствующих симптомах. </a:t>
            </a:r>
          </a:p>
          <a:p>
            <a:r>
              <a:rPr lang="ru-RU" sz="4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Симптомы, которые могут быть связаны с неврологическими или мышечными заболеваниями, могут включать в себя ригидность мышц, парез, боль и нарушение чувствительности. </a:t>
            </a:r>
          </a:p>
          <a:p>
            <a:r>
              <a:rPr lang="ru-RU" sz="4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Регистрируются факторы, которые могут приводить к обезвоживанию, электролитным нарушениям или нарушению водного баланса (например, рвота, диарея, интенсивные нагрузки и избыточное потоотделение, недавно проведенный диализ, применение диуретиков, беременность).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115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96CDC-9A0B-8A0E-A969-E92625ED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Open Sans" panose="020B0606030504020204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заболевания</a:t>
            </a:r>
            <a:r>
              <a:rPr lang="ru-RU" b="1" dirty="0">
                <a:solidFill>
                  <a:srgbClr val="000000"/>
                </a:solidFill>
                <a:latin typeface="Open Sans" panose="020B0606030504020204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55D43-7178-35A6-0234-BE93CEE0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ru-RU" sz="4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систем организма</a:t>
            </a:r>
            <a:r>
              <a:rPr lang="ru-RU" sz="4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должно включать поиск симптомов, указывающих на причину заболевания, в том числе: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200" u="sng" dirty="0">
                <a:solidFill>
                  <a:srgbClr val="B12E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Аменорея"/>
              </a:rPr>
              <a:t>Аменорея</a:t>
            </a:r>
            <a:r>
              <a:rPr lang="ru-RU" sz="4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или нарушения менструального цикла: икроножные судороги при беременности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Непереносимость холода, набор веса и изменения кожи: </a:t>
            </a:r>
            <a:r>
              <a:rPr lang="ru-RU" sz="4200" u="sng" dirty="0">
                <a:solidFill>
                  <a:srgbClr val="B12E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Гипотиреоз"/>
              </a:rPr>
              <a:t>гипотиреоз</a:t>
            </a:r>
            <a:endParaRPr lang="ru-RU" sz="4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4200" u="sng" dirty="0">
                <a:solidFill>
                  <a:srgbClr val="B12E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Слабость"/>
              </a:rPr>
              <a:t>Слабость</a:t>
            </a:r>
            <a:r>
              <a:rPr lang="ru-RU" sz="4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неврологические нарушения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 или снижение чувствительности: </a:t>
            </a:r>
            <a:r>
              <a:rPr lang="ru-RU" sz="4200" u="sng" dirty="0">
                <a:solidFill>
                  <a:srgbClr val="B12E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Периферическая нейропатия"/>
              </a:rPr>
              <a:t>периферические нейропатии</a:t>
            </a:r>
            <a:r>
              <a:rPr lang="ru-RU" sz="4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4200" u="sng" dirty="0" err="1">
                <a:solidFill>
                  <a:srgbClr val="B12E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ражения нервных корешков"/>
              </a:rPr>
              <a:t>радикулопатии</a:t>
            </a:r>
            <a:endParaRPr lang="ru-RU" sz="4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Перенесенные заболевания</a:t>
            </a:r>
            <a:r>
              <a:rPr lang="ru-RU" sz="4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могут включать в себя любые заболевания, которые приводят к развитию мышечных спазмов. Собираются подробные сведения о предшествующем лечении, а также об употреблении алкоголя.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768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61765-4EC5-5D1D-4323-3894FCB3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Тревожными являются следующие симптомы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D4FB50-94B4-4996-C3B5-0DEF144CC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патологический процесс верхних конечностей или туловища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Гиперрефлексия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гипорефлексия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слабость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Фасцикуляции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алкоголизма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Гиповолемия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 или снижение чувствительности в зоне иннервации периферического нерва, сплетения или корешка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796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7C36F-438D-EBC6-49E8-2ABC4237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</a:t>
            </a:r>
            <a:b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B2ADB4-355E-5F57-2DF9-2EB6622F9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Очаговые судороги указывают на доброкачественные идиопатические икроножные судороги, мышечные судороги при физической нагрузке, мышечно-скелетные аномалии, причины со стороны периферической нервной системы или раннее дегенеративное заболевание, которое может быть асимметричным, таким, как патология двигательного нейрона.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Очаговое снижение рефлексов может указывать на периферическую нейропатию,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плексопатию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радикулопатию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975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7C36F-438D-EBC6-49E8-2ABC4237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B2ADB4-355E-5F57-2DF9-2EB6622F9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с диффузными мышечными спазмами (особенно у пациентов с тремором) повышение рефлексов позволяет заподозрить системную причину (например, снижение уровня ионизированного кальция; в ряде случаев – алкоголизм, патологию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мотонейронов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прием лекарственных средств, хотя влияние на глубокие сухожильные рефлексы может зависеть от препарата).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Диффузное снижение рефлексов может указывать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гипотиреоидизм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или, в ряде случаев, встречаться при алкоголизме, может отмечаться и в норме, особенно у пожилых людей.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Нормальное результаты обследования в совокупности с соответствующим анамнезом указывают на доброкачественные идиопатические икроножные судороги или мышечные судороги при физической нагрузке.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46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E8751-EC36-0172-107C-A38C8489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16C81-B735-B2C3-B492-9B6E65DCB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Растягивание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диагностике основного заболевания, применяются меры по его излечению.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спазме растяжение пораженных мышц часто снимает его. Например, при спазме мышц голени пациент может разогнуть стопу и пальцы кверху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дорсифлексия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с помощью рук.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Облегчить боль помогут тепло (например, с помощью теплого полотенца или электрогрелки, принятие теплой ванны или душа) или холод (например, массаж пораженной мышцы льдом).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591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8CDFBF-E500-4A4F-BAF7-018DDCCD9B8A}"/>
              </a:ext>
            </a:extLst>
          </p:cNvPr>
          <p:cNvSpPr txBox="1"/>
          <p:nvPr/>
        </p:nvSpPr>
        <p:spPr>
          <a:xfrm>
            <a:off x="859236" y="228454"/>
            <a:ext cx="11276825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-4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Двухэтапная терапия ОА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2455B77-24A4-4298-8E98-1C52DE8CEA60}"/>
              </a:ext>
            </a:extLst>
          </p:cNvPr>
          <p:cNvSpPr/>
          <p:nvPr/>
        </p:nvSpPr>
        <p:spPr>
          <a:xfrm>
            <a:off x="938584" y="843256"/>
            <a:ext cx="10861530" cy="819965"/>
          </a:xfrm>
          <a:prstGeom prst="rect">
            <a:avLst/>
          </a:prstGeom>
          <a:solidFill>
            <a:srgbClr val="EEEC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 Unicode MS" panose="020B0604020202020204" pitchFamily="34" charset="-128"/>
                <a:cs typeface="+mn-cs"/>
              </a:rPr>
              <a:t>Патофизиологические процессы при ОА запускают «порочный круг» заболевания.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 Unicode MS" panose="020B060402020202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+mn-cs"/>
              </a:rPr>
              <a:t>Только купировать боль и воспаление недостаточно, т.к. в хряще продолжаются дегенеративные процессы, что вновь провоцирует воспалительные процессы и усугубляет течение ОА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 Unicode MS" panose="020B0604020202020204" pitchFamily="34" charset="-128"/>
              <a:cs typeface="+mn-cs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883C4CE-6A19-4B39-93C6-41079475FBEB}"/>
              </a:ext>
            </a:extLst>
          </p:cNvPr>
          <p:cNvGrpSpPr/>
          <p:nvPr/>
        </p:nvGrpSpPr>
        <p:grpSpPr>
          <a:xfrm>
            <a:off x="3752346" y="1959369"/>
            <a:ext cx="4953630" cy="4817260"/>
            <a:chOff x="3482381" y="1959369"/>
            <a:chExt cx="4953630" cy="4817260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64583FF3-B8A6-4790-ACCC-FC0D1AAD7209}"/>
                </a:ext>
              </a:extLst>
            </p:cNvPr>
            <p:cNvGrpSpPr/>
            <p:nvPr/>
          </p:nvGrpSpPr>
          <p:grpSpPr>
            <a:xfrm>
              <a:off x="3588903" y="1959369"/>
              <a:ext cx="4847108" cy="4817260"/>
              <a:chOff x="2249555" y="2053547"/>
              <a:chExt cx="4847108" cy="4817260"/>
            </a:xfrm>
          </p:grpSpPr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B694E3F3-ABCC-4214-A255-FA2BD8BEA97A}"/>
                  </a:ext>
                </a:extLst>
              </p:cNvPr>
              <p:cNvSpPr/>
              <p:nvPr/>
            </p:nvSpPr>
            <p:spPr>
              <a:xfrm>
                <a:off x="2249555" y="2053547"/>
                <a:ext cx="4847108" cy="4817260"/>
              </a:xfrm>
              <a:prstGeom prst="ellipse">
                <a:avLst/>
              </a:prstGeom>
              <a:gradFill flip="none" rotWithShape="1">
                <a:gsLst>
                  <a:gs pos="0">
                    <a:srgbClr val="DDA687">
                      <a:tint val="66000"/>
                      <a:satMod val="160000"/>
                    </a:srgbClr>
                  </a:gs>
                  <a:gs pos="50000">
                    <a:srgbClr val="DDA687">
                      <a:tint val="44500"/>
                      <a:satMod val="160000"/>
                    </a:srgbClr>
                  </a:gs>
                  <a:gs pos="100000">
                    <a:srgbClr val="DDA687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20B5B5F3-8E46-4062-9EC2-C59499DF93C3}"/>
                  </a:ext>
                </a:extLst>
              </p:cNvPr>
              <p:cNvSpPr/>
              <p:nvPr/>
            </p:nvSpPr>
            <p:spPr>
              <a:xfrm>
                <a:off x="3449750" y="3267166"/>
                <a:ext cx="2446719" cy="239002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7421C7-1CD3-4EB7-9CE0-C67DD3FCD7C0}"/>
                </a:ext>
              </a:extLst>
            </p:cNvPr>
            <p:cNvSpPr txBox="1"/>
            <p:nvPr/>
          </p:nvSpPr>
          <p:spPr>
            <a:xfrm>
              <a:off x="4868163" y="2421647"/>
              <a:ext cx="21121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Повреждение хряща,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связок, костей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8BC94D-44B4-4CE6-AADD-C1FA90030766}"/>
                </a:ext>
              </a:extLst>
            </p:cNvPr>
            <p:cNvSpPr txBox="1"/>
            <p:nvPr/>
          </p:nvSpPr>
          <p:spPr>
            <a:xfrm>
              <a:off x="3495638" y="3182711"/>
              <a:ext cx="13867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 sz="1200"/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Деструкция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матрикса хряща,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гибель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хондроцитов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F14C5-B503-43BB-93AC-160A56537EED}"/>
                </a:ext>
              </a:extLst>
            </p:cNvPr>
            <p:cNvSpPr txBox="1"/>
            <p:nvPr/>
          </p:nvSpPr>
          <p:spPr>
            <a:xfrm>
              <a:off x="3482381" y="4934174"/>
              <a:ext cx="16944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 sz="1200"/>
              </a:lvl1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Нарушение состава,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снижение вязкости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синовиальной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жидкости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7E8575-6C4E-4755-951D-C3AB941F0479}"/>
                </a:ext>
              </a:extLst>
            </p:cNvPr>
            <p:cNvSpPr txBox="1"/>
            <p:nvPr/>
          </p:nvSpPr>
          <p:spPr>
            <a:xfrm>
              <a:off x="4683760" y="5938987"/>
              <a:ext cx="2657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 sz="1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Синовиальное воспаление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и ангиогенез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85D6C2-E140-49AA-9987-0A1800CD6030}"/>
                </a:ext>
              </a:extLst>
            </p:cNvPr>
            <p:cNvSpPr txBox="1"/>
            <p:nvPr/>
          </p:nvSpPr>
          <p:spPr>
            <a:xfrm>
              <a:off x="7235817" y="4848499"/>
              <a:ext cx="8367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 sz="1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Болевой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синдром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9EA569-89F3-4AF7-82AE-430E88C6FE0E}"/>
                </a:ext>
              </a:extLst>
            </p:cNvPr>
            <p:cNvSpPr txBox="1"/>
            <p:nvPr/>
          </p:nvSpPr>
          <p:spPr>
            <a:xfrm>
              <a:off x="7230747" y="3126935"/>
              <a:ext cx="11953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 sz="1200"/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Снижение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двигательной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активности,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мышечной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силы</a:t>
              </a:r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4339ECBB-1426-4DDD-94F2-8C91887E33B4}"/>
                </a:ext>
              </a:extLst>
            </p:cNvPr>
            <p:cNvCxnSpPr/>
            <p:nvPr/>
          </p:nvCxnSpPr>
          <p:spPr>
            <a:xfrm flipH="1">
              <a:off x="4789098" y="2944867"/>
              <a:ext cx="244456" cy="2378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0E5F92E6-FCC0-41AE-AE42-5AC84E0EF0F1}"/>
                </a:ext>
              </a:extLst>
            </p:cNvPr>
            <p:cNvCxnSpPr>
              <a:cxnSpLocks/>
            </p:cNvCxnSpPr>
            <p:nvPr/>
          </p:nvCxnSpPr>
          <p:spPr>
            <a:xfrm>
              <a:off x="4267686" y="4103840"/>
              <a:ext cx="0" cy="74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2B89FAF9-0A72-4BFD-85BF-BB9877412D30}"/>
                </a:ext>
              </a:extLst>
            </p:cNvPr>
            <p:cNvCxnSpPr>
              <a:cxnSpLocks/>
            </p:cNvCxnSpPr>
            <p:nvPr/>
          </p:nvCxnSpPr>
          <p:spPr>
            <a:xfrm>
              <a:off x="5033554" y="5733157"/>
              <a:ext cx="435429" cy="247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243AFE1E-D796-4A3D-9AD4-53B80A6B4C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3019" y="5349672"/>
              <a:ext cx="618135" cy="5893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0E29AA64-0578-4F29-BB72-8FA038F56D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4201" y="4188651"/>
              <a:ext cx="0" cy="5923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9CB98431-B205-408A-B26A-F74CEA827E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3020" y="2786743"/>
              <a:ext cx="581399" cy="3282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8FD692F-F653-45BF-BC19-A15B41A5EF7E}"/>
              </a:ext>
            </a:extLst>
          </p:cNvPr>
          <p:cNvSpPr txBox="1"/>
          <p:nvPr/>
        </p:nvSpPr>
        <p:spPr>
          <a:xfrm>
            <a:off x="937157" y="1847158"/>
            <a:ext cx="2709852" cy="4601260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Этап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Задачи 1 этапа: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Максимально эффективно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купировать болевой синдром и воспаление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Начать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восстановление хрящевой ткани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чтобы разорвать звенья порочного круга ОА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A3784E-653A-48CE-A9F5-6C3B53832F0D}"/>
              </a:ext>
            </a:extLst>
          </p:cNvPr>
          <p:cNvSpPr txBox="1"/>
          <p:nvPr/>
        </p:nvSpPr>
        <p:spPr>
          <a:xfrm>
            <a:off x="8965546" y="1847158"/>
            <a:ext cx="2713272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Этап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втором этапе важно продолжить интенсивное восстановление хрящевой ткани – патогенетическуюю терапию.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Тем самым сократить или избежать обострений  ОА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9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AAA6E-F0D3-ECB2-55A9-9D9D5DEB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Имитировать мышечные спазмы могут другие заболевания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657108-51CD-CD51-4083-64FC5CCCC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endParaRPr lang="ru-RU" b="1" u="sng" dirty="0">
              <a:solidFill>
                <a:srgbClr val="B12E32"/>
              </a:solidFill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Дистония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причиной мышечных спазмов, однако в этом случае симптомы более стойкие, рецидивирующие, вовлекаются и другие мышцы, помимо типичного поражения мышц при икроножных судорогах (например, мышцы шеи, рук, лица и туловища).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огут наблюдаться и изолированные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карпопедальные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спазмы.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Мышечные спазмы наблюдаются при 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тетании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этом случае спазмы обычно более стойкие (часто с сильными повторяющимися судорогами), развиваются с двух сторон и распространяются диффузно.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Ишемия мышц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во время физической нагрузки у пациентов с поражением периферических артерий (перемежающаяся хромота) может вызывать боль в мышцах голени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тот симптом связан с недостаточным кровоснабжением мышц,  сокращение мышц при этом отсутствует.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Фантомные спазмы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представляют собой ощущение спазма мышц в отсутствие их истинного сокращения или ишемии.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61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9312DA-8319-4D18-B084-600A2E228E86}"/>
              </a:ext>
            </a:extLst>
          </p:cNvPr>
          <p:cNvSpPr/>
          <p:nvPr/>
        </p:nvSpPr>
        <p:spPr>
          <a:xfrm>
            <a:off x="-84666" y="0"/>
            <a:ext cx="122766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9B4E6C5-A95F-46C1-A06B-EBC9C8942BE1}"/>
              </a:ext>
            </a:extLst>
          </p:cNvPr>
          <p:cNvSpPr/>
          <p:nvPr/>
        </p:nvSpPr>
        <p:spPr>
          <a:xfrm>
            <a:off x="-42332" y="1106961"/>
            <a:ext cx="12276663" cy="4890267"/>
          </a:xfrm>
          <a:prstGeom prst="rect">
            <a:avLst/>
          </a:prstGeom>
          <a:solidFill>
            <a:srgbClr val="FBF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7C3C67-5764-481D-84A4-A2B9A113D423}"/>
              </a:ext>
            </a:extLst>
          </p:cNvPr>
          <p:cNvSpPr txBox="1"/>
          <p:nvPr/>
        </p:nvSpPr>
        <p:spPr>
          <a:xfrm>
            <a:off x="-32292" y="1387581"/>
            <a:ext cx="2709852" cy="3093154"/>
          </a:xfrm>
          <a:prstGeom prst="rect">
            <a:avLst/>
          </a:prstGeom>
          <a:solidFill>
            <a:srgbClr val="C00000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Этап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Купирование болевого синдрома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+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восстановление хрящевой ткани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AE02CF-066D-4B2B-8AD9-D16945DE177E}"/>
              </a:ext>
            </a:extLst>
          </p:cNvPr>
          <p:cNvSpPr txBox="1"/>
          <p:nvPr/>
        </p:nvSpPr>
        <p:spPr>
          <a:xfrm>
            <a:off x="9521059" y="1368138"/>
            <a:ext cx="2713272" cy="3093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Этап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Продолжение патогенетической терапии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48EB7-DB04-47BB-A674-5A707AA72AB2}"/>
              </a:ext>
            </a:extLst>
          </p:cNvPr>
          <p:cNvSpPr txBox="1"/>
          <p:nvPr/>
        </p:nvSpPr>
        <p:spPr>
          <a:xfrm>
            <a:off x="2687600" y="2721191"/>
            <a:ext cx="34828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1 капсуле:</a:t>
            </a:r>
          </a:p>
          <a:p>
            <a:pPr marL="285750" marR="0" lvl="0" indent="-28575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Глюкозамина сульфат    250 мг</a:t>
            </a:r>
          </a:p>
          <a:p>
            <a:pPr marL="285750" marR="0" lvl="0" indent="-28575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Хондроитина сульфат    200 мг</a:t>
            </a:r>
          </a:p>
          <a:p>
            <a:pPr marL="285750" marR="0" lvl="0" indent="-28575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Ибупрофен 	 100 мг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Рекомендованная схема применения: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 2 капсулы 3 раза в сутки до 3 недель</a:t>
            </a:r>
          </a:p>
          <a:p>
            <a:pPr marL="0" marR="0" lvl="0" indent="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AF312-7140-4571-8E02-EF091DC6C2EC}"/>
              </a:ext>
            </a:extLst>
          </p:cNvPr>
          <p:cNvSpPr txBox="1"/>
          <p:nvPr/>
        </p:nvSpPr>
        <p:spPr>
          <a:xfrm>
            <a:off x="6170438" y="2702545"/>
            <a:ext cx="35574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-15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"/>
              </a:rPr>
              <a:t>В  составе1 кап капсулы:</a:t>
            </a:r>
          </a:p>
          <a:p>
            <a:pPr marL="285750" marR="0" lvl="0" indent="-28575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Глюкозамина сульфат     500 мг</a:t>
            </a:r>
          </a:p>
          <a:p>
            <a:pPr marL="285750" marR="0" lvl="0" indent="-28575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Хондроитина сульфат    400 мг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Рекомендованная схема применения: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 1 капсуле 3 раза в сутки, 3 недели, в последующие дни – по 1 капсуле 2 раза в сутки. Курс – 3-6 месяцев</a:t>
            </a:r>
          </a:p>
          <a:p>
            <a:pPr marL="0" marR="0" lvl="0" indent="0" algn="l" defTabSz="1218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2F4D97-2683-461A-B038-38C5680036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345" y="6369013"/>
            <a:ext cx="1798002" cy="222274"/>
          </a:xfrm>
          <a:prstGeom prst="rect">
            <a:avLst/>
          </a:prstGeom>
        </p:spPr>
      </p:pic>
      <p:sp>
        <p:nvSpPr>
          <p:cNvPr id="17" name="Номер слайда 40">
            <a:extLst>
              <a:ext uri="{FF2B5EF4-FFF2-40B4-BE49-F238E27FC236}">
                <a16:creationId xmlns:a16="http://schemas.microsoft.com/office/drawing/2014/main" id="{28DF0D52-2ECE-40A0-AA16-54F24437E759}"/>
              </a:ext>
            </a:extLst>
          </p:cNvPr>
          <p:cNvSpPr txBox="1">
            <a:spLocks/>
          </p:cNvSpPr>
          <p:nvPr/>
        </p:nvSpPr>
        <p:spPr>
          <a:xfrm>
            <a:off x="262424" y="6445568"/>
            <a:ext cx="520610" cy="1079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7A2376-FEA9-4230-9A10-19C555B788F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79490F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B5A8C0-3041-4446-A855-082678F7E35C}"/>
              </a:ext>
            </a:extLst>
          </p:cNvPr>
          <p:cNvSpPr txBox="1"/>
          <p:nvPr/>
        </p:nvSpPr>
        <p:spPr>
          <a:xfrm>
            <a:off x="114208" y="-61268"/>
            <a:ext cx="11728693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-4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Схема терапии хондропротекторами глюкозамин + хондроитинсульфат в сочетании с ибупрофеном отвечает целям и задачам двухэтапного лечения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ОА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AAE9BE-01B1-48FE-B7D6-1F118CF6EB1A}"/>
              </a:ext>
            </a:extLst>
          </p:cNvPr>
          <p:cNvSpPr txBox="1"/>
          <p:nvPr/>
        </p:nvSpPr>
        <p:spPr>
          <a:xfrm>
            <a:off x="2805391" y="1341895"/>
            <a:ext cx="3406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+mn-cs"/>
              </a:rPr>
              <a:t>Глюкозамин+Хондритин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+mn-cs"/>
              </a:rPr>
              <a:t>в сочетании с ибупрофеном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9AC0B-8784-424F-A170-C30260FD6363}"/>
              </a:ext>
            </a:extLst>
          </p:cNvPr>
          <p:cNvSpPr txBox="1"/>
          <p:nvPr/>
        </p:nvSpPr>
        <p:spPr>
          <a:xfrm>
            <a:off x="6121225" y="1376072"/>
            <a:ext cx="342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27E4A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+mn-cs"/>
              </a:rPr>
              <a:t>Глюкозамин+Хондроитин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A27E4A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27E4A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+mn-cs"/>
              </a:rPr>
              <a:t>в эффективных дозах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48AF6FE-668D-42E7-8EA7-EF34B0DF5D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7650" y="4478324"/>
            <a:ext cx="652292" cy="1418208"/>
          </a:xfrm>
          <a:prstGeom prst="rect">
            <a:avLst/>
          </a:prstGeom>
        </p:spPr>
      </p:pic>
      <p:pic>
        <p:nvPicPr>
          <p:cNvPr id="26" name="Рисунок 57">
            <a:extLst>
              <a:ext uri="{FF2B5EF4-FFF2-40B4-BE49-F238E27FC236}">
                <a16:creationId xmlns:a16="http://schemas.microsoft.com/office/drawing/2014/main" id="{D759116A-621E-4A2B-ACDF-3EAFEF080B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739844" y="4592341"/>
            <a:ext cx="680656" cy="15254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AED774-6FF3-4745-BECE-03EF10ACB395}"/>
              </a:ext>
            </a:extLst>
          </p:cNvPr>
          <p:cNvSpPr txBox="1"/>
          <p:nvPr/>
        </p:nvSpPr>
        <p:spPr>
          <a:xfrm>
            <a:off x="771258" y="5940267"/>
            <a:ext cx="9421311" cy="830987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Поворознюк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В.В. и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соавт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Эффективность препарата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Терафлекс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® Адванс: результаты нового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мультицентрового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исследования. Новости медицины и фармации № 20 (346), Ноябрь, 2010.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Схема приема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Терафлекс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® (первые 3 недели по 1 капсуле 3 раза в сутки) обеспечивает суточную терапевтическую дозу глюкозамина и хондроитина.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Проспективное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многоцентровое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неинтервенционное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исследование у пациентов с остеоартритом коленного или тазобедренного суставов, получающих лечение препаратом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Терафлекс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® https://clinicaltrials.gov/ct2/show/NCT03330288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79490F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Комбинация глюкозамина 1500мг/сутки и хондроитина 1200мг/сутки эффективно уменьшает боль и другие симптомы заболевания на ранних стадиях ОА. Светлова М.С. Патогенетическое лечение остеоартроза коленных суставов // Современная ревматология.-2012.-№3.-с.44-49.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9A012C7-C8F9-4414-AFD6-204A66E02050}"/>
              </a:ext>
            </a:extLst>
          </p:cNvPr>
          <p:cNvSpPr/>
          <p:nvPr/>
        </p:nvSpPr>
        <p:spPr>
          <a:xfrm>
            <a:off x="10204345" y="5943918"/>
            <a:ext cx="1931716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14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EAE27A46-293E-46AA-8213-83F1EA842E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11" imgW="425" imgH="424" progId="TCLayout.ActiveDocument.1">
                  <p:embed/>
                </p:oleObj>
              </mc:Choice>
              <mc:Fallback>
                <p:oleObj name="think-cell Slide" r:id="rId11" imgW="425" imgH="424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EAE27A46-293E-46AA-8213-83F1EA842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8C98FA-A89A-4D9B-A379-F67383CC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DA870-630B-4DE6-83FA-C73B4D13AF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872F5A70-2D20-4AF4-AA7C-040F8387953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287284" y="5328955"/>
            <a:ext cx="54197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72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743A0B17-BAFD-4611-9729-FB5B1C55DD1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164697" y="3079162"/>
            <a:ext cx="10985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87313" rIns="0" bIns="85725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72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0CB6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8546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0CB6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54A01DD4-6183-432B-B216-151231BE6C6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274407" y="3788870"/>
            <a:ext cx="2969781" cy="5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288925" rIns="0" bIns="287338" numCol="1" spcCol="0" rtlCol="0" anchor="ctr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72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Оценка эффективности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Inter" panose="02000803000000020004" pitchFamily="50" charset="0"/>
              <a:ea typeface="Inter" panose="02000803000000020004" pitchFamily="50" charset="0"/>
              <a:cs typeface="Inter" panose="02000803000000020004" pitchFamily="50" charset="0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87D66C74-E5BC-458B-9280-F0316014264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817097" y="1716263"/>
            <a:ext cx="2577151" cy="29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72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Дизайн исследования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39B50699-C45D-4373-A4CF-1D7FD7549BD4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341130" y="3913947"/>
            <a:ext cx="153352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72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Анализ данных</a:t>
            </a: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C489D85-1CA5-40CD-A795-DA85AE05AE90}"/>
              </a:ext>
            </a:extLst>
          </p:cNvPr>
          <p:cNvGrpSpPr/>
          <p:nvPr/>
        </p:nvGrpSpPr>
        <p:grpSpPr>
          <a:xfrm>
            <a:off x="1987979" y="2146736"/>
            <a:ext cx="1633538" cy="860426"/>
            <a:chOff x="862013" y="2146300"/>
            <a:chExt cx="1633538" cy="860426"/>
          </a:xfrm>
        </p:grpSpPr>
        <p:sp>
          <p:nvSpPr>
            <p:cNvPr id="86" name="Фигура">
              <a:extLst>
                <a:ext uri="{FF2B5EF4-FFF2-40B4-BE49-F238E27FC236}">
                  <a16:creationId xmlns:a16="http://schemas.microsoft.com/office/drawing/2014/main" id="{50FE5549-2DF3-4407-AF72-6736DF14AAF3}"/>
                </a:ext>
              </a:extLst>
            </p:cNvPr>
            <p:cNvSpPr/>
            <p:nvPr/>
          </p:nvSpPr>
          <p:spPr>
            <a:xfrm>
              <a:off x="862013" y="2154238"/>
              <a:ext cx="338138" cy="85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53BFB0"/>
            </a:solidFill>
            <a:ln w="25400" cap="flat">
              <a:solidFill>
                <a:srgbClr val="3B5656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Фигура">
              <a:extLst>
                <a:ext uri="{FF2B5EF4-FFF2-40B4-BE49-F238E27FC236}">
                  <a16:creationId xmlns:a16="http://schemas.microsoft.com/office/drawing/2014/main" id="{B5DB6EC9-8C59-4A48-BFB9-55D41A5A98E8}"/>
                </a:ext>
              </a:extLst>
            </p:cNvPr>
            <p:cNvSpPr/>
            <p:nvPr/>
          </p:nvSpPr>
          <p:spPr>
            <a:xfrm>
              <a:off x="1246188" y="2154238"/>
              <a:ext cx="398463" cy="85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extrusionOk="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3097" y="3847"/>
                  </a:ln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solidFill>
              <a:srgbClr val="53BFB0"/>
            </a:solidFill>
            <a:ln w="25400" cap="flat">
              <a:solidFill>
                <a:srgbClr val="3B5656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Фигура">
              <a:extLst>
                <a:ext uri="{FF2B5EF4-FFF2-40B4-BE49-F238E27FC236}">
                  <a16:creationId xmlns:a16="http://schemas.microsoft.com/office/drawing/2014/main" id="{F25C3654-7658-4005-8F30-D1AE1147C42A}"/>
                </a:ext>
              </a:extLst>
            </p:cNvPr>
            <p:cNvSpPr/>
            <p:nvPr/>
          </p:nvSpPr>
          <p:spPr>
            <a:xfrm>
              <a:off x="1712913" y="2146300"/>
              <a:ext cx="338138" cy="85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53BFB0"/>
            </a:solidFill>
            <a:ln w="25400" cap="flat">
              <a:solidFill>
                <a:srgbClr val="3B5656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Фигура">
              <a:extLst>
                <a:ext uri="{FF2B5EF4-FFF2-40B4-BE49-F238E27FC236}">
                  <a16:creationId xmlns:a16="http://schemas.microsoft.com/office/drawing/2014/main" id="{53D5F57C-4839-4C38-848E-DE566692AEA6}"/>
                </a:ext>
              </a:extLst>
            </p:cNvPr>
            <p:cNvSpPr/>
            <p:nvPr/>
          </p:nvSpPr>
          <p:spPr>
            <a:xfrm>
              <a:off x="2097088" y="2146300"/>
              <a:ext cx="398463" cy="85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extrusionOk="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3097" y="3847"/>
                  </a:ln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solidFill>
              <a:srgbClr val="53BFB0"/>
            </a:solidFill>
            <a:ln w="25400" cap="flat">
              <a:solidFill>
                <a:srgbClr val="3B5656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0" name="Текст 2">
            <a:extLst>
              <a:ext uri="{FF2B5EF4-FFF2-40B4-BE49-F238E27FC236}">
                <a16:creationId xmlns:a16="http://schemas.microsoft.com/office/drawing/2014/main" id="{6090D529-549F-4FC0-AF44-FCA12F4DD7B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396861" y="4477501"/>
            <a:ext cx="3065360" cy="17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  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Критерии эффективности: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ct val="0"/>
              </a:spcAft>
              <a:buClr>
                <a:srgbClr val="F0CB6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ct val="0"/>
              </a:spcAft>
              <a:buClr>
                <a:srgbClr val="F0CB6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0CB6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Индекс Освестри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(индекс нетрудоспособности из-за БНС)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ct val="0"/>
              </a:spcAft>
              <a:buClr>
                <a:srgbClr val="F0CB6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ct val="0"/>
              </a:spcAft>
              <a:buClr>
                <a:srgbClr val="F0CB6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0CB6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Общая оценка эффективности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больным и врачом (1-5 баллов)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ct val="0"/>
              </a:spcAft>
              <a:buClr>
                <a:srgbClr val="F0CB6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ct val="0"/>
              </a:spcAft>
              <a:buClr>
                <a:srgbClr val="F0CB6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0CB6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Суточная потребность в НПВП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0CB69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7" name="Заголовок 70">
            <a:extLst>
              <a:ext uri="{FF2B5EF4-FFF2-40B4-BE49-F238E27FC236}">
                <a16:creationId xmlns:a16="http://schemas.microsoft.com/office/drawing/2014/main" id="{E38A53B6-F886-4A43-A791-AA87218D84CA}"/>
              </a:ext>
            </a:extLst>
          </p:cNvPr>
          <p:cNvSpPr txBox="1">
            <a:spLocks/>
          </p:cNvSpPr>
          <p:nvPr/>
        </p:nvSpPr>
        <p:spPr>
          <a:xfrm>
            <a:off x="1028720" y="413298"/>
            <a:ext cx="10804123" cy="65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Комбинация ХС и ГА – перспективное средство лечения БНС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8FD4923-7718-4D44-8442-5E4920F971A9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502228" y="3909117"/>
            <a:ext cx="1556478" cy="4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81818" indent="-181818" algn="l" defTabSz="727272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27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545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909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909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591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7272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36362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99998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634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270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0906" indent="-181818" algn="l" defTabSz="727272" rtl="0" eaLnBrk="1" latinLnBrk="0" hangingPunct="1">
              <a:lnSpc>
                <a:spcPct val="90000"/>
              </a:lnSpc>
              <a:spcBef>
                <a:spcPts val="398"/>
              </a:spcBef>
              <a:buFont typeface="Arial" panose="020B0604020202020204" pitchFamily="34" charset="0"/>
              <a:buChar char="•"/>
              <a:defRPr sz="14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72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Лечение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AD625E-4172-43C6-994F-F94EE2B11143}"/>
              </a:ext>
            </a:extLst>
          </p:cNvPr>
          <p:cNvSpPr txBox="1"/>
          <p:nvPr/>
        </p:nvSpPr>
        <p:spPr>
          <a:xfrm>
            <a:off x="4497348" y="1034050"/>
            <a:ext cx="321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(Л.И. Алексеева  и соавт., 2016)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17374"/>
            <a:ext cx="12211346" cy="60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rgbClr val="7CC5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211" b="83387" l="71406" r="86422">
                        <a14:foregroundMark x1="83706" y1="70607" x2="83706" y2="70607"/>
                        <a14:foregroundMark x1="78435" y1="74760" x2="78435" y2="74760"/>
                        <a14:foregroundMark x1="78435" y1="78594" x2="78435" y2="78594"/>
                        <a14:foregroundMark x1="76997" y1="71406" x2="76997" y2="71406"/>
                        <a14:foregroundMark x1="81470" y1="70288" x2="81470" y2="70288"/>
                        <a14:foregroundMark x1="75879" y1="69808" x2="75879" y2="69808"/>
                        <a14:foregroundMark x1="82428" y1="80032" x2="82428" y2="80032"/>
                        <a14:foregroundMark x1="81310" y1="81150" x2="81310" y2="81150"/>
                        <a14:foregroundMark x1="80351" y1="78594" x2="80351" y2="77476"/>
                        <a14:foregroundMark x1="78754" y1="80192" x2="78754" y2="80192"/>
                        <a14:foregroundMark x1="78914" y1="79233" x2="78914" y2="79233"/>
                        <a14:foregroundMark x1="72524" y1="68211" x2="72524" y2="68211"/>
                        <a14:foregroundMark x1="71406" y1="70447" x2="71406" y2="70447"/>
                        <a14:foregroundMark x1="86581" y1="71246" x2="86581" y2="71246"/>
                        <a14:foregroundMark x1="82588" y1="83387" x2="82588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75" t="67515" r="12616" b="15675"/>
          <a:stretch/>
        </p:blipFill>
        <p:spPr>
          <a:xfrm>
            <a:off x="9137084" y="2105428"/>
            <a:ext cx="922465" cy="935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07009" y="3084295"/>
            <a:ext cx="178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0CB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0CB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центров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838879" y="4049295"/>
            <a:ext cx="2279031" cy="0"/>
          </a:xfrm>
          <a:prstGeom prst="straightConnector1">
            <a:avLst/>
          </a:prstGeom>
          <a:ln w="28575">
            <a:solidFill>
              <a:srgbClr val="7CC5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116417" y="4049295"/>
            <a:ext cx="1621183" cy="0"/>
          </a:xfrm>
          <a:prstGeom prst="straightConnector1">
            <a:avLst/>
          </a:prstGeom>
          <a:ln w="28575">
            <a:solidFill>
              <a:srgbClr val="7CC5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3121" y="4261643"/>
            <a:ext cx="3983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Комбинация 500 мг ГА и 500 мг ХС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Первые 3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– по 1 таб. 3 раза/день,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Затем – по 1 таб. 1 раз/день в течение 3 мес.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фоне стандартной терапии БНС (НПВП)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>
            <a:duotone>
              <a:prstClr val="black"/>
              <a:srgbClr val="7CC5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2652" b="57668" l="42173" r="57029">
                        <a14:foregroundMark x1="51438" y1="48722" x2="51438" y2="48722"/>
                        <a14:foregroundMark x1="48882" y1="51278" x2="48882" y2="51278"/>
                        <a14:foregroundMark x1="50160" y1="51278" x2="50160" y2="51278"/>
                        <a14:foregroundMark x1="46486" y1="51917" x2="46486" y2="51917"/>
                        <a14:foregroundMark x1="45367" y1="52077" x2="45367" y2="52077"/>
                        <a14:foregroundMark x1="52396" y1="54633" x2="52396" y2="54633"/>
                        <a14:foregroundMark x1="53674" y1="54952" x2="53674" y2="54952"/>
                        <a14:foregroundMark x1="53834" y1="57827" x2="53834" y2="57827"/>
                        <a14:foregroundMark x1="57029" y1="56550" x2="57029" y2="56550"/>
                        <a14:foregroundMark x1="42332" y1="56390" x2="42332" y2="56390"/>
                        <a14:foregroundMark x1="51118" y1="42652" x2="51118" y2="42652"/>
                        <a14:foregroundMark x1="49042" y1="44409" x2="49042" y2="44409"/>
                        <a14:foregroundMark x1="49681" y1="45367" x2="49681" y2="45367"/>
                        <a14:foregroundMark x1="49521" y1="55591" x2="49521" y2="55591"/>
                        <a14:foregroundMark x1="48403" y1="55272" x2="48403" y2="55272"/>
                        <a14:foregroundMark x1="48403" y1="54633" x2="48403" y2="54633"/>
                        <a14:foregroundMark x1="48403" y1="53674" x2="48403" y2="53674"/>
                        <a14:foregroundMark x1="49521" y1="53674" x2="49521" y2="53674"/>
                        <a14:foregroundMark x1="50799" y1="54313" x2="50799" y2="54313"/>
                        <a14:foregroundMark x1="50799" y1="53195" x2="50799" y2="53195"/>
                        <a14:foregroundMark x1="50799" y1="50639" x2="50799" y2="50639"/>
                        <a14:foregroundMark x1="50639" y1="49361" x2="50639" y2="49361"/>
                        <a14:foregroundMark x1="46006" y1="54633" x2="46006" y2="54633"/>
                        <a14:foregroundMark x1="44728" y1="55431" x2="44728" y2="55431"/>
                        <a14:foregroundMark x1="47125" y1="55272" x2="47125" y2="55272"/>
                        <a14:foregroundMark x1="47125" y1="54313" x2="47125" y2="54313"/>
                        <a14:foregroundMark x1="51917" y1="55591" x2="51917" y2="55591"/>
                        <a14:foregroundMark x1="53035" y1="55751" x2="53035" y2="55751"/>
                        <a14:foregroundMark x1="53994" y1="55911" x2="53994" y2="55911"/>
                        <a14:foregroundMark x1="52875" y1="51757" x2="52875" y2="51757"/>
                        <a14:foregroundMark x1="53514" y1="52077" x2="53514" y2="52077"/>
                        <a14:foregroundMark x1="53514" y1="52077" x2="53514" y2="52077"/>
                        <a14:foregroundMark x1="51917" y1="51438" x2="51917" y2="51438"/>
                        <a14:foregroundMark x1="52236" y1="51278" x2="52236" y2="51278"/>
                        <a14:foregroundMark x1="51757" y1="51118" x2="51757" y2="51118"/>
                        <a14:foregroundMark x1="52236" y1="51278" x2="52236" y2="51278"/>
                        <a14:foregroundMark x1="52236" y1="51597" x2="52236" y2="51597"/>
                        <a14:foregroundMark x1="52236" y1="51438" x2="52236" y2="51438"/>
                        <a14:foregroundMark x1="52236" y1="51278" x2="52236" y2="51278"/>
                        <a14:foregroundMark x1="53674" y1="51917" x2="53674" y2="51917"/>
                        <a14:foregroundMark x1="52396" y1="51278" x2="52396" y2="51278"/>
                        <a14:foregroundMark x1="52396" y1="51597" x2="52396" y2="51597"/>
                        <a14:foregroundMark x1="53994" y1="52236" x2="53994" y2="52236"/>
                        <a14:foregroundMark x1="53674" y1="51597" x2="53674" y2="51597"/>
                        <a14:foregroundMark x1="53994" y1="52077" x2="53994" y2="52077"/>
                        <a14:foregroundMark x1="52716" y1="51118" x2="52716" y2="51118"/>
                        <a14:foregroundMark x1="52396" y1="50958" x2="52396" y2="50958"/>
                        <a14:foregroundMark x1="53514" y1="52077" x2="53514" y2="52077"/>
                        <a14:foregroundMark x1="53514" y1="52236" x2="53514" y2="52236"/>
                        <a14:foregroundMark x1="53514" y1="52077" x2="53514" y2="52077"/>
                        <a14:foregroundMark x1="53674" y1="52077" x2="53674" y2="52077"/>
                        <a14:foregroundMark x1="53514" y1="52077" x2="53514" y2="52077"/>
                        <a14:foregroundMark x1="52396" y1="51438" x2="52396" y2="51438"/>
                        <a14:foregroundMark x1="51917" y1="51278" x2="51917" y2="51278"/>
                        <a14:foregroundMark x1="51917" y1="51278" x2="52236" y2="51278"/>
                        <a14:foregroundMark x1="52556" y1="51278" x2="52556" y2="51278"/>
                        <a14:foregroundMark x1="53195" y1="51438" x2="53195" y2="51438"/>
                        <a14:foregroundMark x1="53834" y1="51917" x2="53994" y2="52077"/>
                        <a14:backgroundMark x1="53514" y1="51917" x2="53514" y2="51917"/>
                        <a14:backgroundMark x1="52236" y1="51278" x2="52236" y2="51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84" t="41768" r="41978" b="41523"/>
          <a:stretch/>
        </p:blipFill>
        <p:spPr>
          <a:xfrm>
            <a:off x="5753680" y="2144809"/>
            <a:ext cx="1009935" cy="934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03947" y="3031989"/>
            <a:ext cx="165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0CB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0CB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города</a:t>
            </a:r>
          </a:p>
        </p:txBody>
      </p:sp>
      <p:sp>
        <p:nvSpPr>
          <p:cNvPr id="44" name="Нижний колонтитул 3">
            <a:extLst>
              <a:ext uri="{FF2B5EF4-FFF2-40B4-BE49-F238E27FC236}">
                <a16:creationId xmlns:a16="http://schemas.microsoft.com/office/drawing/2014/main" id="{1F1CBD5E-13E4-40A8-904F-2019C3C3F369}"/>
              </a:ext>
            </a:extLst>
          </p:cNvPr>
          <p:cNvSpPr txBox="1">
            <a:spLocks/>
          </p:cNvSpPr>
          <p:nvPr/>
        </p:nvSpPr>
        <p:spPr>
          <a:xfrm>
            <a:off x="848340" y="6343613"/>
            <a:ext cx="10613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Алексеева Л.И. и др. Научно-практическая ревматология. 2016;54(1):16-20</a:t>
            </a:r>
          </a:p>
        </p:txBody>
      </p:sp>
    </p:spTree>
    <p:extLst>
      <p:ext uri="{BB962C8B-B14F-4D97-AF65-F5344CB8AC3E}">
        <p14:creationId xmlns:p14="http://schemas.microsoft.com/office/powerpoint/2010/main" val="3856052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5624" y="5530722"/>
            <a:ext cx="1115665" cy="762066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EAE27A46-293E-46AA-8213-83F1EA842E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19" imgW="425" imgH="424" progId="TCLayout.ActiveDocument.1">
                  <p:embed/>
                </p:oleObj>
              </mc:Choice>
              <mc:Fallback>
                <p:oleObj name="think-cell Slide" r:id="rId19" imgW="425" imgH="424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EAE27A46-293E-46AA-8213-83F1EA842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8C98FA-A89A-4D9B-A379-F67383CC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DA870-630B-4DE6-83FA-C73B4D13AF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Заголовок 70">
            <a:extLst>
              <a:ext uri="{FF2B5EF4-FFF2-40B4-BE49-F238E27FC236}">
                <a16:creationId xmlns:a16="http://schemas.microsoft.com/office/drawing/2014/main" id="{5F23C484-820C-46AF-8B79-B1E4236CB7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6282" y="157351"/>
            <a:ext cx="11160125" cy="657225"/>
          </a:xfrm>
        </p:spPr>
        <p:txBody>
          <a:bodyPr vert="horz">
            <a:normAutofit/>
          </a:bodyPr>
          <a:lstStyle/>
          <a:p>
            <a:r>
              <a:rPr lang="ru-RU" sz="2900" dirty="0">
                <a:solidFill>
                  <a:srgbClr val="A06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Комбинация ХС и ГА – перспективное средство лечения БНС</a:t>
            </a:r>
          </a:p>
        </p:txBody>
      </p:sp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DD94A99C-0AA1-42DB-AEBA-A1540CA37D9E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3860627" y="1899037"/>
          <a:ext cx="4355325" cy="297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0D4C45A1-DD62-40EB-9F6B-572F2F34A4AE}"/>
              </a:ext>
            </a:extLst>
          </p:cNvPr>
          <p:cNvCxnSpPr>
            <a:stCxn id="54" idx="5"/>
          </p:cNvCxnSpPr>
          <p:nvPr>
            <p:custDataLst>
              <p:tags r:id="rId4"/>
            </p:custDataLst>
          </p:nvPr>
        </p:nvCxnSpPr>
        <p:spPr bwMode="auto">
          <a:xfrm flipH="1">
            <a:off x="5448513" y="2383367"/>
            <a:ext cx="2002" cy="1527150"/>
          </a:xfrm>
          <a:prstGeom prst="line">
            <a:avLst/>
          </a:prstGeom>
          <a:ln w="19050" cap="flat" cmpd="sng" algn="ctr">
            <a:solidFill>
              <a:srgbClr val="A06F2A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1BC86520-946B-4D46-ABD1-1962A1D841F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H="1" flipV="1">
            <a:off x="2649542" y="1058193"/>
            <a:ext cx="1" cy="65111"/>
          </a:xfrm>
          <a:prstGeom prst="line">
            <a:avLst/>
          </a:prstGeom>
          <a:ln w="19050" cap="flat" cmpd="sng" algn="ctr">
            <a:solidFill>
              <a:srgbClr val="A06F2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EA8BA684-B1EA-41A9-9E0D-CF5FCBB9255C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7479090" y="1678202"/>
            <a:ext cx="8830" cy="1875983"/>
          </a:xfrm>
          <a:prstGeom prst="line">
            <a:avLst/>
          </a:prstGeom>
          <a:ln w="19050" cap="flat" cmpd="sng" algn="ctr">
            <a:solidFill>
              <a:srgbClr val="A06F2A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Текст 2">
            <a:extLst>
              <a:ext uri="{FF2B5EF4-FFF2-40B4-BE49-F238E27FC236}">
                <a16:creationId xmlns:a16="http://schemas.microsoft.com/office/drawing/2014/main" id="{3368EA24-4176-45E0-86B9-868F3944BC87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720505" y="4840794"/>
            <a:ext cx="884251" cy="1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C535143-C2A2-4518-B695-F8C9079875AB}" type="datetime'''Б''''''''о''''л''''''''''ь'''''''''''' ''в п''о''к''о''е'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Боль в покое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1302DDC2-5623-42E7-B0B1-FF99C0AE8A3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492984" y="4827575"/>
            <a:ext cx="1326377" cy="1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F3BC0D6-061D-49D8-9910-EEF283AEBFB6}" type="datetime'''Б''ол''''''ь пр''''и дви''же''''''''''''''''''''''н''ии'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Боль при движении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3368EA24-4176-45E0-86B9-868F3944BC8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639019" y="2504579"/>
            <a:ext cx="241747" cy="1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15180A3-9E5F-4748-AC22-A9E57E621F9D}" type="datetime'5'''''''''',''''''''''2'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5,2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3368EA24-4176-45E0-86B9-868F3944BC87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363009" y="4032754"/>
            <a:ext cx="241747" cy="1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4A3A9D6-405B-4023-AD79-662ED677822C}" type="datetime'''''''1'',''''''''''''''''''''''''''''''''''''''''''''4'''''''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1,4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3368EA24-4176-45E0-86B9-868F3944BC87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669596" y="1883907"/>
            <a:ext cx="241747" cy="1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95DEBFE-7137-41ED-A5AF-697CEEB15E56}" type="datetime'''''''''''''''''''6'''''''''''''',''8'''''''''''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6,8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3368EA24-4176-45E0-86B9-868F3944BC87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368348" y="3727333"/>
            <a:ext cx="241747" cy="1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C5B4DD0-8B5B-4175-A1DF-13C3E8B81CD6}" type="datetime'''''''''2'''''''''''',''''2'''''''''''''''''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2,2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3368EA24-4176-45E0-86B9-868F3944BC8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636253" y="2046204"/>
            <a:ext cx="176958" cy="77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vert270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баллы ВАШ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3368EA24-4176-45E0-86B9-868F3944BC8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806354" y="2162218"/>
            <a:ext cx="754682" cy="259092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A06F2A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1C82AD3-E8EE-4385-B2D6-088AD9CA0B1F}" type="datetime'''-''''''''''''''''7''''''3'''''''''''''',''''''''''1%'">
              <a:rPr kumimoji="0" lang="ru-RU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0CB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-73,1%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0CB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3368EA24-4176-45E0-86B9-868F3944BC87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850638" y="1564169"/>
            <a:ext cx="710767" cy="244016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A06F2A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8E9393A-D4F7-47A9-8812-DE53302E1F44}" type="datetime'''''''''-''''''''''''''''''6''7'',''6''''''''''''''%'''''">
              <a:rPr kumimoji="0" lang="ru-RU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0CB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-67,6%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0CB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Текст 2">
            <a:extLst>
              <a:ext uri="{FF2B5EF4-FFF2-40B4-BE49-F238E27FC236}">
                <a16:creationId xmlns:a16="http://schemas.microsoft.com/office/drawing/2014/main" id="{3368EA24-4176-45E0-86B9-868F3944BC87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860627" y="897495"/>
            <a:ext cx="40592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250825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Динамика боли в покое и при движении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Inter" panose="02000803000000020004" pitchFamily="50" charset="0"/>
              <a:ea typeface="Inter" panose="02000803000000020004" pitchFamily="50" charset="0"/>
              <a:cs typeface="Inter" panose="02000803000000020004" pitchFamily="50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2EC900-207F-4DAC-8058-E5C6B6E6EBDF}"/>
              </a:ext>
            </a:extLst>
          </p:cNvPr>
          <p:cNvSpPr txBox="1"/>
          <p:nvPr/>
        </p:nvSpPr>
        <p:spPr>
          <a:xfrm>
            <a:off x="3860627" y="4972729"/>
            <a:ext cx="7976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р&lt;0,0001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40126A-D755-4663-9711-B26B7E89BF6E}"/>
              </a:ext>
            </a:extLst>
          </p:cNvPr>
          <p:cNvSpPr txBox="1"/>
          <p:nvPr/>
        </p:nvSpPr>
        <p:spPr>
          <a:xfrm>
            <a:off x="4706813" y="1122344"/>
            <a:ext cx="2613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(Алексеева Л.И.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соавт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., 2016)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7153" y="5536819"/>
            <a:ext cx="12199153" cy="76206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D4102B1-A394-4AD6-B569-31952E199251}"/>
              </a:ext>
            </a:extLst>
          </p:cNvPr>
          <p:cNvSpPr txBox="1"/>
          <p:nvPr/>
        </p:nvSpPr>
        <p:spPr>
          <a:xfrm>
            <a:off x="1100041" y="5563909"/>
            <a:ext cx="1102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Через 3 месяца пациенты отметили стойкое снижение выраженности боли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более чем в 3 раза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как в покое, так и в движении.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8627" y="5524625"/>
            <a:ext cx="280440" cy="77425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435410" y="3547185"/>
            <a:ext cx="736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Визит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19194" y="3124793"/>
            <a:ext cx="736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Визит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57043" y="4367062"/>
            <a:ext cx="72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Визит 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36861" y="4228361"/>
            <a:ext cx="72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Визит 2</a:t>
            </a:r>
          </a:p>
        </p:txBody>
      </p:sp>
      <p:sp>
        <p:nvSpPr>
          <p:cNvPr id="32" name="Нижний колонтитул 3">
            <a:extLst>
              <a:ext uri="{FF2B5EF4-FFF2-40B4-BE49-F238E27FC236}">
                <a16:creationId xmlns:a16="http://schemas.microsoft.com/office/drawing/2014/main" id="{04C3995C-4CC4-46AA-BF99-B37121AC8CAE}"/>
              </a:ext>
            </a:extLst>
          </p:cNvPr>
          <p:cNvSpPr txBox="1">
            <a:spLocks/>
          </p:cNvSpPr>
          <p:nvPr/>
        </p:nvSpPr>
        <p:spPr>
          <a:xfrm>
            <a:off x="999403" y="6268549"/>
            <a:ext cx="10613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Алексеева Л.И. и др. Научно-практическая ревматология. 2016;54(1):16-20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414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EAE27A46-293E-46AA-8213-83F1EA842E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16" imgW="425" imgH="424" progId="TCLayout.ActiveDocument.1">
                  <p:embed/>
                </p:oleObj>
              </mc:Choice>
              <mc:Fallback>
                <p:oleObj name="think-cell Slide" r:id="rId16" imgW="425" imgH="424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EAE27A46-293E-46AA-8213-83F1EA842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8C98FA-A89A-4D9B-A379-F67383CC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DA870-630B-4DE6-83FA-C73B4D13AF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Заголовок 70">
            <a:extLst>
              <a:ext uri="{FF2B5EF4-FFF2-40B4-BE49-F238E27FC236}">
                <a16:creationId xmlns:a16="http://schemas.microsoft.com/office/drawing/2014/main" id="{E6042FCF-A365-4545-9E53-DCD80C3BF8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0640" y="109733"/>
            <a:ext cx="10774680" cy="657225"/>
          </a:xfrm>
        </p:spPr>
        <p:txBody>
          <a:bodyPr vert="horz">
            <a:normAutofit/>
          </a:bodyPr>
          <a:lstStyle/>
          <a:p>
            <a:r>
              <a:rPr lang="ru-RU" sz="2900" dirty="0">
                <a:solidFill>
                  <a:srgbClr val="A06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Комбинация ХС и ГА – перспективное средство лечения БНС</a:t>
            </a:r>
          </a:p>
        </p:txBody>
      </p:sp>
      <p:sp>
        <p:nvSpPr>
          <p:cNvPr id="85" name="Текст 2">
            <a:extLst>
              <a:ext uri="{FF2B5EF4-FFF2-40B4-BE49-F238E27FC236}">
                <a16:creationId xmlns:a16="http://schemas.microsoft.com/office/drawing/2014/main" id="{C3333513-FD0F-458E-8A50-01041F81A08C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027227" y="1242842"/>
            <a:ext cx="3564700" cy="28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Эффективность лечения, баллы: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Inter" panose="02000803000000020004" pitchFamily="50" charset="0"/>
              <a:ea typeface="Inter" panose="02000803000000020004" pitchFamily="50" charset="0"/>
              <a:cs typeface="Inter" panose="02000803000000020004" pitchFamily="50" charset="0"/>
            </a:endParaRPr>
          </a:p>
        </p:txBody>
      </p:sp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69D30B26-A4D1-4FC6-86CF-C6D8513A47C4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1310640" y="1797666"/>
          <a:ext cx="4532312" cy="327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81D65E-FC2B-4B56-8A00-D7CB48900BFB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2771140" y="1934191"/>
            <a:ext cx="1992312" cy="0"/>
          </a:xfrm>
          <a:prstGeom prst="line">
            <a:avLst/>
          </a:prstGeom>
          <a:ln w="28575" cap="flat" cmpd="sng" algn="ctr">
            <a:solidFill>
              <a:srgbClr val="A06F2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7A7DB6D-8C3A-46B8-8C2E-C879369438F1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2771140" y="1934191"/>
            <a:ext cx="0" cy="76200"/>
          </a:xfrm>
          <a:prstGeom prst="line">
            <a:avLst/>
          </a:prstGeom>
          <a:ln w="28575" cap="flat" cmpd="sng" algn="ctr">
            <a:solidFill>
              <a:srgbClr val="A06F2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DCE0AB-D382-4F53-A58A-5EA5D856BC20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763452" y="1934191"/>
            <a:ext cx="0" cy="2439987"/>
          </a:xfrm>
          <a:prstGeom prst="line">
            <a:avLst/>
          </a:prstGeom>
          <a:ln w="28575" cap="flat" cmpd="sng" algn="ctr">
            <a:solidFill>
              <a:srgbClr val="A06F2A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Текст 2">
            <a:extLst>
              <a:ext uri="{FF2B5EF4-FFF2-40B4-BE49-F238E27FC236}">
                <a16:creationId xmlns:a16="http://schemas.microsoft.com/office/drawing/2014/main" id="{3368EA24-4176-45E0-86B9-868F3944BC87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494915" y="2048491"/>
            <a:ext cx="5540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B7DD16B-9C09-4500-8954-8CE581277C2C}" type="datetime'''''''''''''''''''''7''''1'''''''',0%'''''''''''''''''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71,0%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Текст 2">
            <a:extLst>
              <a:ext uri="{FF2B5EF4-FFF2-40B4-BE49-F238E27FC236}">
                <a16:creationId xmlns:a16="http://schemas.microsoft.com/office/drawing/2014/main" id="{3368EA24-4176-45E0-86B9-868F3944BC8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101090" y="1835766"/>
            <a:ext cx="1587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Текст 2">
            <a:extLst>
              <a:ext uri="{FF2B5EF4-FFF2-40B4-BE49-F238E27FC236}">
                <a16:creationId xmlns:a16="http://schemas.microsoft.com/office/drawing/2014/main" id="{98E3AFBC-BBFA-4E31-99C2-D49D8404F2E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536441" y="4412278"/>
            <a:ext cx="4556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2C02B0D-0B46-4275-A574-13E34FD71CB2}" type="datetime'''''''''''''8'',''''''3''''''''''%'''''''''''''''''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8,3%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Текст 2">
            <a:extLst>
              <a:ext uri="{FF2B5EF4-FFF2-40B4-BE49-F238E27FC236}">
                <a16:creationId xmlns:a16="http://schemas.microsoft.com/office/drawing/2014/main" id="{3368EA24-4176-45E0-86B9-868F3944BC87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415540" y="5001241"/>
            <a:ext cx="711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651777D-82D0-49E2-83E9-9C3F885DA321}" type="datetime'''''''''И''с''х''о''''''''''''''''''д''''н''''''''''''''''''о'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Исходно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Текст 2">
            <a:extLst>
              <a:ext uri="{FF2B5EF4-FFF2-40B4-BE49-F238E27FC236}">
                <a16:creationId xmlns:a16="http://schemas.microsoft.com/office/drawing/2014/main" id="{18E33A10-C3D9-4027-AC4C-72414918D60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345940" y="5001241"/>
            <a:ext cx="83661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1325889-BD7C-4002-B887-9135FC718954}" type="datetime'''''''''Фи''''''н''а''''''''''''''''л''''ь''но'''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Финально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Текст 2">
            <a:extLst>
              <a:ext uri="{FF2B5EF4-FFF2-40B4-BE49-F238E27FC236}">
                <a16:creationId xmlns:a16="http://schemas.microsoft.com/office/drawing/2014/main" id="{3368EA24-4176-45E0-86B9-868F3944BC8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369627" y="1675428"/>
            <a:ext cx="862014" cy="395288"/>
          </a:xfrm>
          <a:prstGeom prst="ellipse">
            <a:avLst/>
          </a:prstGeom>
          <a:solidFill>
            <a:schemeClr val="bg1"/>
          </a:solidFill>
          <a:ln w="28575" algn="ctr">
            <a:solidFill>
              <a:srgbClr val="A06F2A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1ECDB42-ECEB-4774-8E11-F188F9954FF2}" type="datetime'''''''''-''''8''''8'''''',''''''''''''''''''''3%'">
              <a:rPr kumimoji="0" lang="ru-RU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-88,3%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Текст 2">
            <a:extLst>
              <a:ext uri="{FF2B5EF4-FFF2-40B4-BE49-F238E27FC236}">
                <a16:creationId xmlns:a16="http://schemas.microsoft.com/office/drawing/2014/main" id="{4B936276-930B-426C-BF2D-75313179D330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680527" y="1239968"/>
            <a:ext cx="4162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Доля пациентов, принимающих НПВП, 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Inter" panose="02000803000000020004" pitchFamily="50" charset="0"/>
              <a:ea typeface="Inter" panose="02000803000000020004" pitchFamily="50" charset="0"/>
              <a:cs typeface="Inter" panose="02000803000000020004" pitchFamily="50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046245" y="2501970"/>
            <a:ext cx="2869687" cy="707886"/>
            <a:chOff x="6954062" y="2545502"/>
            <a:chExt cx="2869687" cy="707886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9049B458-532F-4E5F-A942-C51CC91871E4}"/>
                </a:ext>
              </a:extLst>
            </p:cNvPr>
            <p:cNvSpPr/>
            <p:nvPr/>
          </p:nvSpPr>
          <p:spPr>
            <a:xfrm>
              <a:off x="6954062" y="2557167"/>
              <a:ext cx="1162299" cy="64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0CB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4,31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8629816-0004-4F08-BF58-C287CD942109}"/>
                </a:ext>
              </a:extLst>
            </p:cNvPr>
            <p:cNvSpPr txBox="1"/>
            <p:nvPr/>
          </p:nvSpPr>
          <p:spPr>
            <a:xfrm>
              <a:off x="8033562" y="2545502"/>
              <a:ext cx="179018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06F2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оценка пациентов*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027227" y="3358968"/>
            <a:ext cx="3397043" cy="707886"/>
            <a:chOff x="6954062" y="3291314"/>
            <a:chExt cx="3397043" cy="707886"/>
          </a:xfrm>
        </p:grpSpPr>
        <p:sp>
          <p:nvSpPr>
            <p:cNvPr id="210" name="Прямоугольник 209">
              <a:extLst>
                <a:ext uri="{FF2B5EF4-FFF2-40B4-BE49-F238E27FC236}">
                  <a16:creationId xmlns:a16="http://schemas.microsoft.com/office/drawing/2014/main" id="{9A55AA1F-9EF1-4855-8E9D-A0AB0DA19A72}"/>
                </a:ext>
              </a:extLst>
            </p:cNvPr>
            <p:cNvSpPr/>
            <p:nvPr/>
          </p:nvSpPr>
          <p:spPr>
            <a:xfrm>
              <a:off x="6954062" y="3321257"/>
              <a:ext cx="1318569" cy="64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0CB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55 %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0CB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C2F65B7-65D0-40FE-80CB-7B60E8B25A7B}"/>
                </a:ext>
              </a:extLst>
            </p:cNvPr>
            <p:cNvSpPr txBox="1"/>
            <p:nvPr/>
          </p:nvSpPr>
          <p:spPr>
            <a:xfrm>
              <a:off x="8104682" y="3291314"/>
              <a:ext cx="224642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06F2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отказались от приема НПВП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46245" y="4229054"/>
            <a:ext cx="3489100" cy="652200"/>
            <a:chOff x="7794056" y="4402221"/>
            <a:chExt cx="3489100" cy="652200"/>
          </a:xfrm>
        </p:grpSpPr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3788C8CA-5546-420E-AA8E-C5E6DE3AD832}"/>
                </a:ext>
              </a:extLst>
            </p:cNvPr>
            <p:cNvSpPr/>
            <p:nvPr/>
          </p:nvSpPr>
          <p:spPr>
            <a:xfrm>
              <a:off x="7794056" y="4402221"/>
              <a:ext cx="1318569" cy="64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0CB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75 %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0CB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Прямоугольник 210">
              <a:extLst>
                <a:ext uri="{FF2B5EF4-FFF2-40B4-BE49-F238E27FC236}">
                  <a16:creationId xmlns:a16="http://schemas.microsoft.com/office/drawing/2014/main" id="{21CA2775-F85A-4956-BCFB-E2A68A95E93B}"/>
                </a:ext>
              </a:extLst>
            </p:cNvPr>
            <p:cNvSpPr/>
            <p:nvPr/>
          </p:nvSpPr>
          <p:spPr>
            <a:xfrm>
              <a:off x="8943694" y="4408090"/>
              <a:ext cx="2339462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06F2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отметили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06F2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улучшение КЖ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BF77AFB-50D5-4E0A-AE9D-C06ABC664BFE}"/>
              </a:ext>
            </a:extLst>
          </p:cNvPr>
          <p:cNvSpPr txBox="1"/>
          <p:nvPr/>
        </p:nvSpPr>
        <p:spPr>
          <a:xfrm>
            <a:off x="8125745" y="5053240"/>
            <a:ext cx="1678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*По 5-балльной шкале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C71CF7E0-DB17-4A79-B247-5D5939CBF7C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267794-F94B-4F5A-A720-134657AFEF6A}"/>
              </a:ext>
            </a:extLst>
          </p:cNvPr>
          <p:cNvSpPr txBox="1"/>
          <p:nvPr/>
        </p:nvSpPr>
        <p:spPr>
          <a:xfrm>
            <a:off x="4992054" y="668813"/>
            <a:ext cx="321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(Л.И. Алексеева  и соавт., 2016)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9925" y="5546726"/>
            <a:ext cx="12199153" cy="762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5708" y="5573816"/>
            <a:ext cx="985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Отказ от приема НПВП существенно сократил проявление нежелательных явлений, вызванных НПВП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9925" y="5540436"/>
            <a:ext cx="2062325" cy="755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12180" y="5529263"/>
            <a:ext cx="280440" cy="77425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046245" y="1618796"/>
            <a:ext cx="2284185" cy="707886"/>
            <a:chOff x="6979462" y="1645514"/>
            <a:chExt cx="2284185" cy="707886"/>
          </a:xfrm>
        </p:grpSpPr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DBE1B354-398C-4E01-B8CD-282B78AABC0A}"/>
                </a:ext>
              </a:extLst>
            </p:cNvPr>
            <p:cNvSpPr/>
            <p:nvPr/>
          </p:nvSpPr>
          <p:spPr>
            <a:xfrm>
              <a:off x="6979462" y="1671062"/>
              <a:ext cx="1079500" cy="64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0CB6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4,35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0CB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58962" y="1645514"/>
              <a:ext cx="1204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06F2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оценка врачей* </a:t>
              </a:r>
            </a:p>
          </p:txBody>
        </p:sp>
      </p:grpSp>
      <p:sp>
        <p:nvSpPr>
          <p:cNvPr id="38" name="Нижний колонтитул 3">
            <a:extLst>
              <a:ext uri="{FF2B5EF4-FFF2-40B4-BE49-F238E27FC236}">
                <a16:creationId xmlns:a16="http://schemas.microsoft.com/office/drawing/2014/main" id="{04C3995C-4CC4-46AA-BF99-B37121AC8CAE}"/>
              </a:ext>
            </a:extLst>
          </p:cNvPr>
          <p:cNvSpPr txBox="1">
            <a:spLocks/>
          </p:cNvSpPr>
          <p:nvPr/>
        </p:nvSpPr>
        <p:spPr>
          <a:xfrm>
            <a:off x="1180465" y="6303522"/>
            <a:ext cx="10613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Алексеева Л.И. и др. Научно-практическая ревматология. 2016;54(1):16-20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КЖ – качество жизни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A06F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526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9033"/>
            <a:ext cx="12199153" cy="3474719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EAE27A46-293E-46AA-8213-83F1EA842E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EAE27A46-293E-46AA-8213-83F1EA842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8C98FA-A89A-4D9B-A379-F67383CC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DA870-630B-4DE6-83FA-C73B4D13AF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Заголовок 70">
            <a:extLst>
              <a:ext uri="{FF2B5EF4-FFF2-40B4-BE49-F238E27FC236}">
                <a16:creationId xmlns:a16="http://schemas.microsoft.com/office/drawing/2014/main" id="{91DC3CF0-0500-4E4A-BAE5-63A10AF9A7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1536" y="280170"/>
            <a:ext cx="11160125" cy="657225"/>
          </a:xfrm>
        </p:spPr>
        <p:txBody>
          <a:bodyPr vert="horz">
            <a:normAutofit/>
          </a:bodyPr>
          <a:lstStyle/>
          <a:p>
            <a:r>
              <a:rPr lang="ru-RU" sz="2900" dirty="0">
                <a:solidFill>
                  <a:srgbClr val="A06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Комбинация ХС и ГА – перспективное средство лечения БНС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A22759-BC16-4488-BAC2-965C5F0D4CA3}"/>
              </a:ext>
            </a:extLst>
          </p:cNvPr>
          <p:cNvSpPr txBox="1"/>
          <p:nvPr/>
        </p:nvSpPr>
        <p:spPr>
          <a:xfrm>
            <a:off x="4656491" y="1115827"/>
            <a:ext cx="359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(Л.И. Алексеева  и соавт., 2016)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4360" y="2547339"/>
            <a:ext cx="10078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Inter" panose="02000803000000020004" pitchFamily="50" charset="0"/>
                <a:ea typeface="Inter" panose="02000803000000020004" pitchFamily="50" charset="0"/>
                <a:cs typeface="Inter" panose="02000803000000020004" pitchFamily="50" charset="0"/>
              </a:rPr>
              <a:t>В условиях многоцентрового открытого наблюдательного исследования установлена эффективность комбинации ХС и ГА при лечении неспецифической боли БНС: препарат уменьшал боль при движении в покое, улучшал функциональный статус, снижал суточную потребность в НПВП. Больные и врачи высоко оценивали эффективность лечения. Отмечалась также хорошая переносимость комбинации ХС и ГА.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25796"/>
            <a:ext cx="12211346" cy="609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0331" y="1485159"/>
            <a:ext cx="65981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 w="0"/>
                <a:solidFill>
                  <a:srgbClr val="A06F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endParaRPr kumimoji="0" lang="ru-RU" sz="20000" b="0" i="0" u="none" strike="noStrike" kern="1200" cap="none" spc="0" normalizeH="0" baseline="0" noProof="0" dirty="0">
              <a:ln w="0"/>
              <a:solidFill>
                <a:srgbClr val="A06F2A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77290" y="3778702"/>
            <a:ext cx="103906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 w="0"/>
                <a:solidFill>
                  <a:srgbClr val="A06F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4" name="Нижний колонтитул 3">
            <a:extLst>
              <a:ext uri="{FF2B5EF4-FFF2-40B4-BE49-F238E27FC236}">
                <a16:creationId xmlns:a16="http://schemas.microsoft.com/office/drawing/2014/main" id="{04C3995C-4CC4-46AA-BF99-B37121AC8CAE}"/>
              </a:ext>
            </a:extLst>
          </p:cNvPr>
          <p:cNvSpPr txBox="1">
            <a:spLocks/>
          </p:cNvSpPr>
          <p:nvPr/>
        </p:nvSpPr>
        <p:spPr>
          <a:xfrm>
            <a:off x="1144657" y="6202655"/>
            <a:ext cx="10613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A06F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Алексеева Л.И. и др. Научно-практическая ревматология. 2016;54(1):16-20</a:t>
            </a:r>
          </a:p>
        </p:txBody>
      </p:sp>
    </p:spTree>
    <p:extLst>
      <p:ext uri="{BB962C8B-B14F-4D97-AF65-F5344CB8AC3E}">
        <p14:creationId xmlns:p14="http://schemas.microsoft.com/office/powerpoint/2010/main" val="2381798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6577786-1CC8-4B8C-BE05-383CF8405F67}"/>
              </a:ext>
            </a:extLst>
          </p:cNvPr>
          <p:cNvSpPr/>
          <p:nvPr/>
        </p:nvSpPr>
        <p:spPr>
          <a:xfrm flipV="1">
            <a:off x="1775520" y="5279202"/>
            <a:ext cx="6481068" cy="564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AD7025-87C7-490C-8037-D326C3A031EE}"/>
              </a:ext>
            </a:extLst>
          </p:cNvPr>
          <p:cNvSpPr/>
          <p:nvPr/>
        </p:nvSpPr>
        <p:spPr>
          <a:xfrm flipV="1">
            <a:off x="8275836" y="2695203"/>
            <a:ext cx="3168004" cy="151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004" y="126194"/>
            <a:ext cx="11017992" cy="949325"/>
          </a:xfrm>
        </p:spPr>
        <p:txBody>
          <a:bodyPr>
            <a:noAutofit/>
          </a:bodyPr>
          <a:lstStyle/>
          <a:p>
            <a:pPr algn="l"/>
            <a:r>
              <a:rPr lang="ru-RU" sz="2400" b="1" spc="-4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Комбинация глюкозамина гидрохлорида и хондроитина сульфата эффективно увеличивает синтез коллагена в различных тканях сустава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</p:nvPr>
        </p:nvGraphicFramePr>
        <p:xfrm>
          <a:off x="1775520" y="1484784"/>
          <a:ext cx="6574744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0696" y="6457008"/>
            <a:ext cx="11017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Lippiello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L.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Collagen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Tenocytes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Ligament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Chondrocytes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Exposed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Glucosamine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Chondroitin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Sulfate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Evid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Complement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Alternat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 2007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; 4(2):219-24.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020727" y="5296854"/>
            <a:ext cx="55427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синтеза коллагена в связках, гиалиновом хряще, </a:t>
            </a:r>
          </a:p>
          <a:p>
            <a:pPr eaLnBrk="1" hangingPunct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сухожилиях в сравнении с контролем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7456" y="2785034"/>
            <a:ext cx="2884764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получены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культурах бычьих клеток </a:t>
            </a:r>
          </a:p>
          <a:p>
            <a:pPr>
              <a:lnSpc>
                <a:spcPct val="130000"/>
              </a:lnSpc>
            </a:pP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хондроцитов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клеток </a:t>
            </a:r>
          </a:p>
          <a:p>
            <a:pPr>
              <a:lnSpc>
                <a:spcPct val="1300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сухожильных тканей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7969" y="131163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</a:p>
        </p:txBody>
      </p:sp>
    </p:spTree>
    <p:extLst>
      <p:ext uri="{BB962C8B-B14F-4D97-AF65-F5344CB8AC3E}">
        <p14:creationId xmlns:p14="http://schemas.microsoft.com/office/powerpoint/2010/main" val="2759362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DC74104-A4B7-40A0-A6AA-F6CD1F0F69F6}"/>
              </a:ext>
            </a:extLst>
          </p:cNvPr>
          <p:cNvGraphicFramePr>
            <a:graphicFrameLocks noGrp="1"/>
          </p:cNvGraphicFramePr>
          <p:nvPr/>
        </p:nvGraphicFramePr>
        <p:xfrm>
          <a:off x="843182" y="1280988"/>
          <a:ext cx="9577511" cy="3842651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312983">
                  <a:extLst>
                    <a:ext uri="{9D8B030D-6E8A-4147-A177-3AD203B41FA5}">
                      <a16:colId xmlns:a16="http://schemas.microsoft.com/office/drawing/2014/main" val="18100322"/>
                    </a:ext>
                  </a:extLst>
                </a:gridCol>
                <a:gridCol w="3232273">
                  <a:extLst>
                    <a:ext uri="{9D8B030D-6E8A-4147-A177-3AD203B41FA5}">
                      <a16:colId xmlns:a16="http://schemas.microsoft.com/office/drawing/2014/main" val="736474914"/>
                    </a:ext>
                  </a:extLst>
                </a:gridCol>
                <a:gridCol w="3032255">
                  <a:extLst>
                    <a:ext uri="{9D8B030D-6E8A-4147-A177-3AD203B41FA5}">
                      <a16:colId xmlns:a16="http://schemas.microsoft.com/office/drawing/2014/main" val="3068141627"/>
                    </a:ext>
                  </a:extLst>
                </a:gridCol>
              </a:tblGrid>
              <a:tr h="1182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087513"/>
                  </a:ext>
                </a:extLst>
              </a:tr>
              <a:tr h="10994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616450"/>
                  </a:ext>
                </a:extLst>
              </a:tr>
              <a:tr h="15606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333540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39416" y="42598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 препаратов Терафлекс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9D4EFD2-9CF6-4BE6-BF9F-51DFA772A39E}"/>
              </a:ext>
            </a:extLst>
          </p:cNvPr>
          <p:cNvGrpSpPr/>
          <p:nvPr/>
        </p:nvGrpSpPr>
        <p:grpSpPr>
          <a:xfrm>
            <a:off x="1017520" y="1480620"/>
            <a:ext cx="9207815" cy="3643020"/>
            <a:chOff x="1791464" y="2786302"/>
            <a:chExt cx="8920780" cy="36430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791464" y="2834915"/>
              <a:ext cx="2815375" cy="523210"/>
            </a:xfrm>
            <a:prstGeom prst="rect">
              <a:avLst/>
            </a:prstGeom>
          </p:spPr>
          <p:txBody>
            <a:bodyPr wrap="square" lIns="91431" tIns="45715" rIns="91431" bIns="45715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Терафлекс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60, 100, 200  капсул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91464" y="3917867"/>
              <a:ext cx="3412940" cy="73865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Состав</a:t>
              </a:r>
              <a:r>
                <a:rPr kumimoji="0" lang="ru-RU" sz="1400" b="0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(1 капсула):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Хондроитина сульфат</a:t>
              </a:r>
              <a:r>
                <a:rPr kumimoji="0" lang="en-US" sz="1400" b="0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натрия – 400 мг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Глюкозамина гидрохлорид – 500 мг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91464" y="5044338"/>
              <a:ext cx="2519924" cy="138498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Рекомендованная схема применения: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1 капсуле 3 раза в сутки, 3 недели, затем – по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капсуле 2 раза в сутки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Курс – 3-6 месяцев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931477" y="2834915"/>
              <a:ext cx="2603187" cy="523210"/>
            </a:xfrm>
            <a:prstGeom prst="rect">
              <a:avLst/>
            </a:prstGeom>
          </p:spPr>
          <p:txBody>
            <a:bodyPr wrap="square" lIns="91431" tIns="45715" rIns="91431" bIns="45715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Терафлекс Адванс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60, 120 капсул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70361" y="3845928"/>
              <a:ext cx="3269030" cy="95409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>
              <a:defPPr>
                <a:defRPr lang="ru-RU"/>
              </a:defPPr>
              <a:lvl1pPr>
                <a:defRPr sz="14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Состав (1 капсула):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Хондроитина сульфат натрия– 200 мг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Глюкозамина сульфат – 250 мг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Ибупрофен – 100 мг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31477" y="5013177"/>
              <a:ext cx="2657932" cy="95409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>
              <a:defPPr>
                <a:defRPr lang="ru-RU"/>
              </a:defPPr>
              <a:lvl1pPr>
                <a:defRPr sz="14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Рекомендованная схема применения: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2 капсулы 3 раза в сутки до 3 недель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054311" y="2786302"/>
              <a:ext cx="1980013" cy="738654"/>
            </a:xfrm>
            <a:prstGeom prst="rect">
              <a:avLst/>
            </a:prstGeom>
          </p:spPr>
          <p:txBody>
            <a:bodyPr wrap="square" lIns="91431" tIns="45715" rIns="91431" bIns="45715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Терафлекс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Хондрокрем Форте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30, 50 100 грамм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54311" y="3917867"/>
              <a:ext cx="2657933" cy="73865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>
              <a:defPPr>
                <a:defRPr lang="ru-RU"/>
              </a:defPPr>
              <a:lvl1pPr>
                <a:defRPr sz="1400"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Состав: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Хондроитина сульфат натрия - 5</a:t>
              </a:r>
              <a:r>
                <a:rPr kumimoji="0" lang="en-US" sz="1400" b="0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 </a:t>
              </a:r>
              <a:r>
                <a:rPr kumimoji="0" lang="ru-RU" sz="1400" b="0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мг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-12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Мелоксикам</a:t>
              </a:r>
              <a:r>
                <a:rPr kumimoji="0" lang="ru-RU" sz="1400" b="0" i="0" u="none" strike="noStrike" kern="1200" cap="none" spc="-1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- 10 мг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44785" y="5055743"/>
              <a:ext cx="2519924" cy="95409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Рекомендованная схема применения: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Наносить 2-3 раза в сутки до 2 недель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C2361D1-9C69-46D9-8EF6-CA5091BA9B7B}"/>
              </a:ext>
            </a:extLst>
          </p:cNvPr>
          <p:cNvSpPr txBox="1"/>
          <p:nvPr/>
        </p:nvSpPr>
        <p:spPr>
          <a:xfrm>
            <a:off x="839416" y="5426776"/>
            <a:ext cx="11525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Источники получения активных компонентов: хондроитина сульфат - хрящевые ткани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крупного рогатого скота; глюкозамин - панцири ракообразных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7CDFBC-DF1E-46C6-88C5-7BB27F7DD809}"/>
              </a:ext>
            </a:extLst>
          </p:cNvPr>
          <p:cNvSpPr txBox="1"/>
          <p:nvPr/>
        </p:nvSpPr>
        <p:spPr>
          <a:xfrm>
            <a:off x="911424" y="6411661"/>
            <a:ext cx="49503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Инструкции по медицинскому применению препаратов Терафлекс, Терафлекс Адванс, Терафлекс</a:t>
            </a:r>
          </a:p>
        </p:txBody>
      </p:sp>
    </p:spTree>
    <p:extLst>
      <p:ext uri="{BB962C8B-B14F-4D97-AF65-F5344CB8AC3E}">
        <p14:creationId xmlns:p14="http://schemas.microsoft.com/office/powerpoint/2010/main" val="1883109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E3FBE2-E871-447E-B793-7001843A3FDE}"/>
              </a:ext>
            </a:extLst>
          </p:cNvPr>
          <p:cNvSpPr/>
          <p:nvPr/>
        </p:nvSpPr>
        <p:spPr>
          <a:xfrm flipV="1">
            <a:off x="2073994" y="5409543"/>
            <a:ext cx="9278590" cy="770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2030958" y="1151319"/>
          <a:ext cx="6878637" cy="406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utoShape 2" descr="Картинки по запросу синтез гликозаминогликанов сульфата "/>
          <p:cNvSpPr>
            <a:spLocks noChangeAspect="1" noChangeArrowheads="1"/>
          </p:cNvSpPr>
          <p:nvPr/>
        </p:nvSpPr>
        <p:spPr bwMode="auto">
          <a:xfrm>
            <a:off x="1247527" y="54706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5401" y="117417"/>
            <a:ext cx="10657184" cy="10145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Комбинация хондроитина и глюкозамина в 3 раза более эффективно 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увеличивает синтез гликозаминогликанов, в сравнении с монопрепаратами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2704" y="6525150"/>
            <a:ext cx="8280920" cy="215433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Lippiello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et al. In vivo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chondroprotection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and metabolic synergy of glucosamine and chondroitin sulfate.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Orthop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Relat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Res. 2000 Dec;(381):229-40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3592" y="5477449"/>
            <a:ext cx="8202513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Данные получены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vitro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опытах на культуре бычьих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хондроцитов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Оценивалась степень включения меченой серы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гликозаминогликаны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3874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48DDB-03B7-7531-A34A-9FC94B02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58C5B-D3A9-7B73-7A3C-1A7BE01C0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профилактике спазмов включают в себя следующие: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заниматься физическими упражнениями сразу после еды;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выполнить упражнения для растяжения мышц перед физической нагрузкой или перед сном;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достаточное количество жидкости (особенно содержащей калий) после физических упражнений;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употреблять психостимуляторы (например, кофеин, никотин, эфедрин, псевдоэфедрин)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курить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растяжение мышц для бега являются наиболее эффективными.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66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E924A-E47C-BCBF-9C8C-DCC57A2A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0219A0-A43F-FE7D-1146-8382DCE27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520" y="101600"/>
            <a:ext cx="8534400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2FB76-CBAC-5077-B008-6A7C011D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Болезненный мышечный спазм (БМС)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735E1-A5D4-D276-9250-ACD9AB15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тоническое напряжение мышц, возникающее в ответ на болевое раздражение.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локальное болевое раздражение вызывает спинальный сенсомоторный рефлекс в соответствующем ему сегменте спинного мозга, сопровождающийся активацией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мотонейронов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что, в свою очередь, приводит к спазму мышц, иннервируемых этими нейронами.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 обоснованность напряжения мышц, которое следует за любой болью, заключается в иммобилизации пораженного участка тела, создании мышечного корсета.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Мышечный спазм приводит к усилению стимуляции болевых рецепторов мышцы.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Source Sans 3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Source Sans 3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41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550247" y="1899526"/>
          <a:ext cx="8277487" cy="403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7714" y="152573"/>
            <a:ext cx="1197428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Тенотен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снижает симптоматику невротических расстройств более чем на 60%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3641" y="3037876"/>
            <a:ext cx="5019475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Через 12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нед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терапии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Тенотеном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средний суммарный балл HADS уменьшился на 62,2% (p&lt;0,0001 по сравнению с исходным).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315" y="1899525"/>
            <a:ext cx="842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b="1" dirty="0">
                <a:solidFill>
                  <a:srgbClr val="5B9BD5"/>
                </a:solidFill>
              </a:rPr>
              <a:t>Изменение среднего суммарного балла </a:t>
            </a:r>
            <a:r>
              <a:rPr lang="en-US" b="1" dirty="0">
                <a:solidFill>
                  <a:srgbClr val="5B9BD5"/>
                </a:solidFill>
              </a:rPr>
              <a:t>HADS </a:t>
            </a:r>
            <a:r>
              <a:rPr lang="ru-RU" b="1" dirty="0">
                <a:solidFill>
                  <a:srgbClr val="5B9BD5"/>
                </a:solidFill>
              </a:rPr>
              <a:t>через 12 </a:t>
            </a:r>
            <a:r>
              <a:rPr lang="ru-RU" b="1" dirty="0" err="1">
                <a:solidFill>
                  <a:srgbClr val="5B9BD5"/>
                </a:solidFill>
              </a:rPr>
              <a:t>нед</a:t>
            </a:r>
            <a:r>
              <a:rPr lang="ru-RU" b="1" dirty="0">
                <a:solidFill>
                  <a:srgbClr val="5B9BD5"/>
                </a:solidFill>
              </a:rPr>
              <a:t> терапии препаратом </a:t>
            </a:r>
            <a:r>
              <a:rPr lang="ru-RU" b="1" dirty="0" err="1">
                <a:solidFill>
                  <a:srgbClr val="5B9BD5"/>
                </a:solidFill>
              </a:rPr>
              <a:t>Тенотен</a:t>
            </a:r>
            <a:r>
              <a:rPr lang="ru-RU" b="1" dirty="0">
                <a:solidFill>
                  <a:srgbClr val="5B9BD5"/>
                </a:solidFill>
              </a:rPr>
              <a:t> по сравнению с исходными показателями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63249" y="5734869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1400" dirty="0">
                <a:solidFill>
                  <a:prstClr val="black"/>
                </a:solidFill>
              </a:rPr>
              <a:t>n=</a:t>
            </a:r>
            <a:r>
              <a:rPr lang="ru-RU" sz="1400" dirty="0">
                <a:solidFill>
                  <a:prstClr val="black"/>
                </a:solidFill>
              </a:rPr>
              <a:t>4694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7314" y="6479126"/>
            <a:ext cx="11364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900" i="1" dirty="0" err="1">
                <a:solidFill>
                  <a:prstClr val="black"/>
                </a:solidFill>
                <a:ea typeface="Calibri" panose="020F0502020204030204" pitchFamily="34" charset="0"/>
              </a:rPr>
              <a:t>Верткин</a:t>
            </a:r>
            <a:r>
              <a:rPr lang="ru-RU" sz="900" i="1" dirty="0">
                <a:solidFill>
                  <a:prstClr val="black"/>
                </a:solidFill>
                <a:ea typeface="Calibri" panose="020F0502020204030204" pitchFamily="34" charset="0"/>
              </a:rPr>
              <a:t> А.Л.,</a:t>
            </a:r>
            <a:r>
              <a:rPr lang="ru-RU" sz="9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i="1" dirty="0" err="1">
                <a:solidFill>
                  <a:prstClr val="black"/>
                </a:solidFill>
                <a:ea typeface="Calibri" panose="020F0502020204030204" pitchFamily="34" charset="0"/>
              </a:rPr>
              <a:t>Ромасенко</a:t>
            </a:r>
            <a:r>
              <a:rPr lang="ru-RU" sz="900" i="1" dirty="0">
                <a:solidFill>
                  <a:prstClr val="black"/>
                </a:solidFill>
                <a:ea typeface="Calibri" panose="020F0502020204030204" pitchFamily="34" charset="0"/>
              </a:rPr>
              <a:t> Л.В., Исаев М.Р., </a:t>
            </a:r>
            <a:r>
              <a:rPr lang="ru-RU" sz="900" i="1" dirty="0" err="1">
                <a:solidFill>
                  <a:prstClr val="black"/>
                </a:solidFill>
                <a:ea typeface="Calibri" panose="020F0502020204030204" pitchFamily="34" charset="0"/>
              </a:rPr>
              <a:t>Хузина</a:t>
            </a:r>
            <a:r>
              <a:rPr lang="ru-RU" sz="900" i="1" dirty="0">
                <a:solidFill>
                  <a:prstClr val="black"/>
                </a:solidFill>
                <a:ea typeface="Calibri" panose="020F0502020204030204" pitchFamily="34" charset="0"/>
              </a:rPr>
              <a:t> И.А., </a:t>
            </a:r>
            <a:r>
              <a:rPr lang="ru-RU" sz="900" i="1" dirty="0" err="1">
                <a:solidFill>
                  <a:prstClr val="black"/>
                </a:solidFill>
                <a:ea typeface="Calibri" panose="020F0502020204030204" pitchFamily="34" charset="0"/>
              </a:rPr>
              <a:t>Наврузова</a:t>
            </a:r>
            <a:r>
              <a:rPr lang="ru-RU" sz="900" i="1" dirty="0">
                <a:solidFill>
                  <a:prstClr val="black"/>
                </a:solidFill>
                <a:ea typeface="Calibri" panose="020F0502020204030204" pitchFamily="34" charset="0"/>
              </a:rPr>
              <a:t> Н.Х., </a:t>
            </a:r>
            <a:r>
              <a:rPr lang="ru-RU" sz="900" i="1" dirty="0" err="1">
                <a:solidFill>
                  <a:prstClr val="black"/>
                </a:solidFill>
                <a:ea typeface="Calibri" panose="020F0502020204030204" pitchFamily="34" charset="0"/>
              </a:rPr>
              <a:t>Кукарцева</a:t>
            </a:r>
            <a:r>
              <a:rPr lang="ru-RU" sz="900" i="1" dirty="0">
                <a:solidFill>
                  <a:prstClr val="black"/>
                </a:solidFill>
                <a:ea typeface="Calibri" panose="020F0502020204030204" pitchFamily="34" charset="0"/>
              </a:rPr>
              <a:t> К.В., Чуприна С.Е., </a:t>
            </a:r>
            <a:r>
              <a:rPr lang="ru-RU" sz="900" i="1" dirty="0" err="1">
                <a:solidFill>
                  <a:prstClr val="black"/>
                </a:solidFill>
                <a:ea typeface="Calibri" panose="020F0502020204030204" pitchFamily="34" charset="0"/>
              </a:rPr>
              <a:t>Зозик</a:t>
            </a:r>
            <a:r>
              <a:rPr lang="ru-RU" sz="900" i="1" dirty="0">
                <a:solidFill>
                  <a:prstClr val="black"/>
                </a:solidFill>
                <a:ea typeface="Calibri" panose="020F0502020204030204" pitchFamily="34" charset="0"/>
              </a:rPr>
              <a:t> И.В., </a:t>
            </a:r>
            <a:r>
              <a:rPr lang="ru-RU" sz="900" i="1" dirty="0" err="1">
                <a:solidFill>
                  <a:prstClr val="black"/>
                </a:solidFill>
                <a:ea typeface="Calibri" panose="020F0502020204030204" pitchFamily="34" charset="0"/>
              </a:rPr>
              <a:t>Хачева</a:t>
            </a:r>
            <a:r>
              <a:rPr lang="ru-RU" sz="900" i="1" dirty="0">
                <a:solidFill>
                  <a:prstClr val="black"/>
                </a:solidFill>
                <a:ea typeface="Calibri" panose="020F0502020204030204" pitchFamily="34" charset="0"/>
              </a:rPr>
              <a:t> К.К. Терапия тревожно-депрессивных расстройств у пациентов с артериальной гипертензией: результаты всероссийского открытого </a:t>
            </a:r>
            <a:r>
              <a:rPr lang="ru-RU" sz="900" i="1" dirty="0" err="1">
                <a:solidFill>
                  <a:prstClr val="black"/>
                </a:solidFill>
                <a:ea typeface="Calibri" panose="020F0502020204030204" pitchFamily="34" charset="0"/>
              </a:rPr>
              <a:t>проспективного</a:t>
            </a:r>
            <a:r>
              <a:rPr lang="ru-RU" sz="900" i="1" dirty="0">
                <a:solidFill>
                  <a:prstClr val="black"/>
                </a:solidFill>
                <a:ea typeface="Calibri" panose="020F0502020204030204" pitchFamily="34" charset="0"/>
              </a:rPr>
              <a:t> наблюдательного клинического исследования ТЕАТР. Терапия. 202</a:t>
            </a:r>
            <a:r>
              <a:rPr lang="en-US" sz="900" i="1" dirty="0">
                <a:solidFill>
                  <a:prstClr val="black"/>
                </a:solidFill>
                <a:ea typeface="Calibri" panose="020F0502020204030204" pitchFamily="34" charset="0"/>
              </a:rPr>
              <a:t>1; </a:t>
            </a:r>
            <a:r>
              <a:rPr lang="ru-RU" sz="900" i="1" dirty="0">
                <a:solidFill>
                  <a:prstClr val="black"/>
                </a:solidFill>
                <a:ea typeface="Calibri" panose="020F0502020204030204" pitchFamily="34" charset="0"/>
              </a:rPr>
              <a:t>1</a:t>
            </a:r>
            <a:r>
              <a:rPr lang="en-US" sz="900" i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ru-RU" sz="900" i="1" dirty="0">
                <a:solidFill>
                  <a:prstClr val="black"/>
                </a:solidFill>
                <a:ea typeface="Calibri" panose="020F0502020204030204" pitchFamily="34" charset="0"/>
              </a:rPr>
              <a:t>50-60,</a:t>
            </a:r>
            <a:r>
              <a:rPr lang="en-US" sz="900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900" i="1" u="sng" dirty="0">
                <a:solidFill>
                  <a:prstClr val="black"/>
                </a:solidFill>
                <a:hlinkClick r:id="rId3"/>
              </a:rPr>
              <a:t>https://dx.doi.org/10.18565/therapy.2021.1.47-57</a:t>
            </a:r>
            <a:endParaRPr lang="ru-RU" sz="400" i="1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A22BC-57A2-4FBE-B589-B0B3AB210777}"/>
              </a:ext>
            </a:extLst>
          </p:cNvPr>
          <p:cNvSpPr txBox="1"/>
          <p:nvPr/>
        </p:nvSpPr>
        <p:spPr>
          <a:xfrm>
            <a:off x="7013641" y="4047839"/>
            <a:ext cx="5019475" cy="1569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Всероссийская открытая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проспективная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наблюдательная программа. Пациенты с диагнозом: невротические расстройства (расстройства адаптации) на фоне АГ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</a:rPr>
              <a:t>(n=6933).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Терапия: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Тенотен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по 2 т 3 раза в сутки в течение 12 недель + стандартная терапия АГ</a:t>
            </a:r>
          </a:p>
        </p:txBody>
      </p:sp>
    </p:spTree>
    <p:extLst>
      <p:ext uri="{BB962C8B-B14F-4D97-AF65-F5344CB8AC3E}">
        <p14:creationId xmlns:p14="http://schemas.microsoft.com/office/powerpoint/2010/main" val="225291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Эффективное лечение начальных проявлений СНМП при ДГПЖ…"/>
          <p:cNvSpPr txBox="1">
            <a:spLocks noChangeArrowheads="1"/>
          </p:cNvSpPr>
          <p:nvPr/>
        </p:nvSpPr>
        <p:spPr bwMode="auto">
          <a:xfrm>
            <a:off x="6062136" y="1221320"/>
            <a:ext cx="5794505" cy="399032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21336" tIns="21336" rIns="21336" bIns="21336">
            <a:spAutoFit/>
          </a:bodyPr>
          <a:lstStyle/>
          <a:p>
            <a:pPr defTabSz="1022300">
              <a:spcBef>
                <a:spcPts val="2933"/>
              </a:spcBef>
              <a:defRPr/>
            </a:pPr>
            <a:r>
              <a:rPr lang="ru-RU" altLang="ru-RU" sz="24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Verdana" pitchFamily="34" charset="0"/>
              </a:rPr>
              <a:t>Тенотен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Verdana" pitchFamily="34" charset="0"/>
              </a:rPr>
              <a:t>: доказанная эффективность в лечении тревоги, сравнимая с </a:t>
            </a:r>
            <a:r>
              <a:rPr lang="ru-RU" altLang="ru-RU" sz="24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Verdana" pitchFamily="34" charset="0"/>
              </a:rPr>
              <a:t>бензодиазепинами</a:t>
            </a:r>
            <a:r>
              <a:rPr lang="ru-RU" altLang="ru-RU" sz="2400" baseline="30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Verdana" pitchFamily="34" charset="0"/>
              </a:rPr>
              <a:t> 1, 2</a:t>
            </a:r>
          </a:p>
          <a:p>
            <a:pPr defTabSz="1022300">
              <a:spcBef>
                <a:spcPts val="2933"/>
              </a:spcBef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Verdana" pitchFamily="34" charset="0"/>
              </a:rPr>
              <a:t>Благоприятный профиль безопасности</a:t>
            </a:r>
            <a:r>
              <a:rPr lang="ru-RU" altLang="ru-RU" sz="2400" baseline="30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Verdana" pitchFamily="34" charset="0"/>
              </a:rPr>
              <a:t> 1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sym typeface="Verdana" pitchFamily="34" charset="0"/>
            </a:endParaRPr>
          </a:p>
          <a:p>
            <a:pPr defTabSz="1022300">
              <a:spcBef>
                <a:spcPts val="2933"/>
              </a:spcBef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Verdana" pitchFamily="34" charset="0"/>
              </a:rPr>
              <a:t>Курсовое применение: </a:t>
            </a:r>
            <a:b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Verdana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1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или 2 таблетки 2 раза/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сут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400" baseline="30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Verdana" pitchFamily="34" charset="0"/>
              </a:rPr>
              <a:t>1</a:t>
            </a:r>
          </a:p>
          <a:p>
            <a:pPr defTabSz="1022300">
              <a:spcBef>
                <a:spcPts val="2933"/>
              </a:spcBef>
              <a:defRPr/>
            </a:pPr>
            <a:endParaRPr lang="ru-RU" altLang="ru-RU" sz="2400" baseline="30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sym typeface="Verdana" pitchFamily="34" charset="0"/>
            </a:endParaRPr>
          </a:p>
        </p:txBody>
      </p:sp>
      <p:sp>
        <p:nvSpPr>
          <p:cNvPr id="22532" name="1"/>
          <p:cNvSpPr txBox="1">
            <a:spLocks noChangeArrowheads="1"/>
          </p:cNvSpPr>
          <p:nvPr/>
        </p:nvSpPr>
        <p:spPr bwMode="auto">
          <a:xfrm>
            <a:off x="5039786" y="1123951"/>
            <a:ext cx="1113367" cy="102797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21336" tIns="21336" rIns="21336" bIns="21336">
            <a:spAutoFit/>
          </a:bodyPr>
          <a:lstStyle/>
          <a:p>
            <a:pPr defTabSz="1022300">
              <a:spcBef>
                <a:spcPts val="3533"/>
              </a:spcBef>
              <a:defRPr/>
            </a:pPr>
            <a:r>
              <a:rPr lang="ru-RU" altLang="ru-RU" sz="6400" b="1" dirty="0">
                <a:solidFill>
                  <a:srgbClr val="5B9BD5"/>
                </a:solidFill>
                <a:sym typeface="Verdana" pitchFamily="34" charset="0"/>
              </a:rPr>
              <a:t>1</a:t>
            </a:r>
          </a:p>
        </p:txBody>
      </p:sp>
      <p:sp>
        <p:nvSpPr>
          <p:cNvPr id="22533" name="2"/>
          <p:cNvSpPr txBox="1">
            <a:spLocks noChangeArrowheads="1"/>
          </p:cNvSpPr>
          <p:nvPr/>
        </p:nvSpPr>
        <p:spPr bwMode="auto">
          <a:xfrm>
            <a:off x="5087411" y="2564827"/>
            <a:ext cx="1113367" cy="102797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21336" tIns="21336" rIns="21336" bIns="21336">
            <a:spAutoFit/>
          </a:bodyPr>
          <a:lstStyle/>
          <a:p>
            <a:pPr defTabSz="1022300">
              <a:spcBef>
                <a:spcPts val="3533"/>
              </a:spcBef>
              <a:defRPr/>
            </a:pPr>
            <a:r>
              <a:rPr lang="ru-RU" altLang="ru-RU" sz="6400" b="1" dirty="0">
                <a:solidFill>
                  <a:srgbClr val="5B9BD5"/>
                </a:solidFill>
                <a:sym typeface="Verdana" pitchFamily="34" charset="0"/>
              </a:rPr>
              <a:t>2</a:t>
            </a:r>
          </a:p>
        </p:txBody>
      </p:sp>
      <p:sp>
        <p:nvSpPr>
          <p:cNvPr id="22534" name="3"/>
          <p:cNvSpPr txBox="1">
            <a:spLocks noChangeArrowheads="1"/>
          </p:cNvSpPr>
          <p:nvPr/>
        </p:nvSpPr>
        <p:spPr bwMode="auto">
          <a:xfrm>
            <a:off x="5087411" y="3644432"/>
            <a:ext cx="1018116" cy="102797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21336" tIns="21336" rIns="21336" bIns="21336">
            <a:spAutoFit/>
          </a:bodyPr>
          <a:lstStyle/>
          <a:p>
            <a:pPr defTabSz="1022300">
              <a:spcBef>
                <a:spcPts val="3533"/>
              </a:spcBef>
              <a:defRPr/>
            </a:pPr>
            <a:r>
              <a:rPr lang="ru-RU" altLang="ru-RU" sz="6400" b="1" dirty="0">
                <a:solidFill>
                  <a:srgbClr val="5B9BD5"/>
                </a:solidFill>
                <a:sym typeface="Verdana" pitchFamily="34" charset="0"/>
              </a:rPr>
              <a:t>3</a:t>
            </a:r>
          </a:p>
        </p:txBody>
      </p:sp>
      <p:sp>
        <p:nvSpPr>
          <p:cNvPr id="22535" name="Винаров А.З,, Спивак Л.Г., 2015 г. Многоцентровое двойное слепое плацебоконтролируемое рандомизированное клиническое исследование в параллельных группах безопасности и эффективности применения Афалазы у пациентов с симптомами ДГПЖ и риском прогрессии. Фи"/>
          <p:cNvSpPr txBox="1">
            <a:spLocks noChangeArrowheads="1"/>
          </p:cNvSpPr>
          <p:nvPr/>
        </p:nvSpPr>
        <p:spPr bwMode="auto">
          <a:xfrm>
            <a:off x="839360" y="6318780"/>
            <a:ext cx="11472333" cy="47274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1205" tIns="51205" rIns="51205" bIns="51205">
            <a:spAutoFit/>
          </a:bodyPr>
          <a:lstStyle/>
          <a:p>
            <a:pPr defTabSz="1022300">
              <a:defRPr/>
            </a:pPr>
            <a:r>
              <a:rPr lang="en-US" altLang="ru-RU" sz="800" i="1" dirty="0">
                <a:solidFill>
                  <a:prstClr val="black"/>
                </a:solidFill>
                <a:sym typeface="Verdana" pitchFamily="34" charset="0"/>
              </a:rPr>
              <a:t>1</a:t>
            </a:r>
            <a:r>
              <a:rPr lang="ru-RU" altLang="ru-RU" sz="800" i="1" dirty="0">
                <a:solidFill>
                  <a:prstClr val="black"/>
                </a:solidFill>
                <a:sym typeface="Verdana" pitchFamily="34" charset="0"/>
              </a:rPr>
              <a:t> </a:t>
            </a:r>
            <a:r>
              <a:rPr lang="en-US" altLang="ru-RU" sz="800" i="1" dirty="0">
                <a:solidFill>
                  <a:prstClr val="black"/>
                </a:solidFill>
                <a:sym typeface="Verdana" pitchFamily="34" charset="0"/>
              </a:rPr>
              <a:t>.</a:t>
            </a:r>
            <a:r>
              <a:rPr lang="ru-RU" altLang="ru-RU" sz="800" i="1" dirty="0">
                <a:solidFill>
                  <a:prstClr val="black"/>
                </a:solidFill>
                <a:sym typeface="Verdana" pitchFamily="34" charset="0"/>
              </a:rPr>
              <a:t>Инструкция по медицинскому применению препарата </a:t>
            </a:r>
            <a:r>
              <a:rPr lang="ru-RU" altLang="ru-RU" sz="800" i="1" dirty="0" err="1">
                <a:solidFill>
                  <a:prstClr val="black"/>
                </a:solidFill>
                <a:sym typeface="Verdana" pitchFamily="34" charset="0"/>
              </a:rPr>
              <a:t>Тенотен</a:t>
            </a:r>
            <a:r>
              <a:rPr lang="ru-RU" altLang="ru-RU" sz="800" i="1" dirty="0">
                <a:solidFill>
                  <a:prstClr val="black"/>
                </a:solidFill>
                <a:sym typeface="Verdana" pitchFamily="34" charset="0"/>
              </a:rPr>
              <a:t> ЛП-</a:t>
            </a:r>
            <a:r>
              <a:rPr lang="en-US" altLang="ru-RU" sz="800" i="1" dirty="0">
                <a:solidFill>
                  <a:prstClr val="black"/>
                </a:solidFill>
                <a:sym typeface="Verdana" panose="020B0604030504040204" pitchFamily="34" charset="0"/>
              </a:rPr>
              <a:t>N (000029) - (</a:t>
            </a:r>
            <a:r>
              <a:rPr lang="ru-RU" altLang="ru-RU" sz="800" i="1" dirty="0">
                <a:solidFill>
                  <a:prstClr val="black"/>
                </a:solidFill>
                <a:sym typeface="Verdana" panose="020B0604030504040204" pitchFamily="34" charset="0"/>
              </a:rPr>
              <a:t>РГ-</a:t>
            </a:r>
            <a:r>
              <a:rPr lang="en-US" altLang="ru-RU" sz="800" i="1" dirty="0">
                <a:solidFill>
                  <a:prstClr val="black"/>
                </a:solidFill>
                <a:sym typeface="Verdana" panose="020B0604030504040204" pitchFamily="34" charset="0"/>
              </a:rPr>
              <a:t>RU)</a:t>
            </a:r>
            <a:r>
              <a:rPr lang="ru-RU" altLang="ru-RU" sz="800" i="1" dirty="0">
                <a:solidFill>
                  <a:prstClr val="black"/>
                </a:solidFill>
                <a:sym typeface="Verdana" panose="020B0604030504040204" pitchFamily="34" charset="0"/>
              </a:rPr>
              <a:t> от 18.12.2019</a:t>
            </a:r>
          </a:p>
          <a:p>
            <a:pPr defTabSz="914377">
              <a:defRPr/>
            </a:pPr>
            <a:r>
              <a:rPr lang="ru-RU" altLang="ru-RU" sz="800" i="1" dirty="0">
                <a:solidFill>
                  <a:prstClr val="black"/>
                </a:solidFill>
                <a:sym typeface="Verdana" panose="020B0604030504040204" pitchFamily="34" charset="0"/>
              </a:rPr>
              <a:t>2. </a:t>
            </a:r>
            <a:r>
              <a:rPr lang="ru-RU" sz="800" i="1" dirty="0">
                <a:solidFill>
                  <a:prstClr val="black"/>
                </a:solidFill>
              </a:rPr>
              <a:t>Отчет о клиническом исследовании эффективности и переносимости препарата «</a:t>
            </a:r>
            <a:r>
              <a:rPr lang="ru-RU" sz="800" i="1" dirty="0" err="1">
                <a:solidFill>
                  <a:prstClr val="black"/>
                </a:solidFill>
              </a:rPr>
              <a:t>Тенотен</a:t>
            </a:r>
            <a:r>
              <a:rPr lang="ru-RU" sz="800" i="1" dirty="0">
                <a:solidFill>
                  <a:prstClr val="black"/>
                </a:solidFill>
              </a:rPr>
              <a:t>» в качестве </a:t>
            </a:r>
            <a:r>
              <a:rPr lang="ru-RU" sz="800" i="1" dirty="0" err="1">
                <a:solidFill>
                  <a:prstClr val="black"/>
                </a:solidFill>
              </a:rPr>
              <a:t>анксиолитического</a:t>
            </a:r>
            <a:r>
              <a:rPr lang="ru-RU" sz="800" i="1" dirty="0">
                <a:solidFill>
                  <a:prstClr val="black"/>
                </a:solidFill>
              </a:rPr>
              <a:t> средства. Руководители исследования: Ю.В. Попов. Государственное учреждение «Санкт-Петербургский психоневрологический научно-исследовательский институт им. В.М. Бехтерева; А.С. </a:t>
            </a:r>
            <a:r>
              <a:rPr lang="ru-RU" sz="800" i="1" dirty="0" err="1">
                <a:solidFill>
                  <a:prstClr val="black"/>
                </a:solidFill>
              </a:rPr>
              <a:t>Аведисова</a:t>
            </a:r>
            <a:r>
              <a:rPr lang="ru-RU" sz="800" i="1" dirty="0">
                <a:solidFill>
                  <a:prstClr val="black"/>
                </a:solidFill>
              </a:rPr>
              <a:t>. ГНЦС и СП им В.П. Сербского; </a:t>
            </a:r>
            <a:r>
              <a:rPr lang="ru-RU" sz="800" i="1" dirty="0" err="1">
                <a:solidFill>
                  <a:prstClr val="black"/>
                </a:solidFill>
              </a:rPr>
              <a:t>Шамрей</a:t>
            </a:r>
            <a:r>
              <a:rPr lang="ru-RU" sz="800" i="1" dirty="0">
                <a:solidFill>
                  <a:prstClr val="black"/>
                </a:solidFill>
              </a:rPr>
              <a:t> В.К., Военно-Медицинская Академия МО РФ. 2005 г. </a:t>
            </a:r>
            <a:r>
              <a:rPr lang="en-US" sz="800" i="1" dirty="0">
                <a:solidFill>
                  <a:prstClr val="black"/>
                </a:solidFill>
              </a:rPr>
              <a:t>(Data on File)</a:t>
            </a:r>
            <a:endParaRPr lang="ru-RU" altLang="ru-RU" sz="800" i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5" y="1326766"/>
            <a:ext cx="4541003" cy="36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5542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0491B-13D9-A8CB-EC75-4E2C8E26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Благодарю за внимание!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E6AB252-33C9-E22A-4499-F75A4D840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1080" y="1825625"/>
            <a:ext cx="57898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3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53156-502E-B0BE-E379-58657518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Мышечные спазмы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F4AA7A-7832-71F7-62BF-F7AF67BE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Мышечные спазмы представляют собой внезапные, кратковременные, болезненные сокращения мышцы или группы мышц.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Судороги часто возникают у здоровых людей (обычно у лиц среднего или пожилого возраста), иногда в покое, чаще во время физических упражнений или после них, либо же ночью (в том числе во время сна). </a:t>
            </a:r>
          </a:p>
          <a:p>
            <a: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Спазмы в мышцах ног в ночное время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вовлекают мышцы голени и приводят к подошвенному сгибанию стопы и пальцев.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6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23DB9-D11F-642C-E0CD-1A8A0AD4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мышечного спазма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FFD091-A6B3-B24D-1889-DB876A568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стрессы.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Стрессы влияют на работу эндокринной системы, из-за чего возникает повышение мышечного тонуса.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позвоночника.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ушибах позвоночника может задеваться триггерная точка — область мышцы, наиболее чувствительная к раздражителям, при сдавливании которой возникает сильная боль.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Хроническое перенапряжение.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при неправильном положении спины во время длительной сидячей или стоячей работы. Также перенапряжение мышц спины возникает при постоянном ношении сумки на одном плече.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Дегенеративно – деструктивные изменения позвоночника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протрузии и грыжи, неврологические симптомы остеохондроза позвоночника.</a:t>
            </a:r>
          </a:p>
        </p:txBody>
      </p:sp>
    </p:spTree>
    <p:extLst>
      <p:ext uri="{BB962C8B-B14F-4D97-AF65-F5344CB8AC3E}">
        <p14:creationId xmlns:p14="http://schemas.microsoft.com/office/powerpoint/2010/main" val="149676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9A880-1D69-612D-BF13-7561D5A9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ричинами мышечных спазмов являются следующие: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DB220-32C9-77DF-186B-29F727804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Доброкачественные спазмы мышц ног (мышечные спазмы в отсутствие заболевания, которое может быть их причиной; как правило, возникают в ночное время).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Мышечные спазмы, связанные с физической нагрузкой (спазмы, возникающие во время или сразу после упражнений).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90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BD922-90F6-B2F7-040D-7AD533F6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акторы увеличивают риск  развития и степень тяжести: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11974-7B60-3BD7-C2E0-32141F236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Уплотнение мышц голени в связи с отсутствием растяжения, малой физической активностью или, в ряде случаев, при длительно существующем отеке нижних конечностей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Дегидратация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Электролитные нарушения (например, низкий уровень калия или магния)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Неврологические или метаболические нарушения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большого объема жидкости во время диализа у пациентов с терминальной стадией заболевания почек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</a:t>
            </a:r>
          </a:p>
          <a:p>
            <a:pPr algn="l"/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екоторые токсины могут вызывать мышечные спазмы.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94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20D85-B7E4-68B3-18D4-B631C781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при мышечных спазмах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1F93EF-B18D-3938-AA8A-9E98AEC25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мышечных спазмов следует сосредоточиться на попытке выявить поддающуюся лечению причину такого состояния.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случаях заболевание, являющееся причиной спазмов, уже диагностировано или сопровождается другими симптомами, более важными, чем мышечные спазмы.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Мышечные спазмы следует дифференцировать от перемежающейся </a:t>
            </a:r>
            <a:r>
              <a:rPr lang="ru-RU" b="0" i="0" u="sng" dirty="0">
                <a:solidFill>
                  <a:srgbClr val="B12E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Клинические проявления"/>
              </a:rPr>
              <a:t>хромоты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b="0" i="0" u="sng" dirty="0" err="1">
                <a:solidFill>
                  <a:srgbClr val="B12E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Дистонии"/>
              </a:rPr>
              <a:t>дистоний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этого обычно достаточно клинического обследования.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94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6S0QGc2jJZIeggRBPYvH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TRACKER_TEXT" val="5-10%"/>
  <p:tag name="SMARTER_SLIDES_TRACKER_DATE" val="10-Feb-21 09:58: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TRACKER_TEXT" val="НЕСпецифическая боль"/>
  <p:tag name="SMARTER_SLIDES_TRACKER_DATE" val="10-Feb-21 09:58: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P2Wf5J3UnrRGljCPeE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26ksAgBrFZBNd.RGBAA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xcuDkyxRMc5Yz7E7ZEj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X0ck4ruBQ4n_mcYEN9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hw2Fd_ba6I17yxrnPz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tOH9cgK6vNFcyObuLAE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X0ck4ruBQ4n_mcYEN9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eCaFihCec83OEIQYzB4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4Mh0akk9uR5_RC7N0MG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5AhVHR4Di.ve.4hUsbj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HqXF6.WXrO1IvYy.VQv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WaZBDvPOjmE.gZJ9i.l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gItXHbHu5mTkJbjkIbY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XD2c9GNU9f0Fhd_mmW3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kHXwQzMfR4GLOP3JLtJ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wc7GUu38.sD_sN8tGs8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TwyXkaXiVd98TPuhzlP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JR2Pv5HYy_K.kqX6lPd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0dsp81r0ZL5.knJ8J2h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AWNG2gjQdOoqCawM7AB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SsbooYuJ.rnaraPlA.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SfoAywe.mDjJL6TiCg2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7Xtj0IQNT9ZLrHSK6bJ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xyIatDFnKSzF5jYyoP7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oPnXIeh5LBmNE2Dq6CL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9D0E3UaQY2u4hrPg6o7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oer0gG3mBgywGF9HbOY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fBWoZMACBtQJhnPmZtz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3ppBkHp5XwzzARBnegaG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mVN.K4TJVbQGXExz7x7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_VfCTInkzHdsRc72wfe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YoAlgf9Ae3LHzBNuZ1a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I72D7bAryCo9uE4.Ul1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TRACKER_TEXT" val="ДИАГНОСТИКА БОЛИ В СПИНЕ ЗАТРУДНЕНА ВСЛЕДСТВИЕ МНОЖЕСТВЕННОЙ ЭТИОЛОГИИ&#10;В 90-95% случаев боль в спине имеет неспецифический характер и является проявлением скелетно-мышечных изменений1&#10;В 5-10% случаев причиной боли становятся инфекционные, неопластические, воспалительные и другие заболевания2"/>
  <p:tag name="SMARTER_SLIDES_TRACKER_DATE" val="10-Feb-21 09:58: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TRACKER_TEXT" val="Специфическая боль"/>
  <p:tag name="SMARTER_SLIDES_TRACKER_DATE" val="10-Feb-21 09:58: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n9NfQazmFpUpNrhmA4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ER_SLIDES_TRACKER_TEXT" val="90-95%"/>
  <p:tag name="SMARTER_SLIDES_TRACKER_DATE" val="10-Feb-21 09:58:3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рафл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рафлекс" id="{65356D54-E3D1-4518-8200-4605CFD5FFEE}" vid="{EA26582C-0E45-46DF-A306-36DF8BA38C6F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C9E7E4"/>
        </a:solidFill>
      </a:spPr>
      <a:bodyPr wrap="square">
        <a:spAutoFit/>
      </a:bodyPr>
      <a:lstStyle>
        <a:defPPr>
          <a:defRPr sz="1400" b="1" dirty="0">
            <a:solidFill>
              <a:srgbClr val="A06F2A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2911</Words>
  <Application>Microsoft Office PowerPoint</Application>
  <PresentationFormat>Широкоэкранный</PresentationFormat>
  <Paragraphs>426</Paragraphs>
  <Slides>42</Slides>
  <Notes>3</Notes>
  <HiddenSlides>4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60" baseType="lpstr">
      <vt:lpstr>Arial</vt:lpstr>
      <vt:lpstr>Arial Narrow</vt:lpstr>
      <vt:lpstr>Arial Unicode MS</vt:lpstr>
      <vt:lpstr>Calibri</vt:lpstr>
      <vt:lpstr>Calibri Light</vt:lpstr>
      <vt:lpstr>Century Gothic</vt:lpstr>
      <vt:lpstr>Inter</vt:lpstr>
      <vt:lpstr>Open Sans</vt:lpstr>
      <vt:lpstr>Source Sans 3</vt:lpstr>
      <vt:lpstr>Tahoma</vt:lpstr>
      <vt:lpstr>Times New Roman</vt:lpstr>
      <vt:lpstr>Verdana</vt:lpstr>
      <vt:lpstr>Wingdings</vt:lpstr>
      <vt:lpstr>Тема Office</vt:lpstr>
      <vt:lpstr>Терафлекс</vt:lpstr>
      <vt:lpstr>1_Тема Office</vt:lpstr>
      <vt:lpstr>2_Тема Office</vt:lpstr>
      <vt:lpstr>think-cell Slide</vt:lpstr>
      <vt:lpstr>Болевой мышечный спазм</vt:lpstr>
      <vt:lpstr>Введение</vt:lpstr>
      <vt:lpstr>Имитировать мышечные спазмы могут другие заболевания</vt:lpstr>
      <vt:lpstr>Болезненный мышечный спазм (БМС)</vt:lpstr>
      <vt:lpstr>Мышечные спазмы</vt:lpstr>
      <vt:lpstr>Причины мышечного спазма</vt:lpstr>
      <vt:lpstr> Причинами мышечных спазмов являются следующие: </vt:lpstr>
      <vt:lpstr> Факторы увеличивают риск  развития и степень тяжести: </vt:lpstr>
      <vt:lpstr>Обследование при мышечных спазмах</vt:lpstr>
      <vt:lpstr>Обследование при мышечном спазме</vt:lpstr>
      <vt:lpstr>Обследование</vt:lpstr>
      <vt:lpstr>Перегрузка мышц – самая частая причина</vt:lpstr>
      <vt:lpstr>Причина перегрузки мышц</vt:lpstr>
      <vt:lpstr>Прогноз благоприятный</vt:lpstr>
      <vt:lpstr>Презентация PowerPoint</vt:lpstr>
      <vt:lpstr>Порочный круг по механизму самовоспроизведения: </vt:lpstr>
      <vt:lpstr>Этиология болевого синдрома в нижней части спины</vt:lpstr>
      <vt:lpstr>Причины неспецифической боли в нижней части спины</vt:lpstr>
      <vt:lpstr>Дегенеративно-дистрофические заболевания позвоночника</vt:lpstr>
      <vt:lpstr>Фасеточный синдром (спондилоартроз)</vt:lpstr>
      <vt:lpstr>Презентация PowerPoint</vt:lpstr>
      <vt:lpstr>Презентация PowerPoint</vt:lpstr>
      <vt:lpstr> История заболевания </vt:lpstr>
      <vt:lpstr> История заболевания </vt:lpstr>
      <vt:lpstr>Тревожными являются следующие симптомы</vt:lpstr>
      <vt:lpstr> Интерпретация результатов </vt:lpstr>
      <vt:lpstr> Интерпретация результатов </vt:lpstr>
      <vt:lpstr>Лечение</vt:lpstr>
      <vt:lpstr>Презентация PowerPoint</vt:lpstr>
      <vt:lpstr>Презентация PowerPoint</vt:lpstr>
      <vt:lpstr>Презентация PowerPoint</vt:lpstr>
      <vt:lpstr>Комбинация ХС и ГА – перспективное средство лечения БНС</vt:lpstr>
      <vt:lpstr>Комбинация ХС и ГА – перспективное средство лечения БНС</vt:lpstr>
      <vt:lpstr>Комбинация ХС и ГА – перспективное средство лечения БНС</vt:lpstr>
      <vt:lpstr>Комбинация глюкозамина гидрохлорида и хондроитина сульфата эффективно увеличивает синтез коллагена в различных тканях сустава</vt:lpstr>
      <vt:lpstr>Презентация PowerPoint</vt:lpstr>
      <vt:lpstr>Презентация PowerPoint</vt:lpstr>
      <vt:lpstr>Профилактика</vt:lpstr>
      <vt:lpstr>Презентация PowerPoint</vt:lpstr>
      <vt:lpstr>Тенотен снижает симптоматику невротических расстройств более чем на 60%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Жестикова</dc:creator>
  <cp:lastModifiedBy>Рентген</cp:lastModifiedBy>
  <cp:revision>13</cp:revision>
  <dcterms:created xsi:type="dcterms:W3CDTF">2023-03-29T13:51:26Z</dcterms:created>
  <dcterms:modified xsi:type="dcterms:W3CDTF">2023-04-07T04:55:20Z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850223-87a8-40c3-9eb2-432606efca2a_Enabled">
    <vt:lpwstr>true</vt:lpwstr>
  </property>
  <property fmtid="{D5CDD505-2E9C-101B-9397-08002B2CF9AE}" pid="3" name="MSIP_Label_7f850223-87a8-40c3-9eb2-432606efca2a_SetDate">
    <vt:lpwstr>2023-04-03T05:03:18Z</vt:lpwstr>
  </property>
  <property fmtid="{D5CDD505-2E9C-101B-9397-08002B2CF9AE}" pid="4" name="MSIP_Label_7f850223-87a8-40c3-9eb2-432606efca2a_Method">
    <vt:lpwstr>Privileged</vt:lpwstr>
  </property>
  <property fmtid="{D5CDD505-2E9C-101B-9397-08002B2CF9AE}" pid="5" name="MSIP_Label_7f850223-87a8-40c3-9eb2-432606efca2a_Name">
    <vt:lpwstr>7f850223-87a8-40c3-9eb2-432606efca2a</vt:lpwstr>
  </property>
  <property fmtid="{D5CDD505-2E9C-101B-9397-08002B2CF9AE}" pid="6" name="MSIP_Label_7f850223-87a8-40c3-9eb2-432606efca2a_SiteId">
    <vt:lpwstr>fcb2b37b-5da0-466b-9b83-0014b67a7c78</vt:lpwstr>
  </property>
  <property fmtid="{D5CDD505-2E9C-101B-9397-08002B2CF9AE}" pid="7" name="MSIP_Label_7f850223-87a8-40c3-9eb2-432606efca2a_ActionId">
    <vt:lpwstr>b77e5fe5-343d-4e73-8aba-90a0d079a3aa</vt:lpwstr>
  </property>
  <property fmtid="{D5CDD505-2E9C-101B-9397-08002B2CF9AE}" pid="8" name="MSIP_Label_7f850223-87a8-40c3-9eb2-432606efca2a_ContentBits">
    <vt:lpwstr>0</vt:lpwstr>
  </property>
</Properties>
</file>