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2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0"/>
  </p:notesMasterIdLst>
  <p:sldIdLst>
    <p:sldId id="256" r:id="rId2"/>
    <p:sldId id="282" r:id="rId3"/>
    <p:sldId id="277" r:id="rId4"/>
    <p:sldId id="270" r:id="rId5"/>
    <p:sldId id="278" r:id="rId6"/>
    <p:sldId id="281" r:id="rId7"/>
    <p:sldId id="257" r:id="rId8"/>
    <p:sldId id="286" r:id="rId9"/>
    <p:sldId id="287" r:id="rId10"/>
    <p:sldId id="283" r:id="rId11"/>
    <p:sldId id="284" r:id="rId12"/>
    <p:sldId id="285" r:id="rId13"/>
    <p:sldId id="259" r:id="rId14"/>
    <p:sldId id="260" r:id="rId15"/>
    <p:sldId id="279" r:id="rId16"/>
    <p:sldId id="280" r:id="rId17"/>
    <p:sldId id="265" r:id="rId18"/>
    <p:sldId id="266" r:id="rId19"/>
    <p:sldId id="261" r:id="rId20"/>
    <p:sldId id="271" r:id="rId21"/>
    <p:sldId id="273" r:id="rId22"/>
    <p:sldId id="272" r:id="rId23"/>
    <p:sldId id="275" r:id="rId24"/>
    <p:sldId id="263" r:id="rId25"/>
    <p:sldId id="267" r:id="rId26"/>
    <p:sldId id="276" r:id="rId27"/>
    <p:sldId id="268" r:id="rId28"/>
    <p:sldId id="288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1" autoAdjust="0"/>
    <p:restoredTop sz="87424" autoAdjust="0"/>
  </p:normalViewPr>
  <p:slideViewPr>
    <p:cSldViewPr>
      <p:cViewPr>
        <p:scale>
          <a:sx n="30" d="100"/>
          <a:sy n="30" d="100"/>
        </p:scale>
        <p:origin x="-2957" y="-108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категории</c:v>
                </c:pt>
              </c:strCache>
            </c:strRef>
          </c:tx>
          <c:cat>
            <c:strRef>
              <c:f>Лист1!$A$2:$A$8</c:f>
              <c:strCache>
                <c:ptCount val="7"/>
                <c:pt idx="0">
                  <c:v>МВТ</c:v>
                </c:pt>
                <c:pt idx="1">
                  <c:v>РПМБ</c:v>
                </c:pt>
                <c:pt idx="2">
                  <c:v>МВТ с повреждением связок</c:v>
                </c:pt>
                <c:pt idx="3">
                  <c:v>Переломы</c:v>
                </c:pt>
                <c:pt idx="4">
                  <c:v>Ранения м/тканей</c:v>
                </c:pt>
                <c:pt idx="5">
                  <c:v>МВТ с поврежд. нервов</c:v>
                </c:pt>
                <c:pt idx="6">
                  <c:v>МВТ с огнестрельными переломами 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34</c:v>
                </c:pt>
                <c:pt idx="1">
                  <c:v>49</c:v>
                </c:pt>
                <c:pt idx="2">
                  <c:v>5.5</c:v>
                </c:pt>
                <c:pt idx="3">
                  <c:v>2.7</c:v>
                </c:pt>
                <c:pt idx="4">
                  <c:v>2.7</c:v>
                </c:pt>
                <c:pt idx="5">
                  <c:v>1.85</c:v>
                </c:pt>
                <c:pt idx="6">
                  <c:v>3.7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6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40"/>
      <c:rotY val="1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2407407407407406E-2"/>
          <c:y val="0.10080796900940786"/>
          <c:w val="0.7230554340429669"/>
          <c:h val="0.8770558937465412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Прошли лечение у психотерапевта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F43,2</c:v>
                </c:pt>
                <c:pt idx="1">
                  <c:v>F43.1</c:v>
                </c:pt>
                <c:pt idx="2">
                  <c:v>G93.8</c:v>
                </c:pt>
                <c:pt idx="3">
                  <c:v>Профилактика</c:v>
                </c:pt>
                <c:pt idx="4">
                  <c:v>F48.0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56</c:v>
                </c:pt>
                <c:pt idx="1">
                  <c:v>3.7</c:v>
                </c:pt>
                <c:pt idx="2">
                  <c:v>15</c:v>
                </c:pt>
                <c:pt idx="3">
                  <c:v>24.3</c:v>
                </c:pt>
                <c:pt idx="4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904C58-3988-4436-BF3D-0AFEF4A20E8F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66C66-4E4D-466F-A5C5-9E21B9C954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647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 smtClean="0"/>
              <a:t>МСЧ</a:t>
            </a:r>
            <a:r>
              <a:rPr lang="ru-RU" sz="1000" baseline="0" dirty="0" smtClean="0"/>
              <a:t> МВД России по КО была создана 10 февраля 1943г. В настоящее время в МСЧ и филиалах обслуживается около 26000 человек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(это сотрудники ОВД, Росгвардии, МЧС, пенсионеры МВД, члены семей сотрудников и пенсионеров МВД).  </a:t>
            </a:r>
            <a:r>
              <a:rPr lang="ru-RU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Наша медико-санитарная часть представляет собой многопрофильное ведомственное медицинское учреждение, оказывающее специализированную медицинскую помощь. Состоит из поликлиники, госпиталя, ЦПД, ВВК, ЦГСЭН, филиала в г. Мариинск с дневным стационаром. В состав госпиталя входят: терапевтическое отделение на 35 коек, неврологическое отделение на 35 коек, стационар дневного пребывания при стационаре на 30 коек</a:t>
            </a:r>
          </a:p>
          <a:p>
            <a:endParaRPr lang="ru-R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66C66-4E4D-466F-A5C5-9E21B9C9549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0131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900" dirty="0" smtClean="0"/>
              <a:t>С марта 2023 года к нам на МПР начали поступать сотрудники боевых подразделений Росгвардии (ОМОН, СОБР, войсковая часть 6607), принимавшими участие в СВО. И мы работали</a:t>
            </a:r>
            <a:r>
              <a:rPr lang="ru-RU" sz="900" baseline="0" dirty="0" smtClean="0"/>
              <a:t> как с боевой травмой, так и с проявлениями регионарного постурального мышечного дисбаланса, связанного с особенностями несения службы (практически круглосуточное пребывание в бронежилетах, повышенные физические и </a:t>
            </a:r>
            <a:r>
              <a:rPr lang="ru-RU" sz="900" baseline="0" dirty="0" err="1" smtClean="0"/>
              <a:t>психо</a:t>
            </a:r>
            <a:r>
              <a:rPr lang="ru-RU" sz="900" baseline="0" dirty="0" smtClean="0"/>
              <a:t>-эмоциональные нагрузки). МВТ- 34%, РПМБ- 49%, сочетание МВТ с связочными повреждениями- 5,5%, изолированные переломы- 2,7%, осколочные ранения м/тканей- 2,7%, МВТ с осколочными повреждениями нервов-1,9%, МВТ с осколочными переломами- 3,7%</a:t>
            </a:r>
            <a:endParaRPr lang="ru-RU" sz="9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66C66-4E4D-466F-A5C5-9E21B9C9549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0636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 проведении МПР использовали различные виды ФТЛ:</a:t>
            </a:r>
            <a:r>
              <a:rPr lang="ru-RU" baseline="0" dirty="0" smtClean="0"/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дарсонвализация,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транскраниальная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электроаналгезия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ультратонотерапия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, СМТ, УВТ,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магнитотерапия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микроволновая терапия, электроимпульсная терапия, УЗТ, УВЧ,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пневмокомпрессия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различные методики гальванизации, электрофореза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66C66-4E4D-466F-A5C5-9E21B9C9549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8896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Массаж, мануальная терапия, </a:t>
            </a:r>
            <a:r>
              <a:rPr lang="ru-RU" dirty="0" err="1" smtClean="0"/>
              <a:t>кислородотерапия</a:t>
            </a:r>
            <a:r>
              <a:rPr lang="ru-RU" dirty="0" smtClean="0"/>
              <a:t>- внутривенная </a:t>
            </a:r>
            <a:r>
              <a:rPr lang="ru-RU" dirty="0" err="1" smtClean="0"/>
              <a:t>озонотерапия</a:t>
            </a:r>
            <a:r>
              <a:rPr lang="ru-RU" dirty="0" smtClean="0"/>
              <a:t>, кислородные коктейли, ВЛОК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66C66-4E4D-466F-A5C5-9E21B9C9549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3615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Теплолечение: </a:t>
            </a:r>
            <a:r>
              <a:rPr lang="ru-RU" dirty="0" err="1" smtClean="0"/>
              <a:t>нафталан</a:t>
            </a:r>
            <a:r>
              <a:rPr lang="ru-RU" dirty="0" smtClean="0"/>
              <a:t>, озокерит, парафин, грязелечение, </a:t>
            </a:r>
            <a:r>
              <a:rPr lang="ru-RU" dirty="0" err="1" smtClean="0"/>
              <a:t>фитопаросауна</a:t>
            </a:r>
            <a:r>
              <a:rPr lang="ru-RU" dirty="0" smtClean="0"/>
              <a:t>, сухая углекислая ванна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66C66-4E4D-466F-A5C5-9E21B9C9549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1488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Иглорефлексотерапия. лазеротерапия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66C66-4E4D-466F-A5C5-9E21B9C9549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8181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Лечебная гимнастика (групповые и индивидуальные программы)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66C66-4E4D-466F-A5C5-9E21B9C9549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3367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гидрокинезотерапия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66C66-4E4D-466F-A5C5-9E21B9C95495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9505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Роботизированная</a:t>
            </a:r>
            <a:r>
              <a:rPr lang="ru-RU" baseline="0" dirty="0" smtClean="0"/>
              <a:t> механотерапия, использование тренажера для тренировки осевой нагрузки с БОС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66C66-4E4D-466F-A5C5-9E21B9C95495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535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66C66-4E4D-466F-A5C5-9E21B9C95495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1463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Сухое вытяжение позвоночника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66C66-4E4D-466F-A5C5-9E21B9C95495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137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наше реабилитационное отделение на 80 коек, расположенное в загородной зоне.  Оно предназначено для проведения восстановительного лечения пациентам соматического, неврологического, травматологического профилей, профилактического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противорецидивного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лечения сотрудников органов внутренних дел. Осуществляет МПР сотрудникам ОВД, Росгвардии- участников локальных конфликтов в Чеченской народной республике, СВО.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66C66-4E4D-466F-A5C5-9E21B9C9549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3696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</a:t>
            </a:r>
            <a:r>
              <a:rPr lang="ru-RU" baseline="0" dirty="0" smtClean="0"/>
              <a:t> проведении МПР важную роль играет психодиагностика, </a:t>
            </a:r>
            <a:r>
              <a:rPr lang="ru-RU" baseline="0" dirty="0" err="1" smtClean="0"/>
              <a:t>психокоррекция</a:t>
            </a:r>
            <a:r>
              <a:rPr lang="ru-RU" baseline="0" dirty="0" smtClean="0"/>
              <a:t> и психотерапия. </a:t>
            </a:r>
          </a:p>
          <a:p>
            <a:r>
              <a:rPr lang="ru-RU" baseline="0" dirty="0" smtClean="0"/>
              <a:t>По результатам диагностики выявлены следующие группы: расстройство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приспособительных реакций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43.2 имели 56% сотрудников;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43.1- ПТСР  3,7%,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48.0- неврастения - 1%,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93.8- 15% (последствия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минновзрывных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травм ЧМТ), взяты на профилактические мероприятия- 24,3 %.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66C66-4E4D-466F-A5C5-9E21B9C95495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3659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66C66-4E4D-466F-A5C5-9E21B9C95495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9491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66C66-4E4D-466F-A5C5-9E21B9C95495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2368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результатам проведенного комплексного лечения у сотрудников отмечалось улучшение общего самочувствия, нормализация сна, у некоторых сохранялось в меньшей степени выраженности нарушения сна, связанное с сочетанной патологией (ЗЧМТ+ ПТСР), редукция невротической симптоматики, комбатанты реже возвращались в воспоминаниях к психотравмирующих событиям.</a:t>
            </a:r>
            <a:endParaRPr lang="ru-RU" dirty="0" smtClean="0"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66C66-4E4D-466F-A5C5-9E21B9C95495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037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Уникальное расположение нашего отделения- удаленность 20 км от города</a:t>
            </a:r>
            <a:r>
              <a:rPr lang="ru-RU" baseline="0" dirty="0" smtClean="0"/>
              <a:t> в смешанном лесу- уже является лечебным. Территория оборудована дорожками для терренкура, 2 спортивными площадками (теннисная, баскетбольная).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66C66-4E4D-466F-A5C5-9E21B9C9549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328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Доставка</a:t>
            </a:r>
            <a:r>
              <a:rPr lang="ru-RU" baseline="0" dirty="0" smtClean="0"/>
              <a:t> пациентов осуществляется собственным транспортом.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66C66-4E4D-466F-A5C5-9E21B9C9549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908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проведения лечения в ОР есть кабинеты ФТЛ, рефлексотерапии, лечебного массажа, мануальной терапии, апитерапии, </a:t>
            </a:r>
            <a:r>
              <a:rPr lang="ru-RU" dirty="0" err="1" smtClean="0"/>
              <a:t>бальнеолечебница</a:t>
            </a:r>
            <a:r>
              <a:rPr lang="ru-RU" dirty="0" smtClean="0"/>
              <a:t>, ингаляторий, кабинет для приема кислородных коктейлей, </a:t>
            </a:r>
            <a:r>
              <a:rPr lang="ru-RU" dirty="0" err="1" smtClean="0"/>
              <a:t>фитобар</a:t>
            </a:r>
            <a:r>
              <a:rPr lang="ru-RU" dirty="0" smtClean="0"/>
              <a:t>, 2 зала ЛФК, кабинет механотерапии, бассейн. Всего в отделении используется более 50 видов лечения.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66C66-4E4D-466F-A5C5-9E21B9C9549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777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Все палаты в нашем отделении 2-местные, повышенной комфортности, из каждой палаты есть выход на балкон.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66C66-4E4D-466F-A5C5-9E21B9C9549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411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Наши сотрудники несут службу в сложных, подчас в экстремальных условиях: чрезмерные физические нагрузки (в бронежилетах), повышенное психоэмоциональное напряжение, длительная оторванность от семьи, реальные угрозы жизни и здоровью, питание преимущественно консервированными продуктами и пр.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66C66-4E4D-466F-A5C5-9E21B9C9549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391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Медико-психологическая реабилитация регламентируется следующими приказами.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66C66-4E4D-466F-A5C5-9E21B9C9549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427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нашей структуре МВД существует</a:t>
            </a:r>
            <a:r>
              <a:rPr lang="ru-RU" baseline="0" dirty="0" smtClean="0"/>
              <a:t> система отбора сотрудников для участия в служебных командировках, которая включает в себя следующие этапы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66C66-4E4D-466F-A5C5-9E21B9C9549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089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692696"/>
            <a:ext cx="7846640" cy="2907754"/>
          </a:xfrm>
        </p:spPr>
        <p:txBody>
          <a:bodyPr>
            <a:normAutofit/>
          </a:bodyPr>
          <a:lstStyle/>
          <a:p>
            <a:r>
              <a:rPr lang="ru-RU" dirty="0" smtClean="0"/>
              <a:t>Комплексная реабилитация сотрудников Росгвардии, принимавших участие в СВО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2625406"/>
          </a:xfrm>
        </p:spPr>
        <p:txBody>
          <a:bodyPr/>
          <a:lstStyle/>
          <a:p>
            <a:r>
              <a:rPr lang="ru-RU" dirty="0" smtClean="0"/>
              <a:t>ФКУЗ МСЧ МВД России по Кемеровской области</a:t>
            </a:r>
          </a:p>
          <a:p>
            <a:r>
              <a:rPr lang="ru-RU" dirty="0" smtClean="0"/>
              <a:t>Отделение реабилитации</a:t>
            </a:r>
          </a:p>
          <a:p>
            <a:endParaRPr lang="ru-RU" dirty="0"/>
          </a:p>
          <a:p>
            <a:r>
              <a:rPr lang="ru-RU" dirty="0" smtClean="0"/>
              <a:t>Величко Л.Н.</a:t>
            </a:r>
          </a:p>
          <a:p>
            <a:r>
              <a:rPr lang="ru-RU" dirty="0" smtClean="0"/>
              <a:t>Малиновская О.Н.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474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33832" y="980728"/>
            <a:ext cx="842493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МВД РФ от 10 января 2012 г. N 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медико-психологической реабилитации сотрудников органов внутренних дел Российской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Федерации»</a:t>
            </a:r>
            <a:r>
              <a:rPr lang="ru-RU" sz="2000" b="1" dirty="0">
                <a:solidFill>
                  <a:srgbClr val="00000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</a:t>
            </a:r>
            <a:endParaRPr lang="ru-RU" sz="2000" b="1" dirty="0" smtClean="0">
              <a:solidFill>
                <a:srgbClr val="00000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000" b="1" dirty="0" smtClean="0">
              <a:solidFill>
                <a:srgbClr val="00000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0001"/>
                </a:solidFill>
                <a:latin typeface="Times New Roman"/>
                <a:ea typeface="Times New Roman"/>
              </a:rPr>
              <a:t>Приказ </a:t>
            </a:r>
            <a:r>
              <a:rPr lang="ru-RU" sz="2000" b="1" dirty="0">
                <a:solidFill>
                  <a:srgbClr val="000001"/>
                </a:solidFill>
                <a:latin typeface="Times New Roman"/>
                <a:ea typeface="Times New Roman"/>
              </a:rPr>
              <a:t>№ 204 ВНГ от 15.06.2018 </a:t>
            </a:r>
            <a:r>
              <a:rPr lang="ru-RU" sz="2000" b="1" dirty="0" smtClean="0">
                <a:latin typeface="Times New Roman"/>
                <a:ea typeface="Times New Roman"/>
              </a:rPr>
              <a:t>«</a:t>
            </a:r>
            <a:r>
              <a:rPr lang="ru-RU" sz="2000" dirty="0" smtClean="0">
                <a:latin typeface="Times New Roman"/>
                <a:ea typeface="Times New Roman"/>
              </a:rPr>
              <a:t>Об </a:t>
            </a:r>
            <a:r>
              <a:rPr lang="ru-RU" sz="2000" dirty="0">
                <a:latin typeface="Times New Roman"/>
                <a:ea typeface="Times New Roman"/>
              </a:rPr>
              <a:t>утверждении Перечня показаний к медико-психологической реабилитации и соответствующей им продолжительности медико-психологической реабилитации, Перечня категорий военнослужащих войск национальной гвардии Российской Федерации и лиц, проходящих службу в войсках национальной гвардии Российской Федерации и имеющих специальные звания полиции, подлежащих при наличии показаний медико-психологической реабилитации, а также Порядка и мест проведения медико-психологической реабилитации военнослужащих войск национальной гвардии Российской Федерации и лиц, проходящих службу в войсках национальной гвардии Российской Федерации и имеющих специальные звания </a:t>
            </a:r>
            <a:r>
              <a:rPr lang="ru-RU" sz="2000" dirty="0" smtClean="0">
                <a:latin typeface="Times New Roman"/>
                <a:ea typeface="Times New Roman"/>
              </a:rPr>
              <a:t>полиции»</a:t>
            </a:r>
            <a:endParaRPr lang="ru-RU" sz="2000" dirty="0">
              <a:effectLst/>
              <a:latin typeface="Arial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730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64704"/>
            <a:ext cx="9252520" cy="1143000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Комплексная программа медико-психологического сопровождения сотрудников ОВД 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этап.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Медико-психологический отбор и подготовка состава перед отправкой в командировку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этап.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за состоянием личного состава в условиях экстремальной ситуации силами психологов, специалистов-медиков, прикомандированным к отрядам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этап.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Экспресс-оценка состояния здоровья личного состава сразу после прибытия и оказание оперативной медико-психологической помощи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этап.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Отдых в домашних условиях.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этап.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реабилитационные мероприятия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этап.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Длительное «Д»-наблюдение за состоянием здоровья личного состава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57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1066800"/>
          </a:xfrm>
        </p:spPr>
        <p:txBody>
          <a:bodyPr/>
          <a:lstStyle/>
          <a:p>
            <a:pPr algn="ctr"/>
            <a:r>
              <a:rPr lang="ru-RU" dirty="0" smtClean="0"/>
              <a:t>Структура заболеваний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6678476"/>
              </p:ext>
            </p:extLst>
          </p:nvPr>
        </p:nvGraphicFramePr>
        <p:xfrm>
          <a:off x="457200" y="1628800"/>
          <a:ext cx="8229600" cy="4945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606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Аппаратная физиотерапия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Picture 2" descr="C:\Users\User\AppData\Local\Temp\Rar$DIa4976.9292\IMG_9521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0" b="4800"/>
          <a:stretch/>
        </p:blipFill>
        <p:spPr bwMode="auto">
          <a:xfrm>
            <a:off x="4703106" y="1196752"/>
            <a:ext cx="3928787" cy="4929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4" name="Picture 2" descr="C:\Users\User\AppData\Local\Temp\Rar$DIa4976.3686\IMG_952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2" t="16956" r="-12622" b="5060"/>
          <a:stretch/>
        </p:blipFill>
        <p:spPr bwMode="auto">
          <a:xfrm>
            <a:off x="251520" y="1298448"/>
            <a:ext cx="5143500" cy="477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39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 descr="C:\Users\User\AppData\Local\Temp\Rar$DIa4976.32285\IMG_952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1" t="19733" r="9557" b="11734"/>
          <a:stretch/>
        </p:blipFill>
        <p:spPr bwMode="auto">
          <a:xfrm>
            <a:off x="395536" y="1346480"/>
            <a:ext cx="4203896" cy="512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AppData\Local\Temp\Rar$DIa4976.44487\IMG_953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0" t="15599" r="7021" b="9733"/>
          <a:stretch/>
        </p:blipFill>
        <p:spPr bwMode="auto">
          <a:xfrm>
            <a:off x="4649720" y="1346480"/>
            <a:ext cx="4041648" cy="512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93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2550" y="-1014413"/>
            <a:ext cx="11849100" cy="8886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785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5"/>
            <a:ext cx="7782946" cy="518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229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AppData\Local\Temp\Rar$DIa1200.38527\PHOTO-2023-04-04-07-36-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08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AppData\Local\Temp\Rar$DIa1200.46190\PHOTO-2023-04-04-07-37-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6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Гидрокинезотерапия</a:t>
            </a:r>
            <a:endParaRPr lang="ru-RU" dirty="0"/>
          </a:p>
        </p:txBody>
      </p:sp>
      <p:sp>
        <p:nvSpPr>
          <p:cNvPr id="5" name="Рисунок 4"/>
          <p:cNvSpPr>
            <a:spLocks noGrp="1"/>
          </p:cNvSpPr>
          <p:nvPr>
            <p:ph type="pic" idx="1"/>
          </p:nvPr>
        </p:nvSpPr>
        <p:spPr/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AppData\Local\Temp\Rar$DIa1200.2983\PHOTO-2023-04-04-07-37-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3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3" b="22589"/>
          <a:stretch/>
        </p:blipFill>
        <p:spPr bwMode="auto">
          <a:xfrm>
            <a:off x="909735" y="620688"/>
            <a:ext cx="7315200" cy="610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7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User\AppData\Local\Temp\Rar$DIa2568.49176\5dfb983b-5d49-418d-a26c-7002714727e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7" r="8756"/>
          <a:stretch/>
        </p:blipFill>
        <p:spPr bwMode="auto">
          <a:xfrm>
            <a:off x="4498904" y="0"/>
            <a:ext cx="41775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AppData\Local\Temp\Rar$DIa2568.7665\41bae7d3-b69d-41d0-b67d-d778aaab76a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9" r="15733"/>
          <a:stretch/>
        </p:blipFill>
        <p:spPr bwMode="auto">
          <a:xfrm>
            <a:off x="467544" y="0"/>
            <a:ext cx="40313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07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AppData\Local\Temp\Rar$DIa2568.1109\67021eed-7843-4aa0-8700-ff010d30655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r="6700" b="13200"/>
          <a:stretch/>
        </p:blipFill>
        <p:spPr bwMode="auto">
          <a:xfrm>
            <a:off x="323528" y="474336"/>
            <a:ext cx="8531352" cy="549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52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AppData\Local\Temp\Rar$DIa2568.20568\991dd6c4-92dd-48ff-baae-af94e83c00c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r="7013" b="27733"/>
          <a:stretch/>
        </p:blipFill>
        <p:spPr bwMode="auto">
          <a:xfrm>
            <a:off x="557784" y="692696"/>
            <a:ext cx="7946136" cy="495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94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90687393"/>
              </p:ext>
            </p:extLst>
          </p:nvPr>
        </p:nvGraphicFramePr>
        <p:xfrm>
          <a:off x="914400" y="1120775"/>
          <a:ext cx="8229600" cy="5737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7801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634082"/>
          </a:xfrm>
        </p:spPr>
        <p:txBody>
          <a:bodyPr>
            <a:normAutofit fontScale="90000"/>
          </a:bodyPr>
          <a:lstStyle/>
          <a:p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Дебрифинг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стресса критических инцидентов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80728"/>
            <a:ext cx="8579296" cy="56886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Фазы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дебрифинга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Вводная- разъяснение целей, задач и правил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дебрифинга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снятие тревоги у участников по поводу процедуры</a:t>
            </a:r>
          </a:p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Факты- рассказ о событии без эмоций и оценки</a:t>
            </a:r>
          </a:p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Мысли- важно вспомнить свои первые мысли во время инцидента или сразу после него. Именно первые мысли (и эмоции) играют важную роль в формировании ПТСР</a:t>
            </a:r>
          </a:p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Эмоции и чувства во время события. Дать возможность выговориться, как бы заново прожить их, «выплеснуть из себя»</a:t>
            </a:r>
          </a:p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Симптомы- какие сейчас есть симптомы: эмоциональные, когнитивные, соматические. Актуальное «Я»-состояние</a:t>
            </a:r>
          </a:p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(информирование)- разъяснение природы ПТСР- как «нормальных реакций на экстремальную ситуацию». Обсуждение вариантов и способов преодоления, имеющих место и возможных в будущем психологических последствий</a:t>
            </a:r>
          </a:p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«Закрытие прошлого» и новое начало- подведение итога под тем, что пережито. Активное отношение к прошлому, которое нельзя забыть, но можно изменить восприятие его. Найти в себе силы для новой жизни, построение планов на будущее.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23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Методики психотерапии, используемые при лечении СВО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276872"/>
            <a:ext cx="8712968" cy="4248472"/>
          </a:xfrm>
        </p:spPr>
        <p:txBody>
          <a:bodyPr>
            <a:normAutofit/>
          </a:bodyPr>
          <a:lstStyle/>
          <a:p>
            <a:pPr lvl="0"/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Когнитивно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-поведенческая  терапия.</a:t>
            </a:r>
          </a:p>
          <a:p>
            <a:pPr lv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Гипносуггестивная  терапия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Эриксоновский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гипноз)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ДППДГ по Ф.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Шапиро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НЛП (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Нейро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-лингвистическое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рограммирование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Приёмы мышечной релаксации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Джекобсону).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Аудио – визуальная стимуляция на аппарате АВС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«Вояджер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160458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2" b="11415"/>
          <a:stretch/>
        </p:blipFill>
        <p:spPr bwMode="auto">
          <a:xfrm>
            <a:off x="1238250" y="417442"/>
            <a:ext cx="6667500" cy="6440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135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1066800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dirty="0"/>
              <a:t>Медикаментозная терапия.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556792"/>
            <a:ext cx="8147248" cy="50734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Основные задачи медикаментозного лечения</a:t>
            </a:r>
            <a:r>
              <a:rPr lang="ru-RU" dirty="0" smtClean="0"/>
              <a:t>:</a:t>
            </a:r>
          </a:p>
          <a:p>
            <a:r>
              <a:rPr lang="ru-RU" sz="2800" dirty="0"/>
              <a:t>- уменьшение психологического и физического напряжения;</a:t>
            </a:r>
          </a:p>
          <a:p>
            <a:r>
              <a:rPr lang="ru-RU" sz="2800" dirty="0"/>
              <a:t>- облегчение засыпания;</a:t>
            </a:r>
          </a:p>
          <a:p>
            <a:r>
              <a:rPr lang="ru-RU" sz="2800" dirty="0"/>
              <a:t>- углубление сна;</a:t>
            </a:r>
          </a:p>
          <a:p>
            <a:r>
              <a:rPr lang="ru-RU" sz="2800" dirty="0"/>
              <a:t>- редукция панических реакций;</a:t>
            </a:r>
          </a:p>
          <a:p>
            <a:r>
              <a:rPr lang="ru-RU" sz="2800" dirty="0"/>
              <a:t>- лечение депрессии.</a:t>
            </a:r>
          </a:p>
          <a:p>
            <a:pPr marL="0" indent="0">
              <a:buNone/>
            </a:pPr>
            <a:r>
              <a:rPr lang="ru-RU" sz="2400" dirty="0" smtClean="0"/>
              <a:t>Используемые препараты: транквилизаторы </a:t>
            </a:r>
            <a:r>
              <a:rPr lang="ru-RU" sz="2400" dirty="0"/>
              <a:t>(</a:t>
            </a:r>
            <a:r>
              <a:rPr lang="ru-RU" sz="2400" dirty="0" err="1"/>
              <a:t>феназепам</a:t>
            </a:r>
            <a:r>
              <a:rPr lang="ru-RU" sz="2400" dirty="0"/>
              <a:t>, </a:t>
            </a:r>
            <a:r>
              <a:rPr lang="ru-RU" sz="2400" dirty="0" err="1"/>
              <a:t>тералиджен</a:t>
            </a:r>
            <a:r>
              <a:rPr lang="ru-RU" sz="2400" dirty="0"/>
              <a:t>), </a:t>
            </a:r>
            <a:r>
              <a:rPr lang="ru-RU" sz="2400" dirty="0" err="1"/>
              <a:t>анксиолитики</a:t>
            </a:r>
            <a:r>
              <a:rPr lang="ru-RU" sz="2400" dirty="0"/>
              <a:t> (</a:t>
            </a:r>
            <a:r>
              <a:rPr lang="ru-RU" sz="2400" dirty="0" err="1"/>
              <a:t>атаракс</a:t>
            </a:r>
            <a:r>
              <a:rPr lang="ru-RU" sz="2400" dirty="0"/>
              <a:t>) , </a:t>
            </a:r>
            <a:r>
              <a:rPr lang="ru-RU" sz="2400" dirty="0" smtClean="0"/>
              <a:t>антидепрессанты (группа </a:t>
            </a:r>
            <a:r>
              <a:rPr lang="ru-RU" sz="2400" dirty="0"/>
              <a:t>СИОЗС </a:t>
            </a:r>
            <a:r>
              <a:rPr lang="ru-RU" sz="2400" dirty="0" smtClean="0"/>
              <a:t>- </a:t>
            </a:r>
            <a:r>
              <a:rPr lang="ru-RU" sz="2400" dirty="0" err="1" smtClean="0"/>
              <a:t>пароксетин</a:t>
            </a:r>
            <a:r>
              <a:rPr lang="ru-RU" sz="2400" dirty="0"/>
              <a:t>, </a:t>
            </a:r>
            <a:r>
              <a:rPr lang="ru-RU" sz="2400" dirty="0" err="1"/>
              <a:t>флуоксетин</a:t>
            </a:r>
            <a:r>
              <a:rPr lang="ru-RU" sz="2400" dirty="0"/>
              <a:t>)  </a:t>
            </a:r>
          </a:p>
          <a:p>
            <a:pPr marL="0" indent="0">
              <a:buNone/>
            </a:pPr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123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3184" y="0"/>
            <a:ext cx="10657184" cy="710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799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36" y="0"/>
            <a:ext cx="9565573" cy="7172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836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661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1975" y="-646113"/>
            <a:ext cx="12809538" cy="815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416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AppData\Local\Temp\Rar$DIa1824.641\IMG_96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80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253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004888"/>
            <a:ext cx="8429625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548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s://44.rosguard.gov.ru/uploads/2023/03/e2270a470eaa4ff9927256593515700d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126" y="7937"/>
            <a:ext cx="9381786" cy="691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370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722</TotalTime>
  <Words>1026</Words>
  <Application>Microsoft Office PowerPoint</Application>
  <PresentationFormat>Экран (4:3)</PresentationFormat>
  <Paragraphs>88</Paragraphs>
  <Slides>28</Slides>
  <Notes>23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Городская</vt:lpstr>
      <vt:lpstr>Комплексная реабилитация сотрудников Росгвардии, принимавших участие в СВО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Комплексная программа медико-психологического сопровождения сотрудников ОВД </vt:lpstr>
      <vt:lpstr>Структура заболеваний</vt:lpstr>
      <vt:lpstr>Аппаратная физиотерапия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Гидрокинезотерапия</vt:lpstr>
      <vt:lpstr>Презентация PowerPoint</vt:lpstr>
      <vt:lpstr>Презентация PowerPoint</vt:lpstr>
      <vt:lpstr>Презентация PowerPoint</vt:lpstr>
      <vt:lpstr>Презентация PowerPoint</vt:lpstr>
      <vt:lpstr>Дебрифинг стресса критических инцидентов</vt:lpstr>
      <vt:lpstr>Методики психотерапии, используемые при лечении СВО </vt:lpstr>
      <vt:lpstr>Презентация PowerPoint</vt:lpstr>
      <vt:lpstr>Медикаментозная терапия.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Комплексная медико-психологическая реабилитация сотрудников Росгвардии- участников СВО</dc:title>
  <dc:creator>Пользователь</dc:creator>
  <cp:lastModifiedBy>Пользователь</cp:lastModifiedBy>
  <cp:revision>35</cp:revision>
  <dcterms:created xsi:type="dcterms:W3CDTF">2023-03-29T14:41:32Z</dcterms:created>
  <dcterms:modified xsi:type="dcterms:W3CDTF">2023-04-06T12:25:41Z</dcterms:modified>
</cp:coreProperties>
</file>