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629" r:id="rId3"/>
    <p:sldId id="626" r:id="rId4"/>
    <p:sldId id="665" r:id="rId5"/>
    <p:sldId id="577" r:id="rId6"/>
    <p:sldId id="588" r:id="rId7"/>
    <p:sldId id="675" r:id="rId8"/>
    <p:sldId id="667" r:id="rId9"/>
    <p:sldId id="654" r:id="rId10"/>
    <p:sldId id="664" r:id="rId11"/>
    <p:sldId id="670" r:id="rId12"/>
    <p:sldId id="669" r:id="rId13"/>
    <p:sldId id="651" r:id="rId14"/>
    <p:sldId id="652" r:id="rId15"/>
    <p:sldId id="653" r:id="rId16"/>
    <p:sldId id="655" r:id="rId17"/>
    <p:sldId id="613" r:id="rId18"/>
    <p:sldId id="648" r:id="rId19"/>
    <p:sldId id="632" r:id="rId20"/>
    <p:sldId id="633" r:id="rId21"/>
    <p:sldId id="634" r:id="rId22"/>
    <p:sldId id="676" r:id="rId23"/>
    <p:sldId id="657" r:id="rId24"/>
    <p:sldId id="638" r:id="rId25"/>
    <p:sldId id="677" r:id="rId26"/>
    <p:sldId id="617" r:id="rId27"/>
    <p:sldId id="618" r:id="rId28"/>
    <p:sldId id="595" r:id="rId29"/>
    <p:sldId id="672" r:id="rId30"/>
    <p:sldId id="639" r:id="rId31"/>
    <p:sldId id="659" r:id="rId32"/>
    <p:sldId id="660" r:id="rId33"/>
    <p:sldId id="661" r:id="rId34"/>
    <p:sldId id="636" r:id="rId35"/>
    <p:sldId id="678" r:id="rId36"/>
    <p:sldId id="643" r:id="rId37"/>
    <p:sldId id="662" r:id="rId38"/>
    <p:sldId id="604" r:id="rId39"/>
    <p:sldId id="622" r:id="rId40"/>
    <p:sldId id="663" r:id="rId41"/>
    <p:sldId id="671" r:id="rId42"/>
    <p:sldId id="642" r:id="rId43"/>
    <p:sldId id="266" r:id="rId44"/>
  </p:sldIdLst>
  <p:sldSz cx="11522075" cy="6480175"/>
  <p:notesSz cx="6858000" cy="9947275"/>
  <p:defaultTextStyle>
    <a:defPPr>
      <a:defRPr lang="ru-RU"/>
    </a:defPPr>
    <a:lvl1pPr algn="l" defTabSz="102235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11175" indent="-53975" algn="l" defTabSz="102235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22350" indent="-107950" algn="l" defTabSz="102235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33525" indent="-161925" algn="l" defTabSz="102235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44700" indent="-215900" algn="l" defTabSz="1022350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55"/>
    <a:srgbClr val="BC0000"/>
    <a:srgbClr val="B9031D"/>
    <a:srgbClr val="54A4C8"/>
    <a:srgbClr val="459BC2"/>
    <a:srgbClr val="F9FAFC"/>
    <a:srgbClr val="E9EDF4"/>
    <a:srgbClr val="F4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6404" autoAdjust="0"/>
  </p:normalViewPr>
  <p:slideViewPr>
    <p:cSldViewPr>
      <p:cViewPr varScale="1">
        <p:scale>
          <a:sx n="122" d="100"/>
          <a:sy n="122" d="100"/>
        </p:scale>
        <p:origin x="444" y="102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/>
              <a:t>Абсолютное</a:t>
            </a:r>
            <a:r>
              <a:rPr lang="ru-RU" sz="2000" b="1" baseline="0" dirty="0" smtClean="0"/>
              <a:t> количество случаев МР в разрезе </a:t>
            </a:r>
          </a:p>
          <a:p>
            <a:pPr>
              <a:defRPr sz="2000" b="1"/>
            </a:pPr>
            <a:r>
              <a:rPr lang="ru-RU" sz="2000" b="1" baseline="0" dirty="0" smtClean="0"/>
              <a:t>профилей и этапов</a:t>
            </a:r>
            <a:endParaRPr lang="ru-RU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2218741326386197E-2"/>
          <c:y val="0.16557877663436388"/>
          <c:w val="0.71321899935299937"/>
          <c:h val="0.697596839006725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ЦНС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Стационар</c:v>
                </c:pt>
                <c:pt idx="1">
                  <c:v>Дневной стационар</c:v>
                </c:pt>
                <c:pt idx="2">
                  <c:v>Амбулаторная реабилитация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3946</c:v>
                </c:pt>
                <c:pt idx="1">
                  <c:v>1542</c:v>
                </c:pt>
                <c:pt idx="2" formatCode="General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C5-4F93-9EDF-94F61F2F98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ОДА и ПНС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Стационар</c:v>
                </c:pt>
                <c:pt idx="1">
                  <c:v>Дневной стационар</c:v>
                </c:pt>
                <c:pt idx="2">
                  <c:v>Амбулаторная реабилитация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2218</c:v>
                </c:pt>
                <c:pt idx="1">
                  <c:v>1873</c:v>
                </c:pt>
                <c:pt idx="2">
                  <c:v>1375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C5-4F93-9EDF-94F61F2F984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Covid-19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Стационар</c:v>
                </c:pt>
                <c:pt idx="1">
                  <c:v>Дневной стационар</c:v>
                </c:pt>
                <c:pt idx="2">
                  <c:v>Амбулаторная реабилитация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,##0">
                  <c:v>1273</c:v>
                </c:pt>
                <c:pt idx="1">
                  <c:v>254</c:v>
                </c:pt>
                <c:pt idx="2" formatCode="#,##0">
                  <c:v>2732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C5-4F93-9EDF-94F61F2F984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Кардиореабилитация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Стационар</c:v>
                </c:pt>
                <c:pt idx="1">
                  <c:v>Дневной стационар</c:v>
                </c:pt>
                <c:pt idx="2">
                  <c:v>Амбулаторная реабилитация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 formatCode="#,##0">
                  <c:v>1230</c:v>
                </c:pt>
                <c:pt idx="1">
                  <c:v>256</c:v>
                </c:pt>
                <c:pt idx="2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C5-4F93-9EDF-94F61F2F984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соматические заболевания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Стационар</c:v>
                </c:pt>
                <c:pt idx="1">
                  <c:v>Дневной стационар</c:v>
                </c:pt>
                <c:pt idx="2">
                  <c:v>Амбулаторная реабилитация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213</c:v>
                </c:pt>
                <c:pt idx="1">
                  <c:v>374</c:v>
                </c:pt>
                <c:pt idx="2">
                  <c:v>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C5-4F93-9EDF-94F61F2F9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4154376"/>
        <c:axId val="424151424"/>
      </c:barChart>
      <c:catAx>
        <c:axId val="424154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4151424"/>
        <c:crosses val="autoZero"/>
        <c:auto val="1"/>
        <c:lblAlgn val="ctr"/>
        <c:lblOffset val="100"/>
        <c:noMultiLvlLbl val="0"/>
      </c:catAx>
      <c:valAx>
        <c:axId val="42415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4154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199840143906385"/>
          <c:y val="0.13580171695643872"/>
          <c:w val="0.21800159856093615"/>
          <c:h val="0.77243746340990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3484384568279241E-3"/>
                  <c:y val="-5.64216778025241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44-4D67-91BC-10E986F68BFD}"/>
                </c:ext>
              </c:extLst>
            </c:dLbl>
            <c:dLbl>
              <c:idx val="1"/>
              <c:layout>
                <c:manualLayout>
                  <c:x val="3.6742192284138723E-3"/>
                  <c:y val="-3.26651818856719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344-4D67-91BC-10E986F68BFD}"/>
                </c:ext>
              </c:extLst>
            </c:dLbl>
            <c:dLbl>
              <c:idx val="2"/>
              <c:layout>
                <c:manualLayout>
                  <c:x val="4.8989589712185259E-3"/>
                  <c:y val="-4.1573867854491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344-4D67-91BC-10E986F68B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КРУГЛОСУТОЧНЫЙ СТАЦИОНАР</c:v>
                </c:pt>
                <c:pt idx="1">
                  <c:v>ДНЕВНОЙ СТАЦИОНАР</c:v>
                </c:pt>
                <c:pt idx="2">
                  <c:v>АМБУЛАТОРНАЯ РЕАБИЛИТАЦИЯ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10898</c:v>
                </c:pt>
                <c:pt idx="1">
                  <c:v>6289</c:v>
                </c:pt>
                <c:pt idx="2">
                  <c:v>7792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44-4D67-91BC-10E986F68BF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2023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9191671769748929E-2"/>
                  <c:y val="-3.5634743875278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344-4D67-91BC-10E986F68BFD}"/>
                </c:ext>
              </c:extLst>
            </c:dLbl>
            <c:dLbl>
              <c:idx val="1"/>
              <c:layout>
                <c:manualLayout>
                  <c:x val="4.2865890998162799E-2"/>
                  <c:y val="-3.86043058648849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344-4D67-91BC-10E986F68BFD}"/>
                </c:ext>
              </c:extLst>
            </c:dLbl>
            <c:dLbl>
              <c:idx val="2"/>
              <c:layout>
                <c:manualLayout>
                  <c:x val="3.6742192284139621E-2"/>
                  <c:y val="-4.1573867854491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344-4D67-91BC-10E986F68B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КРУГЛОСУТОЧНЫЙ СТАЦИОНАР</c:v>
                </c:pt>
                <c:pt idx="1">
                  <c:v>ДНЕВНОЙ СТАЦИОНАР</c:v>
                </c:pt>
                <c:pt idx="2">
                  <c:v>АМБУЛАТОРНАЯ РЕАБИЛИТАЦИЯ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11300</c:v>
                </c:pt>
                <c:pt idx="1">
                  <c:v>8900</c:v>
                </c:pt>
                <c:pt idx="2">
                  <c:v>7792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44-4D67-91BC-10E986F68BF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КРУГЛОСУТОЧНЫЙ СТАЦИОНАР</c:v>
                </c:pt>
                <c:pt idx="1">
                  <c:v>ДНЕВНОЙ СТАЦИОНАР</c:v>
                </c:pt>
                <c:pt idx="2">
                  <c:v>АМБУЛАТОРНАЯ РЕАБИЛИТАЦИЯ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0344-4D67-91BC-10E986F68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8635808"/>
        <c:axId val="388636136"/>
        <c:axId val="0"/>
      </c:bar3DChart>
      <c:catAx>
        <c:axId val="38863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8636136"/>
        <c:crosses val="autoZero"/>
        <c:auto val="1"/>
        <c:lblAlgn val="ctr"/>
        <c:lblOffset val="100"/>
        <c:noMultiLvlLbl val="0"/>
      </c:catAx>
      <c:valAx>
        <c:axId val="388636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863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88486875768333517"/>
          <c:y val="0.11963196137231183"/>
          <c:w val="0.10827996745388133"/>
          <c:h val="0.250582502798402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39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59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перевода</c:v>
                </c:pt>
              </c:strCache>
            </c:strRef>
          </c:tx>
          <c:spPr>
            <a:solidFill>
              <a:srgbClr val="70AD47"/>
            </a:solidFill>
            <a:ln w="25393">
              <a:noFill/>
            </a:ln>
          </c:spPr>
          <c:invertIfNegative val="0"/>
          <c:dLbls>
            <c:spPr>
              <a:noFill/>
              <a:ln w="25393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6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0.38</c:v>
                </c:pt>
                <c:pt idx="1">
                  <c:v>0.32</c:v>
                </c:pt>
                <c:pt idx="2">
                  <c:v>0.3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B5-4761-ADD8-04AE6F398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17192"/>
        <c:axId val="1"/>
      </c:barChart>
      <c:catAx>
        <c:axId val="21211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9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48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2117192"/>
        <c:crosses val="autoZero"/>
        <c:crossBetween val="between"/>
      </c:valAx>
      <c:spPr>
        <a:noFill/>
        <a:ln w="2535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198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9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4.0893026685428914E-2"/>
          <c:y val="0.17701713021503418"/>
          <c:w val="0.95084023280703478"/>
          <c:h val="0.686158337152522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перевода</c:v>
                </c:pt>
              </c:strCache>
            </c:strRef>
          </c:tx>
          <c:spPr>
            <a:solidFill>
              <a:srgbClr val="BC0000"/>
            </a:solidFill>
            <a:ln w="21981">
              <a:noFill/>
            </a:ln>
          </c:spPr>
          <c:invertIfNegative val="0"/>
          <c:dLbls>
            <c:spPr>
              <a:noFill/>
              <a:ln w="2198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82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0.1</c:v>
                </c:pt>
                <c:pt idx="1">
                  <c:v>0.11</c:v>
                </c:pt>
                <c:pt idx="2">
                  <c:v>0.11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E-4DC9-BF7C-A77E1FF15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173104"/>
        <c:axId val="1"/>
      </c:barChart>
      <c:catAx>
        <c:axId val="20917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8229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8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8229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549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34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173104"/>
        <c:crosses val="autoZero"/>
        <c:crossBetween val="between"/>
      </c:valAx>
      <c:spPr>
        <a:noFill/>
        <a:ln w="219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24439865577551"/>
          <c:y val="0"/>
        </c:manualLayout>
      </c:layout>
      <c:overlay val="0"/>
      <c:spPr>
        <a:noFill/>
        <a:ln w="25321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48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4241890921013933E-2"/>
          <c:y val="0.16046039902027837"/>
          <c:w val="0.93963441036496276"/>
          <c:h val="0.70540238149518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перевода</c:v>
                </c:pt>
              </c:strCache>
            </c:strRef>
          </c:tx>
          <c:spPr>
            <a:solidFill>
              <a:srgbClr val="00B0F0"/>
            </a:solidFill>
            <a:ln w="25321">
              <a:noFill/>
            </a:ln>
          </c:spPr>
          <c:invertIfNegative val="0"/>
          <c:dLbls>
            <c:spPr>
              <a:noFill/>
              <a:ln w="25321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88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0.16</c:v>
                </c:pt>
                <c:pt idx="1">
                  <c:v>0.2</c:v>
                </c:pt>
                <c:pt idx="2">
                  <c:v>0.22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6-46DE-96EA-089F289B44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916776"/>
        <c:axId val="1"/>
      </c:barChart>
      <c:catAx>
        <c:axId val="21191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5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45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3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8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1916776"/>
        <c:crosses val="autoZero"/>
        <c:crossBetween val="between"/>
      </c:valAx>
      <c:spPr>
        <a:noFill/>
        <a:ln w="25321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66064299433835"/>
          <c:y val="9.9201662292213479E-3"/>
        </c:manualLayout>
      </c:layout>
      <c:overlay val="0"/>
      <c:spPr>
        <a:noFill/>
        <a:ln w="2537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858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перевода</c:v>
                </c:pt>
              </c:strCache>
            </c:strRef>
          </c:tx>
          <c:spPr>
            <a:solidFill>
              <a:srgbClr val="92D050"/>
            </a:solidFill>
            <a:ln w="25376">
              <a:noFill/>
            </a:ln>
          </c:spPr>
          <c:invertIfNegative val="0"/>
          <c:dLbls>
            <c:spPr>
              <a:noFill/>
              <a:ln w="2537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98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0.06</c:v>
                </c:pt>
                <c:pt idx="1">
                  <c:v>0.06</c:v>
                </c:pt>
                <c:pt idx="2">
                  <c:v>4.4999999999999998E-2</c:v>
                </c:pt>
                <c:pt idx="3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28-4BA9-A65B-786FD8FAF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2424312"/>
        <c:axId val="1"/>
      </c:barChart>
      <c:catAx>
        <c:axId val="19242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99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07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ln w="6344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424312"/>
        <c:crosses val="autoZero"/>
        <c:crossBetween val="between"/>
      </c:valAx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E1F62C-8345-49FE-92D9-F3C35F39B96C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EBF25B0-A020-4E1C-AA43-77E24B52E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00063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00063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C42F532-7284-4C07-9C84-166314FB4545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500062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500062"/>
          </a:xfrm>
          <a:prstGeom prst="rect">
            <a:avLst/>
          </a:prstGeom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323496-76BF-40C8-9DD3-D3D8727CD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BC16911-18AE-4456-A345-790E69CE5BFE}" type="slidenum">
              <a:rPr lang="ru-RU" altLang="ru-RU" sz="1200" smtClean="0"/>
              <a:pPr/>
              <a:t>1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Отражена картина реабилитации пациентов, перенесших ОНМК</a:t>
            </a:r>
          </a:p>
          <a:p>
            <a:r>
              <a:rPr lang="ru-RU" altLang="ru-RU"/>
              <a:t>Красный столбик – количество выписанных, то есть выживших пациентов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2CE984-A129-41CE-AD93-0B10A426DE0E}" type="slidenum">
              <a:rPr lang="ru-RU" altLang="ru-RU" smtClean="0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3303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Перейдем к этапам оказания помощи и задачам на каждом этапе</a:t>
            </a:r>
          </a:p>
          <a:p>
            <a:r>
              <a:rPr lang="ru-RU" altLang="ru-RU" smtClean="0"/>
              <a:t>1 этап – уровень специализированных стационаров, оказывающих помощь в остром периоде.</a:t>
            </a:r>
          </a:p>
          <a:p>
            <a:r>
              <a:rPr lang="ru-RU" altLang="ru-RU" smtClean="0"/>
              <a:t>Где должен быть организован этот этап…</a:t>
            </a:r>
          </a:p>
          <a:p>
            <a:r>
              <a:rPr lang="ru-RU" altLang="ru-RU" smtClean="0"/>
              <a:t>Прежде всего  - это все сосудистые центры. Отделения нейрохириргии, пульмонологии…..</a:t>
            </a:r>
          </a:p>
          <a:p>
            <a:r>
              <a:rPr lang="ru-RU" altLang="ru-RU" smtClean="0"/>
              <a:t>Здесь важно отметить, что во многих из этих отделений реабилитация пациентам в остром периоде оказывается не один год,  с пациентами работают специалисты и даже целые бригады.</a:t>
            </a:r>
          </a:p>
          <a:p>
            <a:r>
              <a:rPr lang="ru-RU" altLang="ru-RU" smtClean="0"/>
              <a:t>Однако требования МЗ к организации 1 этапа новые и очень высоки.</a:t>
            </a:r>
          </a:p>
          <a:p>
            <a:r>
              <a:rPr lang="ru-RU" altLang="ru-RU" smtClean="0"/>
              <a:t>В соответствии с этими требованиями  мы должны к концу года организовать  отделения 1 этапа пока только на базе  3 ведущих МО.  Такая тенденция по всей стране – многие регионы планируют в 2022 году открытие 2-3 отделений 1 этапа</a:t>
            </a:r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endParaRPr lang="ru-RU" altLang="ru-RU" smtClean="0"/>
          </a:p>
          <a:p>
            <a:r>
              <a:rPr lang="ru-RU" altLang="ru-RU" smtClean="0"/>
              <a:t>Прежде всего  - это все сосудистые центры </a:t>
            </a:r>
          </a:p>
          <a:p>
            <a:endParaRPr lang="ru-RU" altLang="ru-RU" smtClean="0"/>
          </a:p>
          <a:p>
            <a:r>
              <a:rPr lang="ru-RU" altLang="ru-RU" smtClean="0"/>
              <a:t>Здесь важно отметить</a:t>
            </a: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785C55D-6B4D-4977-9C1D-6E4FF8439FA1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1DF523-3BFF-4530-8D2A-97E07DF27D11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03778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Отражена картина реабилитации пациентов, перенесших ОНМК</a:t>
            </a:r>
          </a:p>
          <a:p>
            <a:r>
              <a:rPr lang="ru-RU" altLang="ru-RU"/>
              <a:t>Красный столбик – количество выписанных, то есть выживших пациентов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2CE984-A129-41CE-AD93-0B10A426DE0E}" type="slidenum">
              <a:rPr lang="ru-RU" altLang="ru-RU" smtClean="0"/>
              <a:pPr/>
              <a:t>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42026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Отражена картина реабилитации пациентов, перенесших ОНМК</a:t>
            </a:r>
          </a:p>
          <a:p>
            <a:r>
              <a:rPr lang="ru-RU" altLang="ru-RU"/>
              <a:t>Красный столбик – количество выписанных, то есть выживших пациентов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2CE984-A129-41CE-AD93-0B10A426DE0E}" type="slidenum">
              <a:rPr lang="ru-RU" altLang="ru-RU" smtClean="0"/>
              <a:pPr/>
              <a:t>23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8596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Отражена картина реабилитации пациентов, перенесших ОНМК</a:t>
            </a:r>
          </a:p>
          <a:p>
            <a:r>
              <a:rPr lang="ru-RU" altLang="ru-RU" smtClean="0"/>
              <a:t>Красный столбик – количество выписанных, то есть выживших пациентов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2CE984-A129-41CE-AD93-0B10A426DE0E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43307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Отражена картина реабилитации пациентов, перенесших ОНМК</a:t>
            </a:r>
          </a:p>
          <a:p>
            <a:r>
              <a:rPr lang="ru-RU" altLang="ru-RU" smtClean="0"/>
              <a:t>Красный столбик – количество выписанных, то есть выживших пациентов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78E0B00-95C8-4F2C-B4A5-FD46C4F01EEC}" type="slidenum">
              <a:rPr lang="ru-RU" altLang="ru-RU" smtClean="0"/>
              <a:pPr/>
              <a:t>27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Отражена картина реабилитации пациентов, перенесших ОНМК</a:t>
            </a:r>
          </a:p>
          <a:p>
            <a:r>
              <a:rPr lang="ru-RU" altLang="ru-RU" smtClean="0"/>
              <a:t>Красный столбик – количество выписанных, то есть выживших пациентов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2CE984-A129-41CE-AD93-0B10A426DE0E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06498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Отражена картина реабилитации пациентов, перенесших ОНМК</a:t>
            </a:r>
          </a:p>
          <a:p>
            <a:r>
              <a:rPr lang="ru-RU" altLang="ru-RU"/>
              <a:t>Красный столбик – количество выписанных, то есть выживших пациентов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2CE984-A129-41CE-AD93-0B10A426DE0E}" type="slidenum">
              <a:rPr lang="ru-RU" altLang="ru-RU" smtClean="0"/>
              <a:pPr/>
              <a:t>31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15457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Кроме того, на днях была направлена заявка в МЗ РФ на оснащение остальных государственных МО до 2025 года, имеющих лицензию.</a:t>
            </a:r>
          </a:p>
          <a:p>
            <a:pPr>
              <a:defRPr/>
            </a:pPr>
            <a:r>
              <a:rPr lang="ru-RU" dirty="0"/>
              <a:t>Предварительно могу назвать МО, вошедшие в программу оснащения на 2023 год</a:t>
            </a:r>
          </a:p>
          <a:p>
            <a:pPr>
              <a:defRPr/>
            </a:pPr>
            <a:r>
              <a:rPr lang="ru-RU" dirty="0"/>
              <a:t> - ККБСМП</a:t>
            </a:r>
          </a:p>
          <a:p>
            <a:pPr>
              <a:defRPr/>
            </a:pPr>
            <a:r>
              <a:rPr lang="ru-RU" dirty="0"/>
              <a:t> - ПГБ</a:t>
            </a:r>
          </a:p>
          <a:p>
            <a:pPr marL="171450" indent="-171450">
              <a:buFontTx/>
              <a:buChar char="-"/>
              <a:defRPr/>
            </a:pPr>
            <a:r>
              <a:rPr lang="ru-RU" dirty="0"/>
              <a:t>ККГВВ</a:t>
            </a:r>
          </a:p>
          <a:p>
            <a:pPr marL="171450" indent="-171450">
              <a:buFontTx/>
              <a:buChar char="-"/>
              <a:defRPr/>
            </a:pPr>
            <a:r>
              <a:rPr lang="ru-RU" dirty="0"/>
              <a:t> -ЦОЗШ</a:t>
            </a:r>
          </a:p>
          <a:p>
            <a:pPr marL="171450" indent="-171450">
              <a:buFontTx/>
              <a:buChar char="-"/>
              <a:defRPr/>
            </a:pPr>
            <a:r>
              <a:rPr lang="ru-RU" dirty="0"/>
              <a:t> ПРБ</a:t>
            </a:r>
          </a:p>
          <a:p>
            <a:pPr marL="171450" indent="-171450">
              <a:buFontTx/>
              <a:buChar char="-"/>
              <a:defRPr/>
            </a:pPr>
            <a:r>
              <a:rPr lang="ru-RU" dirty="0"/>
              <a:t>КГДКБ 2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0BA1A6-8E98-4F9E-84D7-CB75668AEE53}" type="slidenum">
              <a:rPr lang="ru-RU" altLang="ru-RU" smtClean="0"/>
              <a:pPr/>
              <a:t>32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16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Значимость медицинской реабилитации на сегодняшний день неоспорима. Так было не всегда. Развитие ………акцентировав внимание на том, что задач и проблем у нас очень много, а время идет на секунды…</a:t>
            </a:r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FE85542-FE68-4126-A1FF-015FABA08947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Кроме того, на днях была направлена заявка в МЗ РФ на оснащение остальных государственных МО до 2025 года, имеющих лицензию.</a:t>
            </a:r>
          </a:p>
          <a:p>
            <a:pPr>
              <a:defRPr/>
            </a:pPr>
            <a:r>
              <a:rPr lang="ru-RU" dirty="0"/>
              <a:t>Предварительно могу назвать МО, вошедшие в программу оснащения на 2023 год</a:t>
            </a:r>
          </a:p>
          <a:p>
            <a:pPr>
              <a:defRPr/>
            </a:pPr>
            <a:r>
              <a:rPr lang="ru-RU" dirty="0"/>
              <a:t> - ККБСМП</a:t>
            </a:r>
          </a:p>
          <a:p>
            <a:pPr>
              <a:defRPr/>
            </a:pPr>
            <a:r>
              <a:rPr lang="ru-RU" dirty="0"/>
              <a:t> - ПГБ</a:t>
            </a:r>
          </a:p>
          <a:p>
            <a:pPr marL="171450" indent="-171450">
              <a:buFontTx/>
              <a:buChar char="-"/>
              <a:defRPr/>
            </a:pPr>
            <a:r>
              <a:rPr lang="ru-RU" dirty="0"/>
              <a:t>ККГВВ</a:t>
            </a:r>
          </a:p>
          <a:p>
            <a:pPr marL="171450" indent="-171450">
              <a:buFontTx/>
              <a:buChar char="-"/>
              <a:defRPr/>
            </a:pPr>
            <a:r>
              <a:rPr lang="ru-RU" dirty="0"/>
              <a:t> -ЦОЗШ</a:t>
            </a:r>
          </a:p>
          <a:p>
            <a:pPr marL="171450" indent="-171450">
              <a:buFontTx/>
              <a:buChar char="-"/>
              <a:defRPr/>
            </a:pPr>
            <a:r>
              <a:rPr lang="ru-RU" dirty="0"/>
              <a:t> ПРБ</a:t>
            </a:r>
          </a:p>
          <a:p>
            <a:pPr marL="171450" indent="-171450">
              <a:buFontTx/>
              <a:buChar char="-"/>
              <a:defRPr/>
            </a:pPr>
            <a:r>
              <a:rPr lang="ru-RU" dirty="0"/>
              <a:t>КГДКБ 2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0BA1A6-8E98-4F9E-84D7-CB75668AEE53}" type="slidenum">
              <a:rPr lang="ru-RU" altLang="ru-RU" smtClean="0"/>
              <a:pPr/>
              <a:t>33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4529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Отражена картина реабилитации пациентов, перенесших ОНМК</a:t>
            </a:r>
          </a:p>
          <a:p>
            <a:r>
              <a:rPr lang="ru-RU" altLang="ru-RU" smtClean="0"/>
              <a:t>Красный столбик – количество выписанных, то есть выживших пациентов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2CE984-A129-41CE-AD93-0B10A426DE0E}" type="slidenum">
              <a:rPr lang="ru-RU" altLang="ru-RU" smtClean="0"/>
              <a:pPr/>
              <a:t>34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43528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Отражена картина реабилитации пациентов, перенесших ОНМК</a:t>
            </a:r>
          </a:p>
          <a:p>
            <a:r>
              <a:rPr lang="ru-RU" altLang="ru-RU" smtClean="0"/>
              <a:t>Красный столбик – количество выписанных, то есть выживших пациентов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2CE984-A129-41CE-AD93-0B10A426DE0E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31357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Отражена картина реабилитации пациентов, перенесших ОНМК</a:t>
            </a:r>
          </a:p>
          <a:p>
            <a:r>
              <a:rPr lang="ru-RU" altLang="ru-RU" smtClean="0"/>
              <a:t>Красный столбик – количество выписанных, то есть выживших пациентов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2CE984-A129-41CE-AD93-0B10A426DE0E}" type="slidenum">
              <a:rPr lang="ru-RU" altLang="ru-RU" smtClean="0"/>
              <a:pPr/>
              <a:t>36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1019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Мы с Вами должны влиять на снижение инвалидности прежде всего по этим трем группам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A80745F-3A85-479A-8C55-14148F50A795}" type="slidenum">
              <a:rPr lang="ru-RU" altLang="ru-RU" smtClean="0"/>
              <a:pPr/>
              <a:t>37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4475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4433484-3F4C-470F-8735-178083854DA3}" type="slidenum">
              <a:rPr lang="ru-RU" altLang="ru-RU" smtClean="0"/>
              <a:pPr/>
              <a:t>38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BE05D5-E3E1-4695-9107-039BB5E20E5E}" type="slidenum">
              <a:rPr lang="ru-RU" altLang="ru-RU" smtClean="0"/>
              <a:pPr/>
              <a:t>39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Отражена картина реабилитации пациентов, перенесших ОНМК</a:t>
            </a:r>
          </a:p>
          <a:p>
            <a:r>
              <a:rPr lang="ru-RU" altLang="ru-RU"/>
              <a:t>Красный столбик – количество выписанных, то есть выживших пациентов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2CE984-A129-41CE-AD93-0B10A426DE0E}" type="slidenum">
              <a:rPr lang="ru-RU" altLang="ru-RU" smtClean="0"/>
              <a:pPr/>
              <a:t>40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1950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776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655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6925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4125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325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8525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5725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BD8A43-1C2F-4C77-83F3-8CB4D9F58110}" type="slidenum">
              <a:rPr lang="ru-RU" altLang="ru-RU" sz="1200" smtClean="0"/>
              <a:pPr/>
              <a:t>43</a:t>
            </a:fld>
            <a:endParaRPr lang="ru-RU" altLang="ru-RU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5CC00E9-CD42-4B02-B705-D67671A6A351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На мероприятиях Программы остановлюсь в конце. </a:t>
            </a:r>
          </a:p>
          <a:p>
            <a:r>
              <a:rPr lang="ru-RU" altLang="ru-RU" smtClean="0"/>
              <a:t>А сейчас  - О системе медицинсклй реабилитации</a:t>
            </a:r>
          </a:p>
          <a:p>
            <a:r>
              <a:rPr lang="ru-RU" altLang="ru-RU" smtClean="0"/>
              <a:t>Одно из основных понятий – Шкала….Ей должны владеть не только реабилитологи </a:t>
            </a:r>
          </a:p>
          <a:p>
            <a:r>
              <a:rPr lang="ru-RU" altLang="ru-RU" smtClean="0"/>
              <a:t>Она определяет нуждаемость в реабилитации и маршрутизацию на этапы</a:t>
            </a:r>
          </a:p>
          <a:p>
            <a:r>
              <a:rPr lang="ru-RU" altLang="ru-RU" smtClean="0"/>
              <a:t>Шкала… - ШРМ градируется от 0 до 6 в порядке возрастания ограничения жизнедеятельности…</a:t>
            </a: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5C2EB36-C3AA-4B9F-9ED2-1B2A6AA83115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Основные принципы мед реабилитации – индивидуальный и мультидисциплинарный подход к каждому пациенту.</a:t>
            </a:r>
          </a:p>
          <a:p>
            <a:r>
              <a:rPr lang="ru-RU" altLang="ru-RU" smtClean="0"/>
              <a:t>Обеспечивается работой МДРК</a:t>
            </a:r>
          </a:p>
          <a:p>
            <a:r>
              <a:rPr lang="ru-RU" altLang="ru-RU" smtClean="0"/>
              <a:t>Командный подход реализован с не одно десятилетие</a:t>
            </a:r>
          </a:p>
          <a:p>
            <a:r>
              <a:rPr lang="ru-RU" altLang="ru-RU" smtClean="0"/>
              <a:t>Что изменилось – Главное  - с 1 сентября 2023 МДРК должен возглавлять специалист, обученный по специальности врач ФРМ</a:t>
            </a:r>
          </a:p>
          <a:p>
            <a:r>
              <a:rPr lang="ru-RU" altLang="ru-RU" smtClean="0"/>
              <a:t>Изменились и требования к обучению специалистов команды</a:t>
            </a: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FB5A9D5-DDD4-470B-A332-F111662E177E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Отражена картина реабилитации пациентов, перенесших ОНМК</a:t>
            </a:r>
          </a:p>
          <a:p>
            <a:r>
              <a:rPr lang="ru-RU" altLang="ru-RU" smtClean="0"/>
              <a:t>Красный столбик – количество выписанных, то есть выживших пациентов</a:t>
            </a:r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72CE984-A129-41CE-AD93-0B10A426DE0E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1804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3B39EE1-0C7D-4F70-A354-F211931C5106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1719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3BBE05D5-E3E1-4695-9107-039BB5E20E5E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1906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2788F07-0B72-4587-9C8D-E6647E44B1EA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949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3D48A-61E8-4EF4-A7C0-C258D73E39E4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9C160-F336-429B-B13C-CFE3530997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961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F886E-FFE8-46BF-BF72-2A7B08C64247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D0631-1DF6-41DB-937B-0B9DD5B2F8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3815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44213-7863-4FC3-9940-B827CC6A71EB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15898-FBF1-4DBF-9753-6465A65852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153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53D3F-AF72-47D9-AA75-F24E2D79C5A1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6125-C9BA-4131-AAA6-C2F34C1B0A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567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94A4A-FC5F-4EFB-B82C-19123251E18E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8B305-2A2E-42DE-8DF7-25F94907DB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465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F39BC-F3A7-459F-9A19-C933EA6C5FA2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DC633-1B0D-4148-96A4-EDD897AFDF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5175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490B7-EC59-4EC1-9C4A-33F88E48E6E8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17B27-08CA-42B7-9EF6-3B52F96D67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30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DC0F1-BFEE-49B4-82AE-B01B7E9B1B3D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991BE-2A57-437D-A829-7BC12FD881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920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BAD2B-E909-43DD-814F-79C9DDFA5951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B296D-BC9E-4A89-9DD8-6A957612E1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03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9F1C9-EB37-4202-BEEF-23F4CB920443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377C6-668A-4A72-8646-3005A3D86D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8085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161FC-5A3A-445F-A686-9593E751B4E0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CAA56-DF8A-4E8F-BD8C-E88F79DD3F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901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48" tIns="51124" rIns="102248" bIns="511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48" tIns="51124" rIns="102248" bIns="51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263" y="6005513"/>
            <a:ext cx="2687637" cy="34607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 defTabSz="1022482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B80911-2209-40FB-8D75-21D8A1F818C7}" type="datetimeFigureOut">
              <a:rPr lang="ru-RU"/>
              <a:pPr>
                <a:defRPr/>
              </a:pPr>
              <a:t>06.04.2023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7000" y="6005513"/>
            <a:ext cx="3648075" cy="346075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 defTabSz="1022482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8175" y="6005513"/>
            <a:ext cx="2687638" cy="346075"/>
          </a:xfrm>
          <a:prstGeom prst="rect">
            <a:avLst/>
          </a:prstGeom>
        </p:spPr>
        <p:txBody>
          <a:bodyPr vert="horz" wrap="square" lIns="102248" tIns="51124" rIns="102248" bIns="51124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833F7D-6B41-482D-96D0-8969E2C612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50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2pPr>
      <a:lvl3pPr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3pPr>
      <a:lvl4pPr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4pPr>
      <a:lvl5pPr algn="ctr" defTabSz="1022350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5pPr>
      <a:lvl6pPr marL="457200" algn="ctr" defTabSz="102235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6pPr>
      <a:lvl7pPr marL="914400" algn="ctr" defTabSz="102235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7pPr>
      <a:lvl8pPr marL="1371600" algn="ctr" defTabSz="102235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8pPr>
      <a:lvl9pPr marL="1828800" algn="ctr" defTabSz="1022350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1022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9088" algn="l" defTabSz="1022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38" indent="-255588" algn="l" defTabSz="1022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13" indent="-255588" algn="l" defTabSz="1022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288" indent="-255588" algn="l" defTabSz="1022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chart" Target="../charts/char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4288"/>
            <a:ext cx="10493375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Прямоугольник 1"/>
          <p:cNvSpPr>
            <a:spLocks noChangeArrowheads="1"/>
          </p:cNvSpPr>
          <p:nvPr/>
        </p:nvSpPr>
        <p:spPr bwMode="auto">
          <a:xfrm>
            <a:off x="1008063" y="1944688"/>
            <a:ext cx="428466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600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65188" y="1223963"/>
            <a:ext cx="9217025" cy="29797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defTabSz="1022482" eaLnBrk="1" fontAlgn="auto" hangingPunct="1">
              <a:spcAft>
                <a:spcPts val="0"/>
              </a:spcAft>
              <a:defRPr/>
            </a:pPr>
            <a:endParaRPr lang="ru-RU" sz="3600" dirty="0">
              <a:solidFill>
                <a:srgbClr val="3B4555"/>
              </a:solidFill>
              <a:latin typeface="Trebuchet MS" panose="020B0603020202020204" pitchFamily="34" charset="0"/>
            </a:endParaRPr>
          </a:p>
        </p:txBody>
      </p: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431800"/>
            <a:ext cx="842962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216421" y="1467644"/>
            <a:ext cx="97202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ПЕРСПЕКТИВЫ РАЗВИТИЯ </a:t>
            </a:r>
          </a:p>
          <a:p>
            <a:pPr algn="ctr"/>
            <a:r>
              <a:rPr lang="ru-RU" altLang="ru-RU" sz="28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МЕДИЦИНСКОЙ  РЕАБИЛИТАЦИИ </a:t>
            </a:r>
            <a:r>
              <a:rPr lang="ru-RU" altLang="ru-RU" sz="28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КУЗБАССА</a:t>
            </a:r>
          </a:p>
          <a:p>
            <a:pPr algn="ctr"/>
            <a:r>
              <a:rPr lang="ru-RU" altLang="ru-RU" sz="28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РЕЗУЛЬТАТЫ РАБОТЫ 2022 ГОДА</a:t>
            </a:r>
            <a:endParaRPr lang="ru-RU" altLang="ru-RU" sz="14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647700" y="4114800"/>
            <a:ext cx="59753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ИВАНОВА НАТАЛЬЯ ГЕННАДЬЕВНА</a:t>
            </a:r>
          </a:p>
          <a:p>
            <a:endParaRPr lang="ru-RU" altLang="ru-RU" sz="8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sz="1800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Главный внештатный специалист </a:t>
            </a:r>
            <a:r>
              <a:rPr lang="ru-RU" altLang="ru-RU" sz="1800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МЗ Кузбасса по медицинской реабилитации</a:t>
            </a:r>
          </a:p>
          <a:p>
            <a:r>
              <a:rPr lang="ru-RU" altLang="ru-RU" sz="1800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Заместитель главного врача </a:t>
            </a:r>
          </a:p>
          <a:p>
            <a:r>
              <a:rPr lang="ru-RU" altLang="ru-RU" sz="1800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ГАУЗ ККДЦ имени И.А. </a:t>
            </a:r>
            <a:r>
              <a:rPr lang="ru-RU" altLang="ru-RU" sz="1800" dirty="0" err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Колпинского</a:t>
            </a:r>
            <a:endParaRPr lang="ru-RU" altLang="ru-RU" sz="1800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691221" y="2599493"/>
            <a:ext cx="8611387" cy="1164044"/>
          </a:xfrm>
          <a:prstGeom prst="roundRect">
            <a:avLst>
              <a:gd name="adj" fmla="val 13037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675618" y="3832505"/>
            <a:ext cx="8611387" cy="1164044"/>
          </a:xfrm>
          <a:prstGeom prst="roundRect">
            <a:avLst>
              <a:gd name="adj" fmla="val 13037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2675618" y="5044417"/>
            <a:ext cx="8611387" cy="1164044"/>
          </a:xfrm>
          <a:prstGeom prst="roundRect">
            <a:avLst>
              <a:gd name="adj" fmla="val 13037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691221" y="1380640"/>
            <a:ext cx="8611387" cy="1164044"/>
          </a:xfrm>
          <a:prstGeom prst="roundRect">
            <a:avLst>
              <a:gd name="adj" fmla="val 13037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14912" y="1202199"/>
            <a:ext cx="8810076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1015856" y="309862"/>
            <a:ext cx="105062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 ГРУППЫ МЕДИЦИНСКИХ ОРГАНИЗАЦИЙ</a:t>
            </a:r>
          </a:p>
          <a:p>
            <a:pPr eaLnBrk="1" hangingPunct="1"/>
            <a:r>
              <a:rPr lang="ru-RU" altLang="ru-RU" sz="24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МЕДИЦИНСКОЙ РЕАБИЛИТАЦИИ</a:t>
            </a:r>
          </a:p>
        </p:txBody>
      </p:sp>
      <p:pic>
        <p:nvPicPr>
          <p:cNvPr id="7" name="Google Shape;130;p1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05" y="220581"/>
            <a:ext cx="1281689" cy="100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4F877B50-8814-4155-9ADC-DC3FCADCF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7366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312764" y="1380640"/>
            <a:ext cx="2016225" cy="3608968"/>
          </a:xfrm>
          <a:prstGeom prst="roundRect">
            <a:avLst>
              <a:gd name="adj" fmla="val 556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3312764" y="2777401"/>
            <a:ext cx="2016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АМБУЛАТОРНОЕ ОТДЕЛЕНИЕ МЕДИЦИНСКОЙ РЕАБИЛИТАЦИИ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12764" y="5044418"/>
            <a:ext cx="6192690" cy="1164044"/>
          </a:xfrm>
          <a:prstGeom prst="roundRect">
            <a:avLst>
              <a:gd name="adj" fmla="val 988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401935" y="1380640"/>
            <a:ext cx="2016225" cy="3608968"/>
          </a:xfrm>
          <a:prstGeom prst="roundRect">
            <a:avLst>
              <a:gd name="adj" fmla="val 62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5401935" y="2777402"/>
            <a:ext cx="2016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ДНЕВНОЙ </a:t>
            </a:r>
          </a:p>
          <a:p>
            <a:pPr algn="ctr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СТАЦИОНАР</a:t>
            </a:r>
          </a:p>
          <a:p>
            <a:pPr algn="ctr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МЕДИЦИНСКОЙ РЕАБИЛИТАЦИИ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89229" y="2600484"/>
            <a:ext cx="2016225" cy="2389123"/>
          </a:xfrm>
          <a:prstGeom prst="roundRect">
            <a:avLst>
              <a:gd name="adj" fmla="val 772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489229" y="3305421"/>
            <a:ext cx="2016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СТАЦИОНАРНОЕ ОТДЕЛЕНИЕ</a:t>
            </a:r>
          </a:p>
          <a:p>
            <a:pPr algn="ctr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МЕДИЦИНСКОЙ РЕАБИЛИТАЦИИ</a:t>
            </a: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9655328" y="1498455"/>
            <a:ext cx="157831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ПАЦИЕНТЫ </a:t>
            </a: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ОЦЕНКОЙ </a:t>
            </a: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ШРМ 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1-3 БАЛЛА</a:t>
            </a:r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 rot="16200000">
            <a:off x="2397124" y="1701052"/>
            <a:ext cx="1164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 </a:t>
            </a:r>
            <a:endParaRPr lang="ru-RU" altLang="ru-RU" sz="1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ГРУППА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360294" y="1380640"/>
            <a:ext cx="2238718" cy="1164044"/>
          </a:xfrm>
          <a:prstGeom prst="roundRect">
            <a:avLst>
              <a:gd name="adj" fmla="val 98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360294" y="1731828"/>
            <a:ext cx="22387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ПЕРВИЧНАЯ МЕДИКО-САНИТАРНАЯ ПОМОЩЬ</a:t>
            </a: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 rot="16200000">
            <a:off x="2397124" y="2920899"/>
            <a:ext cx="1164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II </a:t>
            </a:r>
            <a:endParaRPr lang="ru-RU" altLang="ru-RU" sz="1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ГРУППА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60294" y="2600487"/>
            <a:ext cx="2238718" cy="1164044"/>
          </a:xfrm>
          <a:prstGeom prst="roundRect">
            <a:avLst>
              <a:gd name="adj" fmla="val 988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263022" y="2769130"/>
            <a:ext cx="23557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ПЕРВИЧНАЯ СПЕЦИАЛИЗИРОВАННАЯ И СПЕЦИАЛИЗИРОВАННАЯ МЕД. ПОМОЩЬ</a:t>
            </a:r>
          </a:p>
        </p:txBody>
      </p:sp>
      <p:sp>
        <p:nvSpPr>
          <p:cNvPr id="38" name="TextBox 17"/>
          <p:cNvSpPr txBox="1">
            <a:spLocks noChangeArrowheads="1"/>
          </p:cNvSpPr>
          <p:nvPr/>
        </p:nvSpPr>
        <p:spPr bwMode="auto">
          <a:xfrm rot="16200000">
            <a:off x="2270629" y="4167828"/>
            <a:ext cx="1417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III </a:t>
            </a:r>
            <a:endParaRPr lang="ru-RU" altLang="ru-RU" sz="1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ГРУППА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60294" y="3853116"/>
            <a:ext cx="2238718" cy="2383891"/>
          </a:xfrm>
          <a:prstGeom prst="roundRect">
            <a:avLst>
              <a:gd name="adj" fmla="val 534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263022" y="4394551"/>
            <a:ext cx="240293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ПЕРВИЧНАЯ СПЕЦИАЛИЗИРОВАННАЯ, СПЕЦИАЛИЗИРОВАННАЯ, </a:t>
            </a:r>
          </a:p>
          <a:p>
            <a:pPr algn="ctr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Т.Ч. ВЫСОКОТЕХНОЛОГИЧНАЯ МЕДИЦИНСКАЯ </a:t>
            </a:r>
          </a:p>
          <a:p>
            <a:pPr algn="ctr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ПОМОЩЬ</a:t>
            </a:r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 rot="16200000">
            <a:off x="2355468" y="5379135"/>
            <a:ext cx="1247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IV </a:t>
            </a:r>
            <a:endParaRPr lang="ru-RU" altLang="ru-RU" sz="1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ГРУППА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17"/>
          <p:cNvSpPr txBox="1">
            <a:spLocks noChangeArrowheads="1"/>
          </p:cNvSpPr>
          <p:nvPr/>
        </p:nvSpPr>
        <p:spPr bwMode="auto">
          <a:xfrm>
            <a:off x="9655328" y="2723565"/>
            <a:ext cx="157831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ПАЦИЕНТЫ </a:t>
            </a: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ОЦЕНКОЙ </a:t>
            </a: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ШРМ 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2-5 БАЛЛОВ</a:t>
            </a:r>
          </a:p>
        </p:txBody>
      </p:sp>
      <p:sp>
        <p:nvSpPr>
          <p:cNvPr id="48" name="TextBox 17"/>
          <p:cNvSpPr txBox="1">
            <a:spLocks noChangeArrowheads="1"/>
          </p:cNvSpPr>
          <p:nvPr/>
        </p:nvSpPr>
        <p:spPr bwMode="auto">
          <a:xfrm>
            <a:off x="9655328" y="3943379"/>
            <a:ext cx="157831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ПАЦИЕНТЫ </a:t>
            </a: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ОЦЕНКОЙ </a:t>
            </a: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ШРМ 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2-6 БАЛЛА</a:t>
            </a:r>
          </a:p>
        </p:txBody>
      </p:sp>
      <p:sp>
        <p:nvSpPr>
          <p:cNvPr id="50" name="TextBox 17"/>
          <p:cNvSpPr txBox="1">
            <a:spLocks noChangeArrowheads="1"/>
          </p:cNvSpPr>
          <p:nvPr/>
        </p:nvSpPr>
        <p:spPr bwMode="auto">
          <a:xfrm>
            <a:off x="9655328" y="5168489"/>
            <a:ext cx="157831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ПАЦИЕНТЫ </a:t>
            </a: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ОЦЕНКОЙ </a:t>
            </a:r>
          </a:p>
          <a:p>
            <a:pPr algn="ctr"/>
            <a:r>
              <a:rPr lang="ru-RU" altLang="ru-RU" sz="1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ШРМ </a:t>
            </a:r>
          </a:p>
          <a:p>
            <a:pPr algn="ctr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3-6 БАЛЛА</a:t>
            </a:r>
          </a:p>
        </p:txBody>
      </p:sp>
      <p:sp>
        <p:nvSpPr>
          <p:cNvPr id="51" name="TextBox 17"/>
          <p:cNvSpPr txBox="1">
            <a:spLocks noChangeArrowheads="1"/>
          </p:cNvSpPr>
          <p:nvPr/>
        </p:nvSpPr>
        <p:spPr bwMode="auto">
          <a:xfrm>
            <a:off x="3387118" y="5330234"/>
            <a:ext cx="59321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ФЕДЕРАЛЬНЫЕ УЧРЕЖДЕНИЯ, ОСУЩЕСТВЛЯЮЩИЕ ФУНКЦИИ НАЦИОНАЛЬНЫХ МЕДИЦИНСКИХ ИССЛЕДОВАТЕЛЬСКИХ ЦЕНТРОВ </a:t>
            </a:r>
          </a:p>
          <a:p>
            <a:pPr algn="ctr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ПРОФИЛЮ</a:t>
            </a:r>
          </a:p>
        </p:txBody>
      </p:sp>
    </p:spTree>
    <p:extLst>
      <p:ext uri="{BB962C8B-B14F-4D97-AF65-F5344CB8AC3E}">
        <p14:creationId xmlns:p14="http://schemas.microsoft.com/office/powerpoint/2010/main" val="1161875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453" y="215751"/>
            <a:ext cx="10513167" cy="604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8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88429" y="71735"/>
            <a:ext cx="10945812" cy="6478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 smtClean="0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ПЕРЕЧЕНЬ МО В РАЗРЕЗЕ ПРОФИЛЕЙ И ЭТАПОВ </a:t>
            </a:r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28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429" y="503783"/>
            <a:ext cx="11161240" cy="59405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dirty="0" smtClean="0">
                <a:solidFill>
                  <a:srgbClr val="3B4555"/>
                </a:solidFill>
              </a:rPr>
              <a:t>Приказ </a:t>
            </a:r>
            <a:r>
              <a:rPr lang="ru-RU" sz="2200" dirty="0">
                <a:solidFill>
                  <a:srgbClr val="3B4555"/>
                </a:solidFill>
              </a:rPr>
              <a:t>МЗ </a:t>
            </a:r>
            <a:r>
              <a:rPr lang="ru-RU" sz="2200" dirty="0" smtClean="0">
                <a:solidFill>
                  <a:srgbClr val="3B4555"/>
                </a:solidFill>
              </a:rPr>
              <a:t>Кузбасса ОТ 31.102022 № </a:t>
            </a:r>
            <a:r>
              <a:rPr lang="ru-RU" sz="2200" b="1" dirty="0" smtClean="0">
                <a:solidFill>
                  <a:srgbClr val="BC0000"/>
                </a:solidFill>
              </a:rPr>
              <a:t>1640</a:t>
            </a:r>
            <a:r>
              <a:rPr lang="ru-RU" sz="2200" dirty="0" smtClean="0">
                <a:solidFill>
                  <a:srgbClr val="3B4555"/>
                </a:solidFill>
              </a:rPr>
              <a:t> </a:t>
            </a:r>
            <a:r>
              <a:rPr lang="ru-RU" sz="2200" dirty="0">
                <a:solidFill>
                  <a:srgbClr val="3B4555"/>
                </a:solidFill>
              </a:rPr>
              <a:t>«Об организации </a:t>
            </a:r>
            <a:r>
              <a:rPr lang="ru-RU" sz="2200" dirty="0" smtClean="0">
                <a:solidFill>
                  <a:srgbClr val="3B4555"/>
                </a:solidFill>
              </a:rPr>
              <a:t>медицинской реабилитации взрослого населения в рамках ТПГГ»  </a:t>
            </a:r>
            <a:r>
              <a:rPr lang="ru-RU" sz="1800" dirty="0" smtClean="0">
                <a:solidFill>
                  <a:srgbClr val="3B4555"/>
                </a:solidFill>
              </a:rPr>
              <a:t>(</a:t>
            </a:r>
            <a:r>
              <a:rPr lang="ru-RU" sz="1800" b="1" dirty="0" smtClean="0">
                <a:solidFill>
                  <a:srgbClr val="BC0000"/>
                </a:solidFill>
              </a:rPr>
              <a:t>с изменениями от 10.02.2023№ 207</a:t>
            </a:r>
            <a:r>
              <a:rPr lang="ru-RU" sz="1800" dirty="0" smtClean="0">
                <a:solidFill>
                  <a:srgbClr val="3B4555"/>
                </a:solidFill>
              </a:rPr>
              <a:t>)                                          </a:t>
            </a:r>
          </a:p>
          <a:p>
            <a:pPr algn="ctr"/>
            <a:r>
              <a:rPr lang="ru-RU" sz="1400" i="1" dirty="0" smtClean="0">
                <a:solidFill>
                  <a:srgbClr val="3B4555"/>
                </a:solidFill>
              </a:rPr>
              <a:t>Приложение – Перечень МО в разрезе профилей и этапов</a:t>
            </a:r>
          </a:p>
          <a:p>
            <a:r>
              <a:rPr lang="ru-RU" sz="1400" i="1" dirty="0" smtClean="0">
                <a:solidFill>
                  <a:srgbClr val="3B4555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3B455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3B455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3B455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3B455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3B455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3B455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3B455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3B4555"/>
              </a:solidFill>
            </a:endParaRPr>
          </a:p>
          <a:p>
            <a:endParaRPr lang="ru-RU" sz="2400" dirty="0" smtClean="0">
              <a:solidFill>
                <a:srgbClr val="3B455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3B455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3B4555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576461" y="1871932"/>
          <a:ext cx="10441160" cy="43924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852">
                  <a:extLst>
                    <a:ext uri="{9D8B030D-6E8A-4147-A177-3AD203B41FA5}">
                      <a16:colId xmlns:a16="http://schemas.microsoft.com/office/drawing/2014/main" val="476300984"/>
                    </a:ext>
                  </a:extLst>
                </a:gridCol>
                <a:gridCol w="2332649">
                  <a:extLst>
                    <a:ext uri="{9D8B030D-6E8A-4147-A177-3AD203B41FA5}">
                      <a16:colId xmlns:a16="http://schemas.microsoft.com/office/drawing/2014/main" val="28027528"/>
                    </a:ext>
                  </a:extLst>
                </a:gridCol>
                <a:gridCol w="1375343">
                  <a:extLst>
                    <a:ext uri="{9D8B030D-6E8A-4147-A177-3AD203B41FA5}">
                      <a16:colId xmlns:a16="http://schemas.microsoft.com/office/drawing/2014/main" val="3142829370"/>
                    </a:ext>
                  </a:extLst>
                </a:gridCol>
                <a:gridCol w="1644010">
                  <a:extLst>
                    <a:ext uri="{9D8B030D-6E8A-4147-A177-3AD203B41FA5}">
                      <a16:colId xmlns:a16="http://schemas.microsoft.com/office/drawing/2014/main" val="1647479492"/>
                    </a:ext>
                  </a:extLst>
                </a:gridCol>
                <a:gridCol w="1375343">
                  <a:extLst>
                    <a:ext uri="{9D8B030D-6E8A-4147-A177-3AD203B41FA5}">
                      <a16:colId xmlns:a16="http://schemas.microsoft.com/office/drawing/2014/main" val="1485073808"/>
                    </a:ext>
                  </a:extLst>
                </a:gridCol>
                <a:gridCol w="1594545">
                  <a:extLst>
                    <a:ext uri="{9D8B030D-6E8A-4147-A177-3AD203B41FA5}">
                      <a16:colId xmlns:a16="http://schemas.microsoft.com/office/drawing/2014/main" val="276733720"/>
                    </a:ext>
                  </a:extLst>
                </a:gridCol>
                <a:gridCol w="1566418">
                  <a:extLst>
                    <a:ext uri="{9D8B030D-6E8A-4147-A177-3AD203B41FA5}">
                      <a16:colId xmlns:a16="http://schemas.microsoft.com/office/drawing/2014/main" val="621734085"/>
                    </a:ext>
                  </a:extLst>
                </a:gridCol>
              </a:tblGrid>
              <a:tr h="877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N п/п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Полное наименование медицинской организации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Краткое наименование медицинской организации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Юридический адрес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ИНН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Этапы медицинской реабилитации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Группа медицинской организации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563460"/>
                  </a:ext>
                </a:extLst>
              </a:tr>
              <a:tr h="599262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Раздел I. Перечень медицинских организаций, оказывающих медицинскую помощь пациентам с нарушением функции периферической нервной системы и костно-мышечной системы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778427"/>
                  </a:ext>
                </a:extLst>
              </a:tr>
              <a:tr h="343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r>
                        <a:rPr lang="ru-RU" sz="1400" dirty="0" smtClean="0">
                          <a:effectLst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extLst>
                  <a:ext uri="{0D108BD9-81ED-4DB2-BD59-A6C34878D82A}">
                    <a16:rowId xmlns:a16="http://schemas.microsoft.com/office/drawing/2014/main" val="1982395145"/>
                  </a:ext>
                </a:extLst>
              </a:tr>
              <a:tr h="599262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Раздел II. Перечень медицинских организаций, оказывающих медицинскую помощь пациентам с нарушением функции центральной нервной системы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932111"/>
                  </a:ext>
                </a:extLst>
              </a:tr>
              <a:tr h="343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extLst>
                  <a:ext uri="{0D108BD9-81ED-4DB2-BD59-A6C34878D82A}">
                    <a16:rowId xmlns:a16="http://schemas.microsoft.com/office/drawing/2014/main" val="1406924734"/>
                  </a:ext>
                </a:extLst>
              </a:tr>
              <a:tr h="343472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Раздел III. Перечень медицинских организаций, оказывающих медицинскую помощь пациентам с соматическими заболеваниями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881976"/>
                  </a:ext>
                </a:extLst>
              </a:tr>
              <a:tr h="343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extLst>
                  <a:ext uri="{0D108BD9-81ED-4DB2-BD59-A6C34878D82A}">
                    <a16:rowId xmlns:a16="http://schemas.microsoft.com/office/drawing/2014/main" val="1345815529"/>
                  </a:ext>
                </a:extLst>
              </a:tr>
              <a:tr h="599262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Раздел IV. Перечень медицинских организаций, оказывающих медицинскую помощь пациентам после перенесенной новой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effectLst/>
                        </a:rPr>
                        <a:t>коронавирусной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 инфекции (COVID-19)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157347"/>
                  </a:ext>
                </a:extLst>
              </a:tr>
              <a:tr h="343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372" marR="21372" marT="35160" marB="35160"/>
                </a:tc>
                <a:extLst>
                  <a:ext uri="{0D108BD9-81ED-4DB2-BD59-A6C34878D82A}">
                    <a16:rowId xmlns:a16="http://schemas.microsoft.com/office/drawing/2014/main" val="1870515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1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17"/>
          <p:cNvSpPr txBox="1">
            <a:spLocks noChangeArrowheads="1"/>
          </p:cNvSpPr>
          <p:nvPr/>
        </p:nvSpPr>
        <p:spPr bwMode="auto">
          <a:xfrm>
            <a:off x="831850" y="49213"/>
            <a:ext cx="10072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>
            <a:off x="6265863" y="3540125"/>
            <a:ext cx="0" cy="6111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TextBox 17"/>
          <p:cNvSpPr txBox="1">
            <a:spLocks noChangeArrowheads="1"/>
          </p:cNvSpPr>
          <p:nvPr/>
        </p:nvSpPr>
        <p:spPr bwMode="auto">
          <a:xfrm>
            <a:off x="6383338" y="3611563"/>
            <a:ext cx="21542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altLang="ru-RU" sz="2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50 000 </a:t>
            </a:r>
          </a:p>
        </p:txBody>
      </p:sp>
      <p:pic>
        <p:nvPicPr>
          <p:cNvPr id="10248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3492500"/>
            <a:ext cx="7334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3" b="16803"/>
          <a:stretch/>
        </p:blipFill>
        <p:spPr bwMode="auto">
          <a:xfrm>
            <a:off x="5550877" y="225616"/>
            <a:ext cx="3915153" cy="5974692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130;p16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05" y="220581"/>
            <a:ext cx="1281689" cy="100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0324" y="816778"/>
            <a:ext cx="478356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ПОСТАНОВЛЕНИЕ</a:t>
            </a:r>
          </a:p>
          <a:p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ПРАВИТЕЛЬСТВА КЕМЕРОВСКОЙ ОБЛАСТИ – КУЗБАССА</a:t>
            </a:r>
          </a:p>
          <a:p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 31 мая 2022 № 329</a:t>
            </a:r>
          </a:p>
          <a:p>
            <a:endParaRPr lang="ru-RU" altLang="ru-RU" sz="24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endParaRPr lang="ru-RU" altLang="ru-RU" sz="2400" b="1" dirty="0" smtClean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 утверждении региональной программы «Оптимальная для восстановления здоровья медицинская реабилитация в Кемеровской области – Кузбассе на 2022 – 2030 годы»</a:t>
            </a:r>
          </a:p>
          <a:p>
            <a:endParaRPr lang="ru-RU" altLang="ru-RU" sz="24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740324" y="2417258"/>
            <a:ext cx="4201637" cy="0"/>
          </a:xfrm>
          <a:prstGeom prst="line">
            <a:avLst/>
          </a:prstGeom>
          <a:ln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740324" y="6179039"/>
            <a:ext cx="4201637" cy="0"/>
          </a:xfrm>
          <a:prstGeom prst="line">
            <a:avLst/>
          </a:prstGeom>
          <a:ln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36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864493" y="3168078"/>
            <a:ext cx="2304256" cy="2880321"/>
          </a:xfrm>
          <a:prstGeom prst="roundRect">
            <a:avLst>
              <a:gd name="adj" fmla="val 1088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52115" y="3168078"/>
            <a:ext cx="2304256" cy="2880321"/>
          </a:xfrm>
          <a:prstGeom prst="roundRect">
            <a:avLst>
              <a:gd name="adj" fmla="val 1088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858728" y="3168078"/>
            <a:ext cx="2304256" cy="2880321"/>
          </a:xfrm>
          <a:prstGeom prst="roundRect">
            <a:avLst>
              <a:gd name="adj" fmla="val 1088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346350" y="3168078"/>
            <a:ext cx="2304256" cy="2880321"/>
          </a:xfrm>
          <a:prstGeom prst="roundRect">
            <a:avLst>
              <a:gd name="adj" fmla="val 1088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11" name="TextBox 17"/>
          <p:cNvSpPr txBox="1">
            <a:spLocks noChangeArrowheads="1"/>
          </p:cNvSpPr>
          <p:nvPr/>
        </p:nvSpPr>
        <p:spPr bwMode="auto">
          <a:xfrm>
            <a:off x="7651750" y="4654550"/>
            <a:ext cx="294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1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oogle Shape;130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533" y="220581"/>
            <a:ext cx="1069861" cy="84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003418" y="1123402"/>
            <a:ext cx="9786113" cy="1164044"/>
          </a:xfrm>
          <a:prstGeom prst="roundRect">
            <a:avLst>
              <a:gd name="adj" fmla="val 9884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1003418" y="1450490"/>
            <a:ext cx="97861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ОЖИДАЕМЫЙ РЕЗУЛЬТАТ </a:t>
            </a:r>
            <a:r>
              <a:rPr lang="ru-RU" altLang="ru-RU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ИННОВАЦИЙ </a:t>
            </a:r>
            <a:endParaRPr lang="ru-RU" altLang="ru-RU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МЕДИЦИНСКОЙ РЕАБИЛИТАЦИИ К 2030 ГОДУ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992306" y="2416150"/>
            <a:ext cx="0" cy="500935"/>
          </a:xfrm>
          <a:prstGeom prst="straightConnector1">
            <a:avLst/>
          </a:prstGeom>
          <a:ln w="38100">
            <a:solidFill>
              <a:srgbClr val="3B455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8240680" y="3277662"/>
            <a:ext cx="2515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УВЕЛИЧЕНИЕ </a:t>
            </a:r>
            <a:r>
              <a:rPr lang="ru-RU" altLang="ru-RU" sz="18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ПРОДОЛЖИ-ТЕЛЬНОСТИ </a:t>
            </a:r>
            <a:r>
              <a:rPr lang="ru-RU" altLang="ru-RU" sz="18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ЖИЗНИ 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4508851" y="2356561"/>
            <a:ext cx="0" cy="500935"/>
          </a:xfrm>
          <a:prstGeom prst="straightConnector1">
            <a:avLst/>
          </a:prstGeom>
          <a:ln w="38100">
            <a:solidFill>
              <a:srgbClr val="3B455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913165" y="2416149"/>
            <a:ext cx="0" cy="500935"/>
          </a:xfrm>
          <a:prstGeom prst="straightConnector1">
            <a:avLst/>
          </a:prstGeom>
          <a:ln w="38100">
            <a:solidFill>
              <a:srgbClr val="3B455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9498478" y="2356561"/>
            <a:ext cx="0" cy="500935"/>
          </a:xfrm>
          <a:prstGeom prst="straightConnector1">
            <a:avLst/>
          </a:prstGeom>
          <a:ln w="38100">
            <a:solidFill>
              <a:srgbClr val="3B455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8240680" y="4446158"/>
            <a:ext cx="2515596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sz="54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78</a:t>
            </a:r>
          </a:p>
          <a:p>
            <a:pPr algn="ctr"/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ЛЕТ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5830754" y="3413248"/>
            <a:ext cx="23322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УВЕЛИЧЕНИЕ АКТИВНОГО ДОЛГОЛЕТИЯ </a:t>
            </a:r>
            <a:endParaRPr lang="ru-RU" altLang="ru-RU" sz="18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5734067" y="4446158"/>
            <a:ext cx="2515596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altLang="ru-RU" sz="54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68</a:t>
            </a:r>
          </a:p>
          <a:p>
            <a:pPr algn="ctr"/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ЛЕТ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3338128" y="3277662"/>
            <a:ext cx="23322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СНИЖЕНИЕ ВРЕМЕННОЙ </a:t>
            </a:r>
            <a:r>
              <a:rPr lang="ru-RU" altLang="ru-RU" sz="18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НЕТРУДО-СПОСОБНОСТИ</a:t>
            </a:r>
            <a:endParaRPr lang="ru-RU" altLang="ru-RU" sz="18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747664" y="3413248"/>
            <a:ext cx="248928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СНИЖЕНИЕ ПЕРВИЧНОЙ ИНВАЛИДИЗАЦИИ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600797" y="4568386"/>
            <a:ext cx="1800199" cy="431800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3678510" y="4608239"/>
            <a:ext cx="16447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14,8 ДНЕЙ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600797" y="5400327"/>
            <a:ext cx="1800199" cy="431800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3616622" y="5440180"/>
            <a:ext cx="17224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 13,3 ДНЕЙ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4536901" y="5038404"/>
            <a:ext cx="0" cy="361923"/>
          </a:xfrm>
          <a:prstGeom prst="straightConnector1">
            <a:avLst/>
          </a:prstGeom>
          <a:ln w="38100">
            <a:solidFill>
              <a:srgbClr val="2F559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1116521" y="4461378"/>
            <a:ext cx="1800199" cy="431800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17"/>
          <p:cNvSpPr txBox="1">
            <a:spLocks noChangeArrowheads="1"/>
          </p:cNvSpPr>
          <p:nvPr/>
        </p:nvSpPr>
        <p:spPr bwMode="auto">
          <a:xfrm>
            <a:off x="1194234" y="4501231"/>
            <a:ext cx="16447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  50,4*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116521" y="5293319"/>
            <a:ext cx="1800199" cy="431800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17"/>
          <p:cNvSpPr txBox="1">
            <a:spLocks noChangeArrowheads="1"/>
          </p:cNvSpPr>
          <p:nvPr/>
        </p:nvSpPr>
        <p:spPr bwMode="auto">
          <a:xfrm>
            <a:off x="1132346" y="5333172"/>
            <a:ext cx="17224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 45,4*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8" name="Прямая со стрелкой 47"/>
          <p:cNvCxnSpPr/>
          <p:nvPr/>
        </p:nvCxnSpPr>
        <p:spPr>
          <a:xfrm>
            <a:off x="2052625" y="4931396"/>
            <a:ext cx="0" cy="361923"/>
          </a:xfrm>
          <a:prstGeom prst="straightConnector1">
            <a:avLst/>
          </a:prstGeom>
          <a:ln w="38100">
            <a:solidFill>
              <a:srgbClr val="2F5597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7"/>
          <p:cNvSpPr txBox="1">
            <a:spLocks noChangeArrowheads="1"/>
          </p:cNvSpPr>
          <p:nvPr/>
        </p:nvSpPr>
        <p:spPr bwMode="auto">
          <a:xfrm>
            <a:off x="747664" y="5730658"/>
            <a:ext cx="24892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*НА 10 ТЫСЯЧ НАСЕЛЕНИЯ</a:t>
            </a:r>
            <a:endParaRPr lang="ru-RU" altLang="ru-RU" sz="1400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8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614912" y="1367879"/>
            <a:ext cx="8810076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1" name="TextBox 17"/>
          <p:cNvSpPr txBox="1">
            <a:spLocks noChangeArrowheads="1"/>
          </p:cNvSpPr>
          <p:nvPr/>
        </p:nvSpPr>
        <p:spPr bwMode="auto">
          <a:xfrm>
            <a:off x="583410" y="310903"/>
            <a:ext cx="1050621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РЕГИОНАЛЬНАЯ ПРОГРАММА </a:t>
            </a:r>
            <a:r>
              <a:rPr lang="ru-RU" altLang="ru-RU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«ОПТИМАЛЬНАЯ ДЛЯ ВОССТАНОВЛЕНИЯ ЗДОРОВЬЯ МЕДЦИНСКАЯ РЕАБИЛИТАЦИЯ В КЕМЕРОВСКОЙ </a:t>
            </a:r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ОБЛАСТИ </a:t>
            </a:r>
            <a:r>
              <a:rPr lang="ru-RU" altLang="ru-RU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КУЗБАССЕ НА 2022-2030 гг.»</a:t>
            </a: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>
            <a:off x="6265863" y="3540125"/>
            <a:ext cx="0" cy="6111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TextBox 17"/>
          <p:cNvSpPr txBox="1">
            <a:spLocks noChangeArrowheads="1"/>
          </p:cNvSpPr>
          <p:nvPr/>
        </p:nvSpPr>
        <p:spPr bwMode="auto">
          <a:xfrm>
            <a:off x="7651750" y="4654550"/>
            <a:ext cx="294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1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46" name="Прямоугольник 1"/>
          <p:cNvSpPr>
            <a:spLocks noChangeArrowheads="1"/>
          </p:cNvSpPr>
          <p:nvPr/>
        </p:nvSpPr>
        <p:spPr bwMode="auto">
          <a:xfrm>
            <a:off x="583410" y="1530068"/>
            <a:ext cx="36904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ЗАДАЧИ ПРОГРАММЫ</a:t>
            </a:r>
          </a:p>
        </p:txBody>
      </p:sp>
      <p:pic>
        <p:nvPicPr>
          <p:cNvPr id="14" name="Google Shape;130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05" y="220581"/>
            <a:ext cx="1281689" cy="100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163946" y="2059498"/>
            <a:ext cx="622941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altLang="ru-RU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доступности медицинской реабилитации </a:t>
            </a:r>
            <a:r>
              <a:rPr lang="ru-RU" altLang="ru-RU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 всех этапах;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Совершенствование </a:t>
            </a:r>
            <a:r>
              <a:rPr lang="ru-RU" altLang="ru-RU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развитие организации </a:t>
            </a:r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мед. </a:t>
            </a:r>
            <a:r>
              <a:rPr lang="ru-RU" altLang="ru-RU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реабилитации в рамках оказания специализированной, в </a:t>
            </a:r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т. ч. высоко-технологичной</a:t>
            </a:r>
            <a:r>
              <a:rPr lang="ru-RU" altLang="ru-RU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мед. </a:t>
            </a:r>
            <a:r>
              <a:rPr lang="ru-RU" altLang="ru-RU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помощи (</a:t>
            </a:r>
            <a:r>
              <a:rPr lang="ru-RU" altLang="ru-RU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1, 2 этап</a:t>
            </a:r>
            <a:r>
              <a:rPr lang="ru-RU" altLang="ru-RU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Совершенствование </a:t>
            </a:r>
            <a:r>
              <a:rPr lang="ru-RU" altLang="ru-RU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развитие организации </a:t>
            </a:r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мед. </a:t>
            </a:r>
            <a:r>
              <a:rPr lang="ru-RU" altLang="ru-RU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реабилитации. Обеспечение доступности медицинской реабилитации </a:t>
            </a:r>
            <a:r>
              <a:rPr lang="ru-RU" altLang="ru-RU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 всех этапах</a:t>
            </a:r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ru-RU" altLang="ru-RU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Совершенствование и развитие организации медицинской реабилитации в рамках оказания первичной медико-санитарной помощи в амбулаторных условиях и условиях дневного стационара (</a:t>
            </a:r>
            <a:r>
              <a:rPr lang="ru-RU" altLang="ru-RU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этап</a:t>
            </a:r>
            <a:r>
              <a:rPr lang="ru-RU" altLang="ru-RU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eaLnBrk="1" hangingPunct="1"/>
            <a:endParaRPr lang="ru-RU" altLang="ru-RU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/>
        </p:nvSpPr>
        <p:spPr bwMode="auto">
          <a:xfrm>
            <a:off x="6446487" y="2059498"/>
            <a:ext cx="5291214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+mj-lt"/>
              <a:buAutoNum type="arabicPeriod" startAt="5"/>
            </a:pPr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Кадровое </a:t>
            </a:r>
            <a:r>
              <a:rPr lang="ru-RU" altLang="ru-RU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обеспечение </a:t>
            </a:r>
            <a:r>
              <a:rPr lang="ru-RU" altLang="ru-RU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реабилитационной службы Кемеровской области - Кузбасса;</a:t>
            </a: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Организация </a:t>
            </a:r>
            <a:r>
              <a:rPr lang="ru-RU" altLang="ru-RU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Центра маршрутизации </a:t>
            </a:r>
            <a:r>
              <a:rPr lang="ru-RU" altLang="ru-RU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медицинской реабилитации на базе ГАУЗ «Клинический консультативно-диагностический центр </a:t>
            </a:r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имени </a:t>
            </a:r>
            <a:b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И.А</a:t>
            </a:r>
            <a:r>
              <a:rPr lang="ru-RU" altLang="ru-RU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altLang="ru-RU" dirty="0" err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Колпинского</a:t>
            </a:r>
            <a:r>
              <a:rPr lang="ru-RU" altLang="ru-RU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» с организационно-методической целью;</a:t>
            </a:r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Информирование</a:t>
            </a:r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граждан о возможностях </a:t>
            </a:r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мед. </a:t>
            </a:r>
            <a:r>
              <a:rPr lang="ru-RU" altLang="ru-RU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реабилитации через </a:t>
            </a:r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СМИ и </a:t>
            </a:r>
            <a:r>
              <a:rPr lang="ru-RU" altLang="ru-RU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социальные </a:t>
            </a:r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сети</a:t>
            </a:r>
            <a:endParaRPr lang="ru-RU" altLang="ru-RU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83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14912" y="1367879"/>
            <a:ext cx="8810076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583410" y="310903"/>
            <a:ext cx="1050621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ОСНОВНЫЕ </a:t>
            </a:r>
            <a:r>
              <a:rPr lang="ru-RU" altLang="ru-RU" sz="28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МЕРОПРИЯТИЯ </a:t>
            </a:r>
            <a:endParaRPr lang="ru-RU" altLang="ru-RU" sz="2800" b="1" dirty="0" smtClean="0">
              <a:solidFill>
                <a:srgbClr val="2F559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ПРОГРАММЫ ПО МЕДИЦИНСКОЙ РЕАБИЛИТАЦИЯ</a:t>
            </a:r>
            <a:endParaRPr lang="ru-RU" altLang="ru-RU" sz="24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oogle Shape;130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05" y="220581"/>
            <a:ext cx="1281689" cy="100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F61F5B6-6A79-4BDF-AFFA-27A496349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64" y="1596092"/>
            <a:ext cx="5560421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</a:t>
            </a: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эффективности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использования реабилитационного оборудования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и ведение </a:t>
            </a: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 пациентов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направленных на МР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Сокращение </a:t>
            </a: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срока ожидания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реабилитационной помощи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доли пациентов, направленных на </a:t>
            </a: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этап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завершения 1 этапа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доли пациентов, направленных на </a:t>
            </a: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этап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завершения 1 и </a:t>
            </a:r>
            <a:r>
              <a:rPr lang="ru-RU" alt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этапов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доли случаев оказания амбулаторной помощи по МР с использованием </a:t>
            </a: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ТМК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исполнения объемов по МР на </a:t>
            </a: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всех этапах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</a:t>
            </a: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ru-RU" alt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этапа</a:t>
            </a:r>
            <a:endParaRPr lang="ru-RU" alt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F61F5B6-6A79-4BDF-AFFA-27A496349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9109" y="1596092"/>
            <a:ext cx="4533472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Дополнительное </a:t>
            </a: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открытие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стационарных отделений, отделений ДС и АОМРВ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 и дооснащение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отделений МР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Внедрение </a:t>
            </a:r>
            <a:r>
              <a:rPr lang="ru-RU" alt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клинических рекомендаций</a:t>
            </a:r>
            <a:endParaRPr lang="ru-RU" alt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Мониторинг </a:t>
            </a: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кадрового состава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Профессиональная переподготовка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Телемедицинский консультации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Врач-врач, Врач-пациент. Консилиумы с НМИЦ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Унифицирование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медицинской </a:t>
            </a: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документации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Управление потоками </a:t>
            </a:r>
            <a:r>
              <a:rPr lang="ru-RU" alt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Центр маршрутизации </a:t>
            </a:r>
          </a:p>
        </p:txBody>
      </p:sp>
    </p:spTree>
    <p:extLst>
      <p:ext uri="{BB962C8B-B14F-4D97-AF65-F5344CB8AC3E}">
        <p14:creationId xmlns:p14="http://schemas.microsoft.com/office/powerpoint/2010/main" val="84347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99EB5C7C-823A-48A0-894A-C19323F42311}"/>
              </a:ext>
            </a:extLst>
          </p:cNvPr>
          <p:cNvCxnSpPr/>
          <p:nvPr/>
        </p:nvCxnSpPr>
        <p:spPr>
          <a:xfrm>
            <a:off x="5545138" y="393700"/>
            <a:ext cx="56880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3" name="Прямоугольник 101"/>
          <p:cNvSpPr>
            <a:spLocks noChangeArrowheads="1"/>
          </p:cNvSpPr>
          <p:nvPr/>
        </p:nvSpPr>
        <p:spPr bwMode="auto">
          <a:xfrm>
            <a:off x="5545138" y="503238"/>
            <a:ext cx="5111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41719E"/>
                </a:solidFill>
                <a:latin typeface="Arial Narrow" panose="020B0606020202030204" pitchFamily="34" charset="0"/>
              </a:rPr>
              <a:t>ЭТАПЫ РЕАБИЛИТАЦИИ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2A0326B-DD16-4518-B046-E203EA75D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5138" y="2592388"/>
            <a:ext cx="5976937" cy="19383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«Кузбасский клинический кардиологический диспансер имени академика Л.С. Барбараша»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«Кемеровская городская клиническая больница № 11»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«Новокузнецкая городская клиническая больница № 1 имени Г.П. Курбатова»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B6FD3C79-53D8-45AA-B1A1-E7CFC91F0953}"/>
              </a:ext>
            </a:extLst>
          </p:cNvPr>
          <p:cNvCxnSpPr/>
          <p:nvPr/>
        </p:nvCxnSpPr>
        <p:spPr>
          <a:xfrm>
            <a:off x="5545138" y="1295400"/>
            <a:ext cx="56880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6" name="Прямоугольник 101"/>
          <p:cNvSpPr>
            <a:spLocks noChangeArrowheads="1"/>
          </p:cNvSpPr>
          <p:nvPr/>
        </p:nvSpPr>
        <p:spPr bwMode="auto">
          <a:xfrm>
            <a:off x="5616575" y="1811338"/>
            <a:ext cx="511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3200" b="1">
                <a:solidFill>
                  <a:srgbClr val="41719E"/>
                </a:solidFill>
                <a:latin typeface="Arial Narrow" panose="020B0606020202030204" pitchFamily="34" charset="0"/>
              </a:rPr>
              <a:t>I </a:t>
            </a:r>
            <a:r>
              <a:rPr lang="ru-RU" altLang="ru-RU" sz="3200" b="1">
                <a:solidFill>
                  <a:srgbClr val="41719E"/>
                </a:solidFill>
                <a:latin typeface="Arial Narrow" panose="020B0606020202030204" pitchFamily="34" charset="0"/>
              </a:rPr>
              <a:t>ЭТАП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1FD3A8-B0A6-4E68-AA5D-91C645A7F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188" y="0"/>
            <a:ext cx="4002087" cy="648017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01"/>
          <p:cNvSpPr>
            <a:spLocks noChangeArrowheads="1"/>
          </p:cNvSpPr>
          <p:nvPr/>
        </p:nvSpPr>
        <p:spPr bwMode="auto">
          <a:xfrm>
            <a:off x="5832475" y="0"/>
            <a:ext cx="5111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41719E"/>
                </a:solidFill>
                <a:latin typeface="Arial Narrow" panose="020B0606020202030204" pitchFamily="34" charset="0"/>
              </a:rPr>
              <a:t>ЭТАПЫ РЕАБИЛИТАЦИИ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639C21A-1846-460E-A188-F3B578919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3338" y="863600"/>
            <a:ext cx="6119812" cy="6248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 Анжеро-Судженская ГБ имени А.А.Гороховского»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 ККДЦ имени И. А. Колпинского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ККБСМП им. М. А. Подгорбунского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КККД имени академика Л.С. Барбараша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 КОКБ имени С. В. Беляева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 ККГВВ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КГКБ №11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ККЦОЗШ имени святой великомученицы Варвары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 Мариинская ГБ имени В. М. Богониса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  НГКБ № 1 имени Г. П. Курбатова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 «Прокопьевская городская больница»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ЧУЗ «Больница «РЖД-Медицина» города Новокузнецк»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АО Санаторий «</a:t>
            </a:r>
            <a:r>
              <a:rPr lang="ru-RU" alt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Прокопьевский</a:t>
            </a: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ООО «Центр реабилитации и  восстановления», г. Прокопьевск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ООО «Санаторий «Шахтер»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НИИ КПССЗ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ФКУЗ МСЧ МВД РФ по Кемеровской области – Кузбассу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ФГБУ ННПЦ МСЭ и РИ Министерства труда и социальной защиты Российской Федерации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alt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alt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580" name="Прямоугольник 101"/>
          <p:cNvSpPr>
            <a:spLocks noChangeArrowheads="1"/>
          </p:cNvSpPr>
          <p:nvPr/>
        </p:nvSpPr>
        <p:spPr bwMode="auto">
          <a:xfrm>
            <a:off x="7345363" y="431800"/>
            <a:ext cx="511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3200" b="1">
                <a:solidFill>
                  <a:srgbClr val="41719E"/>
                </a:solidFill>
                <a:latin typeface="Arial Narrow" panose="020B0606020202030204" pitchFamily="34" charset="0"/>
              </a:rPr>
              <a:t>II </a:t>
            </a:r>
            <a:r>
              <a:rPr lang="ru-RU" altLang="ru-RU" sz="3200" b="1">
                <a:solidFill>
                  <a:srgbClr val="41719E"/>
                </a:solidFill>
                <a:latin typeface="Arial Narrow" panose="020B0606020202030204" pitchFamily="34" charset="0"/>
              </a:rPr>
              <a:t>ЭТАП</a:t>
            </a:r>
          </a:p>
        </p:txBody>
      </p:sp>
      <p:pic>
        <p:nvPicPr>
          <p:cNvPr id="8200" name="Рисунок 2">
            <a:extLst>
              <a:ext uri="{FF2B5EF4-FFF2-40B4-BE49-F238E27FC236}">
                <a16:creationId xmlns:a16="http://schemas.microsoft.com/office/drawing/2014/main" id="{76793C73-A696-4EE9-97BD-16592F56F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4493" y="0"/>
            <a:ext cx="3990404" cy="6494884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lumMod val="50000"/>
                <a:lumOff val="50000"/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02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57AB3E6-7DF4-41B6-BB24-06A5B64CAA57}"/>
              </a:ext>
            </a:extLst>
          </p:cNvPr>
          <p:cNvCxnSpPr/>
          <p:nvPr/>
        </p:nvCxnSpPr>
        <p:spPr>
          <a:xfrm>
            <a:off x="5545138" y="215900"/>
            <a:ext cx="56880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Прямоугольник 101"/>
          <p:cNvSpPr>
            <a:spLocks noChangeArrowheads="1"/>
          </p:cNvSpPr>
          <p:nvPr/>
        </p:nvSpPr>
        <p:spPr bwMode="auto">
          <a:xfrm>
            <a:off x="5545138" y="327025"/>
            <a:ext cx="5111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41719E"/>
                </a:solidFill>
                <a:latin typeface="Arial Narrow" panose="020B0606020202030204" pitchFamily="34" charset="0"/>
              </a:rPr>
              <a:t>ЭТАПЫ РЕАБИЛИТАЦИИ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597A503-C472-48ED-82E9-69A118227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13" y="1711325"/>
            <a:ext cx="5541962" cy="4521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Анжеро-Судженская ГБ имени А.А. Гороховского»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ККДЦ имени И. А. 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Колпинского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ККБСМП им. М. А. 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Подгорбунского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КККД имени академика Л.С. 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Барбараша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ККГВВ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КГКБ №11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ККЦОЗШ имени святой великомученицы Варвары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Мариинская ГБ имени В. М. 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Богониса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  НГКБ № 1 имени Г. П. Курбатова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«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Прокопьевская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городская больница»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ЧУЗ «Больница «РЖД-Медицина» города Новокузнецк»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АО Санаторий «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Прокопьевский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ООО «Центр реабилитации и восстановления», </a:t>
            </a:r>
            <a:b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г. Прокопьевск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ООО «Санаторий «Шахтер»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НИИ КПССЗ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ФГБУ ННПЦ МСЭ и РИ Министерства труда </a:t>
            </a:r>
            <a:b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</a:b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и социальной защиты Российской Федерации 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CBE3E5B5-DB9D-4AA1-B338-5F0735F4C4DA}"/>
              </a:ext>
            </a:extLst>
          </p:cNvPr>
          <p:cNvCxnSpPr/>
          <p:nvPr/>
        </p:nvCxnSpPr>
        <p:spPr>
          <a:xfrm>
            <a:off x="5545138" y="1328787"/>
            <a:ext cx="56880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2" name="Прямоугольник 101"/>
          <p:cNvSpPr>
            <a:spLocks noChangeArrowheads="1"/>
          </p:cNvSpPr>
          <p:nvPr/>
        </p:nvSpPr>
        <p:spPr bwMode="auto">
          <a:xfrm>
            <a:off x="5545138" y="836613"/>
            <a:ext cx="619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400" b="1">
                <a:solidFill>
                  <a:srgbClr val="41719E"/>
                </a:solidFill>
                <a:latin typeface="Arial Narrow" panose="020B0606020202030204" pitchFamily="34" charset="0"/>
              </a:rPr>
              <a:t>II </a:t>
            </a:r>
            <a:r>
              <a:rPr lang="ru-RU" altLang="ru-RU" sz="2400" b="1">
                <a:solidFill>
                  <a:srgbClr val="41719E"/>
                </a:solidFill>
                <a:latin typeface="Arial Narrow" panose="020B0606020202030204" pitchFamily="34" charset="0"/>
              </a:rPr>
              <a:t>ЭТАП по профилям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BDE6317-02C0-4532-B664-E8FE5A5E1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525" y="4608513"/>
            <a:ext cx="1987550" cy="13223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ОКС</a:t>
            </a:r>
          </a:p>
          <a:p>
            <a:pPr>
              <a:defRPr/>
            </a:pP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ЦНС</a:t>
            </a:r>
          </a:p>
          <a:p>
            <a:pPr>
              <a:defRPr/>
            </a:pP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ОДА и ПНС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5F1B0C-C442-4FE5-982F-FE0AA01EE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313" y="5095875"/>
            <a:ext cx="342900" cy="339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8446F9-8A21-48E2-A047-380D98FEC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13" y="4595813"/>
            <a:ext cx="342900" cy="3444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56ABB40-F49B-4B88-9123-B0A0BFE581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850" y="5588000"/>
            <a:ext cx="368300" cy="342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27" name="Рисунок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440238"/>
            <a:ext cx="2381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Рисунок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441825"/>
            <a:ext cx="2222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Рисунок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4440238"/>
            <a:ext cx="2222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Рисунок 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5651500"/>
            <a:ext cx="23812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Рисунок 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5653088"/>
            <a:ext cx="2222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Рисунок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5172075"/>
            <a:ext cx="2381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687888"/>
            <a:ext cx="2381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Рисунок 4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4689475"/>
            <a:ext cx="2222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Рисунок 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4200525"/>
            <a:ext cx="2222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Рисунок 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932238"/>
            <a:ext cx="2381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Рисунок 4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3933825"/>
            <a:ext cx="222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2487613"/>
            <a:ext cx="22225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Рисунок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692525"/>
            <a:ext cx="2381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Рисунок 5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3694113"/>
            <a:ext cx="2222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Рисунок 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38" y="3692525"/>
            <a:ext cx="2222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Рисунок 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3486150"/>
            <a:ext cx="2222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Рисунок 5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3251200"/>
            <a:ext cx="2222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Рисунок 5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995613"/>
            <a:ext cx="238125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Рисунок 5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2997200"/>
            <a:ext cx="2222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Рисунок 5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751138"/>
            <a:ext cx="2222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Рисунок 5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487613"/>
            <a:ext cx="2222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Рисунок 6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257425"/>
            <a:ext cx="22225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Рисунок 6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2014538"/>
            <a:ext cx="2381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Рисунок 6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2016125"/>
            <a:ext cx="2222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Рисунок 6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1770063"/>
            <a:ext cx="222250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Рисунок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5429250"/>
            <a:ext cx="22225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53" name="Группа 7"/>
          <p:cNvGrpSpPr>
            <a:grpSpLocks/>
          </p:cNvGrpSpPr>
          <p:nvPr/>
        </p:nvGrpSpPr>
        <p:grpSpPr bwMode="auto">
          <a:xfrm>
            <a:off x="1138238" y="-6350"/>
            <a:ext cx="3981450" cy="6480175"/>
            <a:chOff x="1138238" y="-6350"/>
            <a:chExt cx="3981450" cy="6480175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DD93393-BA11-4FE0-821C-886F498A2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38238" y="-6350"/>
              <a:ext cx="3981450" cy="648017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9255" name="Группа 5"/>
            <p:cNvGrpSpPr>
              <a:grpSpLocks/>
            </p:cNvGrpSpPr>
            <p:nvPr/>
          </p:nvGrpSpPr>
          <p:grpSpPr bwMode="auto">
            <a:xfrm>
              <a:off x="2376661" y="1511895"/>
              <a:ext cx="370137" cy="197420"/>
              <a:chOff x="2376661" y="1511895"/>
              <a:chExt cx="370137" cy="19742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94990FD7-1750-41A2-B6CC-3E0FD783BC5B}"/>
                  </a:ext>
                </a:extLst>
              </p:cNvPr>
              <p:cNvSpPr/>
              <p:nvPr/>
            </p:nvSpPr>
            <p:spPr>
              <a:xfrm>
                <a:off x="2376488" y="1511300"/>
                <a:ext cx="296862" cy="198438"/>
              </a:xfrm>
              <a:prstGeom prst="rect">
                <a:avLst/>
              </a:prstGeom>
              <a:solidFill>
                <a:srgbClr val="EBEC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" name="Овал 1">
                <a:extLst>
                  <a:ext uri="{FF2B5EF4-FFF2-40B4-BE49-F238E27FC236}">
                    <a16:creationId xmlns:a16="http://schemas.microsoft.com/office/drawing/2014/main" id="{3A55E907-60C5-41CA-93E3-CCFFFE65B4BB}"/>
                  </a:ext>
                </a:extLst>
              </p:cNvPr>
              <p:cNvSpPr/>
              <p:nvPr/>
            </p:nvSpPr>
            <p:spPr>
              <a:xfrm>
                <a:off x="2447925" y="1538288"/>
                <a:ext cx="147638" cy="144462"/>
              </a:xfrm>
              <a:prstGeom prst="ellipse">
                <a:avLst/>
              </a:prstGeom>
              <a:solidFill>
                <a:srgbClr val="D8594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15E21283-0FFA-432D-941F-16C29D0A5BD9}"/>
                  </a:ext>
                </a:extLst>
              </p:cNvPr>
              <p:cNvSpPr/>
              <p:nvPr/>
            </p:nvSpPr>
            <p:spPr>
              <a:xfrm>
                <a:off x="2597150" y="1538288"/>
                <a:ext cx="149225" cy="144462"/>
              </a:xfrm>
              <a:prstGeom prst="ellipse">
                <a:avLst/>
              </a:prstGeom>
              <a:solidFill>
                <a:srgbClr val="D8594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52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08063" y="792163"/>
            <a:ext cx="10225087" cy="1800225"/>
          </a:xfrm>
        </p:spPr>
        <p:txBody>
          <a:bodyPr/>
          <a:lstStyle/>
          <a:p>
            <a:pPr algn="r"/>
            <a:r>
              <a:rPr lang="ru-RU" altLang="ru-RU" sz="2400" b="1" smtClean="0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РАЗВИТИЕ МЕДИЦИНСКОЙ РЕАБИЛИТАЦИИ СЕГОДНЯ – ЭТО НАША ГРАЖДАНСКАЯ И ЧЕЛОВЕЧЕСКАЯ ОТВЕТСТВЕННОСТЬ…</a:t>
            </a:r>
            <a:br>
              <a:rPr lang="ru-RU" altLang="ru-RU" sz="2400" b="1" smtClean="0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i="1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Г.Е. ИВАНОВА, главный специалист </a:t>
            </a:r>
            <a:br>
              <a:rPr lang="ru-RU" altLang="ru-RU" sz="2400" b="1" i="1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i="1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медицинской реабилитации МЗ РФ</a:t>
            </a:r>
            <a:br>
              <a:rPr lang="ru-RU" altLang="ru-RU" sz="2400" b="1" i="1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i="1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IX  Всероссийский съезд реабилитологов</a:t>
            </a:r>
            <a:br>
              <a:rPr lang="ru-RU" altLang="ru-RU" sz="2400" b="1" i="1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i="1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pic>
        <p:nvPicPr>
          <p:cNvPr id="57346" name="Picture 2" descr="Секундомер механический «Слава» СДСпр-1-2-000 (ГОСТ 5072-79) — ProfSpor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05985">
            <a:off x="489968" y="1873707"/>
            <a:ext cx="4441110" cy="4207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6148" name="AutoShape 4" descr="реабилитация инвалидов | Бирюлево Восточное"/>
          <p:cNvSpPr>
            <a:spLocks noChangeAspect="1" noChangeArrowheads="1"/>
          </p:cNvSpPr>
          <p:nvPr/>
        </p:nvSpPr>
        <p:spPr bwMode="auto">
          <a:xfrm>
            <a:off x="161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6149" name="AutoShape 6" descr="реабилитация инвалидов | Бирюлево Восточное"/>
          <p:cNvSpPr>
            <a:spLocks noChangeAspect="1" noChangeArrowheads="1"/>
          </p:cNvSpPr>
          <p:nvPr/>
        </p:nvSpPr>
        <p:spPr bwMode="auto">
          <a:xfrm flipH="1">
            <a:off x="619125" y="0"/>
            <a:ext cx="6149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57352" name="Picture 8" descr="реабилитация инвалидов | Бирюлево Восточно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165" y="3312095"/>
            <a:ext cx="4530841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24748D-E7E4-4D1E-B628-F8A6ED7D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988" y="46038"/>
            <a:ext cx="3908425" cy="6362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4EE4674-36B8-4594-8FC3-E5E1C4DE0687}"/>
              </a:ext>
            </a:extLst>
          </p:cNvPr>
          <p:cNvCxnSpPr/>
          <p:nvPr/>
        </p:nvCxnSpPr>
        <p:spPr>
          <a:xfrm>
            <a:off x="5545138" y="215900"/>
            <a:ext cx="56880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Прямоугольник 101"/>
          <p:cNvSpPr>
            <a:spLocks noChangeArrowheads="1"/>
          </p:cNvSpPr>
          <p:nvPr/>
        </p:nvSpPr>
        <p:spPr bwMode="auto">
          <a:xfrm>
            <a:off x="5545138" y="327025"/>
            <a:ext cx="5111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41719E"/>
                </a:solidFill>
                <a:latin typeface="Arial Narrow" panose="020B0606020202030204" pitchFamily="34" charset="0"/>
              </a:rPr>
              <a:t>ЭТАПЫ РЕАБИЛИТАЦИИ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96F18305-F627-4472-96B7-8D26717B3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300" y="2066925"/>
            <a:ext cx="5276850" cy="3694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 ККДЦ имени И. А. </a:t>
            </a:r>
            <a:r>
              <a:rPr lang="ru-RU" alt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Колпинского</a:t>
            </a:r>
            <a:endParaRPr lang="ru-RU" alt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КККД имени академика Л.С. </a:t>
            </a:r>
            <a:r>
              <a:rPr lang="ru-RU" alt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Барбараша</a:t>
            </a:r>
            <a:endParaRPr lang="ru-RU" alt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 ККГВВ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ККЦОЗШ имени святой великомученицы Варвары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  НГКБ № 1 имени Г. П. Курбатова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 «</a:t>
            </a:r>
            <a:r>
              <a:rPr lang="ru-RU" alt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Прокопьевская</a:t>
            </a: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городская больница»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«Тяжинская районная больница»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АО Санаторий «</a:t>
            </a:r>
            <a:r>
              <a:rPr lang="ru-RU" altLang="ru-RU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Прокопьевский</a:t>
            </a: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ООО «Центр реабилитации и  восстановления»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ООО «Санаторий «Шахтер»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ООО «Нейро-плюс»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ООО «Санаторий профилакторий «Нарцисс»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1B44A0E-872C-46B1-B15C-E980B88BD88B}"/>
              </a:ext>
            </a:extLst>
          </p:cNvPr>
          <p:cNvCxnSpPr/>
          <p:nvPr/>
        </p:nvCxnSpPr>
        <p:spPr>
          <a:xfrm>
            <a:off x="5545138" y="1406525"/>
            <a:ext cx="56880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7" name="Прямоугольник 101"/>
          <p:cNvSpPr>
            <a:spLocks noChangeArrowheads="1"/>
          </p:cNvSpPr>
          <p:nvPr/>
        </p:nvSpPr>
        <p:spPr bwMode="auto">
          <a:xfrm>
            <a:off x="5545138" y="1439863"/>
            <a:ext cx="6264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sz="2800" b="1">
                <a:solidFill>
                  <a:srgbClr val="41719E"/>
                </a:solidFill>
                <a:latin typeface="Arial Narrow" panose="020B0606020202030204" pitchFamily="34" charset="0"/>
              </a:rPr>
              <a:t>III</a:t>
            </a:r>
            <a:r>
              <a:rPr lang="ru-RU" altLang="ru-RU" sz="2800" b="1">
                <a:solidFill>
                  <a:srgbClr val="41719E"/>
                </a:solidFill>
                <a:latin typeface="Arial Narrow" panose="020B0606020202030204" pitchFamily="34" charset="0"/>
              </a:rPr>
              <a:t> А. ДНЕВНОЙ СТАЦИОНАР</a:t>
            </a:r>
          </a:p>
        </p:txBody>
      </p:sp>
      <p:sp>
        <p:nvSpPr>
          <p:cNvPr id="10248" name="Прямоугольник 101"/>
          <p:cNvSpPr>
            <a:spLocks noChangeArrowheads="1"/>
          </p:cNvSpPr>
          <p:nvPr/>
        </p:nvSpPr>
        <p:spPr bwMode="auto">
          <a:xfrm>
            <a:off x="5545138" y="836613"/>
            <a:ext cx="6192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41719E"/>
                </a:solidFill>
                <a:latin typeface="Arial Narrow" panose="020B0606020202030204" pitchFamily="34" charset="0"/>
              </a:rPr>
              <a:t>ВЗРОСЛЫЕ МЕДИЦИНСКИЕ ОРГАНИЗАЦИИ</a:t>
            </a:r>
          </a:p>
        </p:txBody>
      </p:sp>
      <p:pic>
        <p:nvPicPr>
          <p:cNvPr id="10249" name="Рисунок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800600"/>
            <a:ext cx="4746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70ED5BF-A242-4980-9DFD-169AB5998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4725988"/>
            <a:ext cx="1987550" cy="8302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ДНЕВНОЙ СТАЦИОНАР</a:t>
            </a:r>
          </a:p>
          <a:p>
            <a:pPr>
              <a:defRPr/>
            </a:pP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51" name="Рисунок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12407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Рисунок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395538"/>
            <a:ext cx="25241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Рисунок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6638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Рисунок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938463"/>
            <a:ext cx="2524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Рисунок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47980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Рисунок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479800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Рисунок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7560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Рисунок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4319588"/>
            <a:ext cx="2524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Рисунок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4592638"/>
            <a:ext cx="25241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Рисунок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4860925"/>
            <a:ext cx="25241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Рисунок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5135563"/>
            <a:ext cx="252412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Рисунок 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5410200"/>
            <a:ext cx="2524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3" name="Группа 12"/>
          <p:cNvGrpSpPr>
            <a:grpSpLocks/>
          </p:cNvGrpSpPr>
          <p:nvPr/>
        </p:nvGrpSpPr>
        <p:grpSpPr bwMode="auto">
          <a:xfrm>
            <a:off x="5653088" y="4044950"/>
            <a:ext cx="252412" cy="252413"/>
            <a:chOff x="5653087" y="4045027"/>
            <a:chExt cx="251966" cy="252809"/>
          </a:xfrm>
        </p:grpSpPr>
        <p:pic>
          <p:nvPicPr>
            <p:cNvPr id="10264" name="Рисунок 2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087" y="4045027"/>
              <a:ext cx="251966" cy="252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Рисунок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2944" y="4064982"/>
              <a:ext cx="192252" cy="187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74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781550"/>
            <a:ext cx="474663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4C11743-602C-4008-9969-51069B45B3FB}"/>
              </a:ext>
            </a:extLst>
          </p:cNvPr>
          <p:cNvCxnSpPr/>
          <p:nvPr/>
        </p:nvCxnSpPr>
        <p:spPr>
          <a:xfrm>
            <a:off x="5545138" y="215900"/>
            <a:ext cx="56880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Прямоугольник 101"/>
          <p:cNvSpPr>
            <a:spLocks noChangeArrowheads="1"/>
          </p:cNvSpPr>
          <p:nvPr/>
        </p:nvSpPr>
        <p:spPr bwMode="auto">
          <a:xfrm>
            <a:off x="5545138" y="327025"/>
            <a:ext cx="5111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600" b="1">
                <a:solidFill>
                  <a:srgbClr val="41719E"/>
                </a:solidFill>
                <a:latin typeface="Arial Narrow" panose="020B0606020202030204" pitchFamily="34" charset="0"/>
              </a:rPr>
              <a:t>ЭТАПЫ РЕАБИЛИТАЦИИ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6139B18B-AAC3-4FC6-BC5E-5712231DA6DA}"/>
              </a:ext>
            </a:extLst>
          </p:cNvPr>
          <p:cNvCxnSpPr/>
          <p:nvPr/>
        </p:nvCxnSpPr>
        <p:spPr>
          <a:xfrm>
            <a:off x="5545138" y="1406525"/>
            <a:ext cx="568801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0" name="Прямоугольник 101"/>
          <p:cNvSpPr>
            <a:spLocks noChangeArrowheads="1"/>
          </p:cNvSpPr>
          <p:nvPr/>
        </p:nvSpPr>
        <p:spPr bwMode="auto">
          <a:xfrm>
            <a:off x="5545138" y="836613"/>
            <a:ext cx="61928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41719E"/>
                </a:solidFill>
                <a:latin typeface="Arial Narrow" panose="020B0606020202030204" pitchFamily="34" charset="0"/>
              </a:rPr>
              <a:t>ВЗРОСЛЫЕ МЕДИЦИНСКИЕ ОРГАНИЗАЦИИ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EF61F5B6-6A79-4BDF-AFFA-27A496349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300" y="2160588"/>
            <a:ext cx="5276850" cy="40322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 ККДЦ имени И. А. 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Колпинского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КККД имени академика Л.С. 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Барбараша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 ККГВВ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 КОКБ имени С. В. Беляева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«Ленинск-Кузнецкая городская больница №1»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ККЦОЗШ имени святой великомученицы Варвары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 Мариинская ГБ имени В. М. 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Богониса</a:t>
            </a:r>
            <a:endParaRPr lang="ru-RU" alt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  НГКБ № 1 имени Г. П. Курбатова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«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Осинниковская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городская больница»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ГАУЗ  «</a:t>
            </a:r>
            <a:r>
              <a:rPr lang="ru-RU" altLang="ru-RU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Прокопьевская</a:t>
            </a: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 городская больница»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«Промышленновская районная больница»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ГБУЗ «Тяжинская районная больница»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ЧУЗ «Больница «РЖД-Медицина» города Новокузнецк»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ООО «Центр реабилитации и  восстановления»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ООО «Санаторий «Шахтер»</a:t>
            </a:r>
          </a:p>
        </p:txBody>
      </p:sp>
      <p:sp>
        <p:nvSpPr>
          <p:cNvPr id="11272" name="Прямоугольник 101"/>
          <p:cNvSpPr>
            <a:spLocks noChangeArrowheads="1"/>
          </p:cNvSpPr>
          <p:nvPr/>
        </p:nvSpPr>
        <p:spPr bwMode="auto">
          <a:xfrm>
            <a:off x="5545138" y="1439863"/>
            <a:ext cx="6264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u-RU" b="1">
                <a:solidFill>
                  <a:srgbClr val="41719E"/>
                </a:solidFill>
                <a:latin typeface="Arial Narrow" panose="020B0606020202030204" pitchFamily="34" charset="0"/>
              </a:rPr>
              <a:t>III</a:t>
            </a:r>
            <a:r>
              <a:rPr lang="ru-RU" altLang="ru-RU" b="1">
                <a:solidFill>
                  <a:srgbClr val="41719E"/>
                </a:solidFill>
                <a:latin typeface="Arial Narrow" panose="020B0606020202030204" pitchFamily="34" charset="0"/>
              </a:rPr>
              <a:t> Б. АОМРВ (амбулаторное отделение медицинской реабилитации взрослых)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2EA900D2-C2CB-49BA-AEDC-B0295F68B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4725988"/>
            <a:ext cx="198755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АМБУЛАТОРНОЕ ОТДЕЛЕНИЕ</a:t>
            </a:r>
          </a:p>
        </p:txBody>
      </p:sp>
      <p:pic>
        <p:nvPicPr>
          <p:cNvPr id="11274" name="Рисунок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195513"/>
            <a:ext cx="2524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Рисунок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447925"/>
            <a:ext cx="2524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Рисунок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698750"/>
            <a:ext cx="2524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Рисунок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2951163"/>
            <a:ext cx="2524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Рисунок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186113"/>
            <a:ext cx="2524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Рисунок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438525"/>
            <a:ext cx="2524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Рисунок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3905250"/>
            <a:ext cx="2524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Рисунок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4157663"/>
            <a:ext cx="2524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Рисунок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4408488"/>
            <a:ext cx="2524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Рисунок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4660900"/>
            <a:ext cx="2524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Рисунок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4895850"/>
            <a:ext cx="2524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Рисунок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5148263"/>
            <a:ext cx="2524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Рисунок 7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5384800"/>
            <a:ext cx="25241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Рисунок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5619750"/>
            <a:ext cx="2524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Рисунок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88" y="5872163"/>
            <a:ext cx="25241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F4AD86-54B8-4523-BE4B-A89FFCFDD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538" y="0"/>
            <a:ext cx="3981450" cy="64801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0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14912" y="1230141"/>
            <a:ext cx="8810076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7"/>
          <p:cNvSpPr txBox="1">
            <a:spLocks noChangeArrowheads="1"/>
          </p:cNvSpPr>
          <p:nvPr/>
        </p:nvSpPr>
        <p:spPr bwMode="auto">
          <a:xfrm>
            <a:off x="583410" y="547071"/>
            <a:ext cx="105062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ОБУЧЕНИЕ КАДРОВ ДЛЯ МР</a:t>
            </a:r>
          </a:p>
        </p:txBody>
      </p:sp>
      <p:pic>
        <p:nvPicPr>
          <p:cNvPr id="7" name="Google Shape;130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05" y="220581"/>
            <a:ext cx="1281689" cy="100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0271" y="1546389"/>
            <a:ext cx="4118179" cy="552978"/>
          </a:xfrm>
          <a:prstGeom prst="roundRect">
            <a:avLst>
              <a:gd name="adj" fmla="val 20383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-719683" y="1610414"/>
            <a:ext cx="53087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СПЕЦИАЛЬНОСТЬ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866058" y="1560532"/>
            <a:ext cx="2268153" cy="552978"/>
          </a:xfrm>
          <a:prstGeom prst="roundRect">
            <a:avLst>
              <a:gd name="adj" fmla="val 20383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17"/>
          <p:cNvSpPr txBox="1">
            <a:spLocks noChangeArrowheads="1"/>
          </p:cNvSpPr>
          <p:nvPr/>
        </p:nvSpPr>
        <p:spPr bwMode="auto">
          <a:xfrm>
            <a:off x="7872402" y="1658020"/>
            <a:ext cx="22681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ПОТРЕБНОСТЬ</a:t>
            </a:r>
            <a:endParaRPr lang="ru-RU" altLang="ru-RU" sz="1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-13778" y="2240124"/>
            <a:ext cx="4118179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17"/>
          <p:cNvSpPr txBox="1">
            <a:spLocks noChangeArrowheads="1"/>
          </p:cNvSpPr>
          <p:nvPr/>
        </p:nvSpPr>
        <p:spPr bwMode="auto">
          <a:xfrm>
            <a:off x="-194949" y="2408940"/>
            <a:ext cx="4149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ВРАЧ ФРМ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0" y="2978323"/>
            <a:ext cx="4118178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17"/>
          <p:cNvSpPr txBox="1">
            <a:spLocks noChangeArrowheads="1"/>
          </p:cNvSpPr>
          <p:nvPr/>
        </p:nvSpPr>
        <p:spPr bwMode="auto">
          <a:xfrm>
            <a:off x="-343180" y="3069590"/>
            <a:ext cx="4746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СПЕЦИАЛИСТ ПО ЭРГОТЕРАПИИ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397117" y="1543494"/>
            <a:ext cx="1602429" cy="552978"/>
          </a:xfrm>
          <a:prstGeom prst="roundRect">
            <a:avLst>
              <a:gd name="adj" fmla="val 20383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17"/>
          <p:cNvSpPr txBox="1">
            <a:spLocks noChangeArrowheads="1"/>
          </p:cNvSpPr>
          <p:nvPr/>
        </p:nvSpPr>
        <p:spPr bwMode="auto">
          <a:xfrm>
            <a:off x="4483456" y="1635317"/>
            <a:ext cx="1470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2022 ГОД</a:t>
            </a:r>
            <a:endParaRPr lang="ru-RU" altLang="ru-RU" sz="1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-23086" y="3637080"/>
            <a:ext cx="4118178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17"/>
          <p:cNvSpPr txBox="1">
            <a:spLocks noChangeArrowheads="1"/>
          </p:cNvSpPr>
          <p:nvPr/>
        </p:nvSpPr>
        <p:spPr bwMode="auto">
          <a:xfrm>
            <a:off x="-65460" y="3712283"/>
            <a:ext cx="4149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МЕДИЦИНСКИЙ ПСИХОЛОГ</a:t>
            </a: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-13778" y="4277605"/>
            <a:ext cx="4118178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17"/>
          <p:cNvSpPr txBox="1">
            <a:spLocks noChangeArrowheads="1"/>
          </p:cNvSpPr>
          <p:nvPr/>
        </p:nvSpPr>
        <p:spPr bwMode="auto">
          <a:xfrm>
            <a:off x="-111386" y="4327674"/>
            <a:ext cx="41496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МЕДИЦИНСКИЙ ЛОГОПЕД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0" y="4910399"/>
            <a:ext cx="4118178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17"/>
          <p:cNvSpPr txBox="1">
            <a:spLocks noChangeArrowheads="1"/>
          </p:cNvSpPr>
          <p:nvPr/>
        </p:nvSpPr>
        <p:spPr bwMode="auto">
          <a:xfrm>
            <a:off x="-29530" y="5000452"/>
            <a:ext cx="41496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МЕД. </a:t>
            </a:r>
            <a:r>
              <a:rPr lang="ru-RU" altLang="ru-RU" sz="16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СЕСТРА РЕАБИЛИТАЦИОННАЯ 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8105620" y="2285850"/>
            <a:ext cx="1249116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17"/>
          <p:cNvSpPr txBox="1">
            <a:spLocks noChangeArrowheads="1"/>
          </p:cNvSpPr>
          <p:nvPr/>
        </p:nvSpPr>
        <p:spPr bwMode="auto">
          <a:xfrm>
            <a:off x="8054065" y="2371544"/>
            <a:ext cx="1280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84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536901" y="2317864"/>
            <a:ext cx="1249116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17"/>
          <p:cNvSpPr txBox="1">
            <a:spLocks noChangeArrowheads="1"/>
          </p:cNvSpPr>
          <p:nvPr/>
        </p:nvSpPr>
        <p:spPr bwMode="auto">
          <a:xfrm>
            <a:off x="4528383" y="2365319"/>
            <a:ext cx="1280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64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8105620" y="2977377"/>
            <a:ext cx="1249116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17"/>
          <p:cNvSpPr txBox="1">
            <a:spLocks noChangeArrowheads="1"/>
          </p:cNvSpPr>
          <p:nvPr/>
        </p:nvSpPr>
        <p:spPr bwMode="auto">
          <a:xfrm>
            <a:off x="8168314" y="3023795"/>
            <a:ext cx="1280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49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4552652" y="3046906"/>
            <a:ext cx="1232806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17"/>
          <p:cNvSpPr txBox="1">
            <a:spLocks noChangeArrowheads="1"/>
          </p:cNvSpPr>
          <p:nvPr/>
        </p:nvSpPr>
        <p:spPr bwMode="auto">
          <a:xfrm>
            <a:off x="4568102" y="3095915"/>
            <a:ext cx="9769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8085568" y="3655711"/>
            <a:ext cx="1249116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17"/>
          <p:cNvSpPr txBox="1">
            <a:spLocks noChangeArrowheads="1"/>
          </p:cNvSpPr>
          <p:nvPr/>
        </p:nvSpPr>
        <p:spPr bwMode="auto">
          <a:xfrm>
            <a:off x="8074117" y="3692626"/>
            <a:ext cx="1280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47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529025" y="3694685"/>
            <a:ext cx="1249116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17"/>
          <p:cNvSpPr txBox="1">
            <a:spLocks noChangeArrowheads="1"/>
          </p:cNvSpPr>
          <p:nvPr/>
        </p:nvSpPr>
        <p:spPr bwMode="auto">
          <a:xfrm>
            <a:off x="4504839" y="3751564"/>
            <a:ext cx="1280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8054065" y="4337758"/>
            <a:ext cx="1249116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TextBox 17"/>
          <p:cNvSpPr txBox="1">
            <a:spLocks noChangeArrowheads="1"/>
          </p:cNvSpPr>
          <p:nvPr/>
        </p:nvSpPr>
        <p:spPr bwMode="auto">
          <a:xfrm>
            <a:off x="8151146" y="4399343"/>
            <a:ext cx="1280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24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4544777" y="4329178"/>
            <a:ext cx="1249116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17"/>
          <p:cNvSpPr txBox="1">
            <a:spLocks noChangeArrowheads="1"/>
          </p:cNvSpPr>
          <p:nvPr/>
        </p:nvSpPr>
        <p:spPr bwMode="auto">
          <a:xfrm>
            <a:off x="4433151" y="4359878"/>
            <a:ext cx="1280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8029369" y="4957121"/>
            <a:ext cx="1249116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17"/>
          <p:cNvSpPr txBox="1">
            <a:spLocks noChangeArrowheads="1"/>
          </p:cNvSpPr>
          <p:nvPr/>
        </p:nvSpPr>
        <p:spPr bwMode="auto">
          <a:xfrm>
            <a:off x="8144369" y="5004633"/>
            <a:ext cx="1280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107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4529025" y="4964002"/>
            <a:ext cx="1249116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17"/>
          <p:cNvSpPr txBox="1">
            <a:spLocks noChangeArrowheads="1"/>
          </p:cNvSpPr>
          <p:nvPr/>
        </p:nvSpPr>
        <p:spPr bwMode="auto">
          <a:xfrm>
            <a:off x="4339978" y="4994371"/>
            <a:ext cx="12806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200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5" name="Прямая со стрелкой 94"/>
          <p:cNvCxnSpPr/>
          <p:nvPr/>
        </p:nvCxnSpPr>
        <p:spPr>
          <a:xfrm flipV="1">
            <a:off x="4118178" y="2540148"/>
            <a:ext cx="418723" cy="8981"/>
          </a:xfrm>
          <a:prstGeom prst="straightConnector1">
            <a:avLst/>
          </a:prstGeom>
          <a:ln w="38100">
            <a:solidFill>
              <a:srgbClr val="3B455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7"/>
          <p:cNvSpPr txBox="1">
            <a:spLocks noChangeArrowheads="1"/>
          </p:cNvSpPr>
          <p:nvPr/>
        </p:nvSpPr>
        <p:spPr bwMode="auto">
          <a:xfrm>
            <a:off x="8948741" y="2419592"/>
            <a:ext cx="27796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АККРЕДИТОВАНО</a:t>
            </a:r>
          </a:p>
        </p:txBody>
      </p:sp>
      <p:sp>
        <p:nvSpPr>
          <p:cNvPr id="111" name="TextBox 17"/>
          <p:cNvSpPr txBox="1">
            <a:spLocks noChangeArrowheads="1"/>
          </p:cNvSpPr>
          <p:nvPr/>
        </p:nvSpPr>
        <p:spPr bwMode="auto">
          <a:xfrm>
            <a:off x="9006479" y="2763491"/>
            <a:ext cx="251559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44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60</a:t>
            </a:r>
          </a:p>
          <a:p>
            <a:pPr algn="ctr"/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ВРАЧЕЙ</a:t>
            </a:r>
            <a:endParaRPr lang="ru-RU" altLang="ru-RU" sz="16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TextBox 17"/>
          <p:cNvSpPr txBox="1">
            <a:spLocks noChangeArrowheads="1"/>
          </p:cNvSpPr>
          <p:nvPr/>
        </p:nvSpPr>
        <p:spPr bwMode="auto">
          <a:xfrm>
            <a:off x="9006479" y="4422095"/>
            <a:ext cx="251559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44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128</a:t>
            </a:r>
          </a:p>
          <a:p>
            <a:pPr algn="ctr"/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МЕД. </a:t>
            </a:r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СЕСТЕР</a:t>
            </a:r>
            <a:endParaRPr lang="ru-RU" altLang="ru-RU" sz="16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9354736" y="3744143"/>
            <a:ext cx="1800199" cy="4318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Скругленный прямоугольник 114"/>
          <p:cNvSpPr/>
          <p:nvPr/>
        </p:nvSpPr>
        <p:spPr>
          <a:xfrm>
            <a:off x="9354736" y="5428682"/>
            <a:ext cx="1800199" cy="431800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TextBox 17"/>
          <p:cNvSpPr txBox="1">
            <a:spLocks noChangeArrowheads="1"/>
          </p:cNvSpPr>
          <p:nvPr/>
        </p:nvSpPr>
        <p:spPr bwMode="auto">
          <a:xfrm>
            <a:off x="9296999" y="5468535"/>
            <a:ext cx="18054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ОБУЧЕНО - 200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TextBox 17"/>
          <p:cNvSpPr txBox="1">
            <a:spLocks noChangeArrowheads="1"/>
          </p:cNvSpPr>
          <p:nvPr/>
        </p:nvSpPr>
        <p:spPr bwMode="auto">
          <a:xfrm>
            <a:off x="9324132" y="3785359"/>
            <a:ext cx="18054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ОБУЧЕНО - 85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7" name="Прямая со стрелкой 96"/>
          <p:cNvCxnSpPr/>
          <p:nvPr/>
        </p:nvCxnSpPr>
        <p:spPr>
          <a:xfrm flipV="1">
            <a:off x="4105843" y="3887552"/>
            <a:ext cx="418723" cy="8981"/>
          </a:xfrm>
          <a:prstGeom prst="straightConnector1">
            <a:avLst/>
          </a:prstGeom>
          <a:ln w="38100">
            <a:solidFill>
              <a:srgbClr val="3B455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V="1">
            <a:off x="4110118" y="4510850"/>
            <a:ext cx="418723" cy="8981"/>
          </a:xfrm>
          <a:prstGeom prst="straightConnector1">
            <a:avLst/>
          </a:prstGeom>
          <a:ln w="38100">
            <a:solidFill>
              <a:srgbClr val="3B455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 flipV="1">
            <a:off x="4122156" y="5160748"/>
            <a:ext cx="418723" cy="8981"/>
          </a:xfrm>
          <a:prstGeom prst="straightConnector1">
            <a:avLst/>
          </a:prstGeom>
          <a:ln w="38100">
            <a:solidFill>
              <a:srgbClr val="3B455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 flipV="1">
            <a:off x="4124671" y="3264719"/>
            <a:ext cx="418723" cy="8981"/>
          </a:xfrm>
          <a:prstGeom prst="straightConnector1">
            <a:avLst/>
          </a:prstGeom>
          <a:ln w="38100">
            <a:solidFill>
              <a:srgbClr val="3B455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7"/>
          <p:cNvSpPr txBox="1">
            <a:spLocks noChangeArrowheads="1"/>
          </p:cNvSpPr>
          <p:nvPr/>
        </p:nvSpPr>
        <p:spPr bwMode="auto">
          <a:xfrm>
            <a:off x="6199500" y="1610414"/>
            <a:ext cx="1470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2022 ГОД</a:t>
            </a:r>
            <a:endParaRPr lang="ru-RU" altLang="ru-RU" sz="1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Скругленный прямоугольник 121"/>
          <p:cNvSpPr/>
          <p:nvPr/>
        </p:nvSpPr>
        <p:spPr>
          <a:xfrm>
            <a:off x="6150014" y="1467732"/>
            <a:ext cx="1602429" cy="697302"/>
          </a:xfrm>
          <a:prstGeom prst="roundRect">
            <a:avLst>
              <a:gd name="adj" fmla="val 20383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TextBox 17"/>
          <p:cNvSpPr txBox="1">
            <a:spLocks noChangeArrowheads="1"/>
          </p:cNvSpPr>
          <p:nvPr/>
        </p:nvSpPr>
        <p:spPr bwMode="auto">
          <a:xfrm>
            <a:off x="6201074" y="1499712"/>
            <a:ext cx="14707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2023 ГОД</a:t>
            </a:r>
          </a:p>
          <a:p>
            <a:pPr algn="ctr"/>
            <a:r>
              <a:rPr lang="ru-RU" altLang="ru-RU" sz="1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ПЛАН</a:t>
            </a:r>
            <a:endParaRPr lang="ru-RU" altLang="ru-RU" sz="1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Скругленный прямоугольник 126"/>
          <p:cNvSpPr/>
          <p:nvPr/>
        </p:nvSpPr>
        <p:spPr>
          <a:xfrm>
            <a:off x="6365517" y="2317864"/>
            <a:ext cx="1249116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18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9" name="Скругленный прямоугольник 128"/>
          <p:cNvSpPr/>
          <p:nvPr/>
        </p:nvSpPr>
        <p:spPr>
          <a:xfrm>
            <a:off x="6406075" y="3098761"/>
            <a:ext cx="1249116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30" name="Скругленный прямоугольник 129"/>
          <p:cNvSpPr/>
          <p:nvPr/>
        </p:nvSpPr>
        <p:spPr>
          <a:xfrm>
            <a:off x="6415287" y="3744143"/>
            <a:ext cx="1249116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1" name="Скругленный прямоугольник 130"/>
          <p:cNvSpPr/>
          <p:nvPr/>
        </p:nvSpPr>
        <p:spPr>
          <a:xfrm>
            <a:off x="6406770" y="4325904"/>
            <a:ext cx="1249116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2" name="Скругленный прямоугольник 131"/>
          <p:cNvSpPr/>
          <p:nvPr/>
        </p:nvSpPr>
        <p:spPr>
          <a:xfrm>
            <a:off x="6397508" y="4957120"/>
            <a:ext cx="1249116" cy="518661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51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09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614912" y="4798768"/>
            <a:ext cx="10474717" cy="1033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595529" y="5832375"/>
            <a:ext cx="1049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14912" y="2574590"/>
            <a:ext cx="10474717" cy="10336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3261112" y="1510200"/>
            <a:ext cx="1284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ПЛАН </a:t>
            </a:r>
          </a:p>
          <a:p>
            <a:r>
              <a:rPr lang="ru-RU" altLang="ru-RU" sz="18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 2022 год</a:t>
            </a:r>
            <a:endParaRPr lang="ru-RU" altLang="ru-RU" sz="1800" b="1" dirty="0">
              <a:solidFill>
                <a:srgbClr val="2F559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919766" y="1943943"/>
            <a:ext cx="1885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ЭТАП МР</a:t>
            </a: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901643" y="2758404"/>
            <a:ext cx="255198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ЭТАП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А ЭТАП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ДС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b="1" dirty="0" smtClean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600" dirty="0" smtClean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n-US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</a:t>
            </a: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ЭТАП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2F559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АМБУЛАТОРНАЯ РЕАБИЛИТАЦИЯ</a:t>
            </a:r>
            <a:endParaRPr lang="ru-RU" sz="1600" dirty="0">
              <a:solidFill>
                <a:srgbClr val="2F559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51717" y="2574591"/>
            <a:ext cx="10437912" cy="0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595529" y="3608197"/>
            <a:ext cx="1049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14912" y="1230141"/>
            <a:ext cx="8810076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583410" y="248850"/>
            <a:ext cx="105062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ВЫПОЛНЕНИЕ </a:t>
            </a:r>
            <a:r>
              <a:rPr lang="ru-RU" altLang="ru-RU" sz="24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ПЛАНОВЫХ </a:t>
            </a:r>
            <a:r>
              <a:rPr lang="ru-RU" altLang="ru-RU" sz="24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ОБЪЕМОВ </a:t>
            </a:r>
            <a:br>
              <a:rPr lang="ru-RU" altLang="ru-RU" sz="24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 ВСЕХ ЭТАПАХ МР ЗА </a:t>
            </a:r>
            <a:r>
              <a:rPr lang="ru-RU" altLang="ru-RU" sz="24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2022 год</a:t>
            </a:r>
            <a:endParaRPr lang="ru-RU" altLang="ru-RU" sz="2400" b="1" dirty="0">
              <a:solidFill>
                <a:srgbClr val="2F559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Google Shape;130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1557" y="94140"/>
            <a:ext cx="999465" cy="7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5447178" y="1542528"/>
            <a:ext cx="12848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ФАКТ</a:t>
            </a:r>
          </a:p>
          <a:p>
            <a:r>
              <a:rPr lang="ru-RU" altLang="ru-RU" sz="18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 2022 год</a:t>
            </a:r>
            <a:endParaRPr lang="ru-RU" altLang="ru-RU" sz="1800" b="1" dirty="0">
              <a:solidFill>
                <a:srgbClr val="2F559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7633245" y="1611513"/>
            <a:ext cx="1284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 ОТ</a:t>
            </a:r>
          </a:p>
          <a:p>
            <a:r>
              <a:rPr lang="ru-RU" altLang="ru-RU" sz="18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ПЛАНА</a:t>
            </a:r>
            <a:endParaRPr lang="ru-RU" altLang="ru-RU" sz="1800" b="1" dirty="0">
              <a:solidFill>
                <a:srgbClr val="2F559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595529" y="4798768"/>
            <a:ext cx="1049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3261112" y="2880047"/>
            <a:ext cx="128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10 898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5417623" y="2890375"/>
            <a:ext cx="128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11 329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7633245" y="2848251"/>
            <a:ext cx="128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104</a:t>
            </a:r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altLang="ru-RU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17"/>
          <p:cNvSpPr txBox="1">
            <a:spLocks noChangeArrowheads="1"/>
          </p:cNvSpPr>
          <p:nvPr/>
        </p:nvSpPr>
        <p:spPr bwMode="auto">
          <a:xfrm>
            <a:off x="3261112" y="3924944"/>
            <a:ext cx="128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6 289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5447178" y="3925909"/>
            <a:ext cx="128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6 499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7633245" y="3919079"/>
            <a:ext cx="128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103</a:t>
            </a:r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altLang="ru-RU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17"/>
          <p:cNvSpPr txBox="1">
            <a:spLocks noChangeArrowheads="1"/>
          </p:cNvSpPr>
          <p:nvPr/>
        </p:nvSpPr>
        <p:spPr bwMode="auto">
          <a:xfrm>
            <a:off x="3261112" y="5170125"/>
            <a:ext cx="128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7 792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17"/>
          <p:cNvSpPr txBox="1">
            <a:spLocks noChangeArrowheads="1"/>
          </p:cNvSpPr>
          <p:nvPr/>
        </p:nvSpPr>
        <p:spPr bwMode="auto">
          <a:xfrm>
            <a:off x="5469521" y="5159570"/>
            <a:ext cx="128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7 702</a:t>
            </a:r>
            <a:endParaRPr lang="ru-RU" altLang="ru-RU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7633134" y="5137315"/>
            <a:ext cx="1284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99</a:t>
            </a:r>
            <a:r>
              <a:rPr lang="ru-RU" altLang="ru-RU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altLang="ru-RU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09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88429" y="71735"/>
            <a:ext cx="10945812" cy="6478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СТРУКТУРА</a:t>
            </a:r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ОКАЗАНИЯ ПОМОЩИ ПО МР </a:t>
            </a:r>
            <a:r>
              <a:rPr lang="ru-RU" altLang="ru-RU" sz="2400" b="1" dirty="0" smtClean="0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 2022 год</a:t>
            </a:r>
            <a:r>
              <a:rPr lang="ru-RU" altLang="ru-RU" sz="2800" b="1" dirty="0" smtClean="0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800" b="1" dirty="0" smtClean="0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2800" b="1" dirty="0" smtClean="0">
              <a:solidFill>
                <a:srgbClr val="B9031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89829836"/>
              </p:ext>
            </p:extLst>
          </p:nvPr>
        </p:nvGraphicFramePr>
        <p:xfrm>
          <a:off x="648469" y="719534"/>
          <a:ext cx="10585771" cy="5688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741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862194"/>
              </p:ext>
            </p:extLst>
          </p:nvPr>
        </p:nvGraphicFramePr>
        <p:xfrm>
          <a:off x="576263" y="1151855"/>
          <a:ext cx="10729390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76263" y="143743"/>
            <a:ext cx="10369550" cy="84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ДИНАМИКА</a:t>
            </a:r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ПЛАНОВЫХ ОБЪЕМОВ</a:t>
            </a:r>
            <a:r>
              <a:rPr lang="ru-RU" altLang="ru-RU" sz="24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altLang="ru-RU" sz="24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 ВСЕХ ЭТАПАХ МР </a:t>
            </a:r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2022/2023 гг.</a:t>
            </a:r>
            <a:endParaRPr lang="ru-RU" altLang="ru-RU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595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47800" y="633413"/>
            <a:ext cx="8559800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0" name="TextBox 17"/>
          <p:cNvSpPr txBox="1">
            <a:spLocks noChangeArrowheads="1"/>
          </p:cNvSpPr>
          <p:nvPr/>
        </p:nvSpPr>
        <p:spPr bwMode="auto">
          <a:xfrm>
            <a:off x="936625" y="117475"/>
            <a:ext cx="9647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КОЕЧНЫЙ ФОНД МЕДИЦИНСКОЙ </a:t>
            </a:r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РЕАБИЛИТАЦИИ - </a:t>
            </a:r>
            <a:r>
              <a:rPr lang="ru-RU" altLang="ru-RU" sz="2400" b="1" dirty="0" smtClean="0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ОМС</a:t>
            </a:r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24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1728589" y="774700"/>
            <a:ext cx="5256584" cy="863600"/>
          </a:xfrm>
          <a:prstGeom prst="roundRect">
            <a:avLst/>
          </a:prstGeom>
          <a:gradFill flip="none" rotWithShape="1">
            <a:gsLst>
              <a:gs pos="0">
                <a:srgbClr val="54A4C8">
                  <a:shade val="30000"/>
                  <a:satMod val="115000"/>
                </a:srgbClr>
              </a:gs>
              <a:gs pos="50000">
                <a:srgbClr val="54A4C8">
                  <a:shade val="67500"/>
                  <a:satMod val="115000"/>
                </a:srgbClr>
              </a:gs>
              <a:gs pos="100000">
                <a:srgbClr val="54A4C8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702" name="TextBox 17"/>
          <p:cNvSpPr txBox="1">
            <a:spLocks noChangeArrowheads="1"/>
          </p:cNvSpPr>
          <p:nvPr/>
        </p:nvSpPr>
        <p:spPr bwMode="auto">
          <a:xfrm>
            <a:off x="2708275" y="723900"/>
            <a:ext cx="43489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ЭТАП – КС 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B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429</a:t>
            </a:r>
            <a:r>
              <a:rPr lang="ru-RU" alt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КОЕК </a:t>
            </a:r>
            <a:r>
              <a:rPr lang="ru-RU" altLang="ru-RU" sz="24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2,2 НА 100 ТЫС. НАС.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endParaRPr lang="ru-RU" altLang="ru-RU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Прямоугольник: скругленные углы 26"/>
          <p:cNvSpPr/>
          <p:nvPr/>
        </p:nvSpPr>
        <p:spPr>
          <a:xfrm>
            <a:off x="131763" y="1706563"/>
            <a:ext cx="2592387" cy="106838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4A4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ЦНС</a:t>
            </a:r>
          </a:p>
        </p:txBody>
      </p:sp>
      <p:cxnSp>
        <p:nvCxnSpPr>
          <p:cNvPr id="31" name="Прямая со стрелкой 30"/>
          <p:cNvCxnSpPr>
            <a:cxnSpLocks/>
          </p:cNvCxnSpPr>
          <p:nvPr/>
        </p:nvCxnSpPr>
        <p:spPr>
          <a:xfrm flipV="1">
            <a:off x="2851150" y="2192338"/>
            <a:ext cx="1177925" cy="9525"/>
          </a:xfrm>
          <a:prstGeom prst="straightConnector1">
            <a:avLst/>
          </a:prstGeom>
          <a:ln w="57150">
            <a:solidFill>
              <a:srgbClr val="54A4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5" name="Рисунок 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26" y="876563"/>
            <a:ext cx="754062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Прямоугольник: скругленные углы 20"/>
          <p:cNvSpPr/>
          <p:nvPr/>
        </p:nvSpPr>
        <p:spPr>
          <a:xfrm>
            <a:off x="7210425" y="779463"/>
            <a:ext cx="4311650" cy="863600"/>
          </a:xfrm>
          <a:prstGeom prst="roundRect">
            <a:avLst/>
          </a:prstGeom>
          <a:gradFill flip="none" rotWithShape="1">
            <a:gsLst>
              <a:gs pos="0">
                <a:srgbClr val="54A4C8">
                  <a:shade val="30000"/>
                  <a:satMod val="115000"/>
                </a:srgbClr>
              </a:gs>
              <a:gs pos="50000">
                <a:srgbClr val="54A4C8">
                  <a:shade val="67500"/>
                  <a:satMod val="115000"/>
                </a:srgbClr>
              </a:gs>
              <a:gs pos="100000">
                <a:srgbClr val="54A4C8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707" name="Рисунок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103" y="820826"/>
            <a:ext cx="50006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TextBox 17"/>
          <p:cNvSpPr txBox="1">
            <a:spLocks noChangeArrowheads="1"/>
          </p:cNvSpPr>
          <p:nvPr/>
        </p:nvSpPr>
        <p:spPr bwMode="auto">
          <a:xfrm>
            <a:off x="7489123" y="858228"/>
            <a:ext cx="4302514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ЭТАП – ДС 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B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77 </a:t>
            </a:r>
            <a:r>
              <a:rPr lang="ru-RU" altLang="ru-RU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КОЕК  - </a:t>
            </a:r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0,7 НА 100 ТЫС. НАС.</a:t>
            </a:r>
          </a:p>
          <a:p>
            <a:pPr algn="ctr" eaLnBrk="1" hangingPunct="1"/>
            <a:r>
              <a:rPr lang="ru-RU" altLang="ru-RU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Прямоугольник: скругленные углы 26"/>
          <p:cNvSpPr/>
          <p:nvPr/>
        </p:nvSpPr>
        <p:spPr>
          <a:xfrm>
            <a:off x="104775" y="2865438"/>
            <a:ext cx="2603500" cy="106838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4A4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ПНС и ОДА</a:t>
            </a:r>
          </a:p>
        </p:txBody>
      </p:sp>
      <p:sp>
        <p:nvSpPr>
          <p:cNvPr id="53" name="Прямоугольник: скругленные углы 26"/>
          <p:cNvSpPr/>
          <p:nvPr/>
        </p:nvSpPr>
        <p:spPr>
          <a:xfrm>
            <a:off x="119062" y="4019273"/>
            <a:ext cx="2617787" cy="123983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4A4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Соматические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ОКС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оvid-19  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</a:p>
        </p:txBody>
      </p:sp>
      <p:sp>
        <p:nvSpPr>
          <p:cNvPr id="54" name="Прямоугольник: скругленные углы 26"/>
          <p:cNvSpPr/>
          <p:nvPr/>
        </p:nvSpPr>
        <p:spPr>
          <a:xfrm>
            <a:off x="150813" y="5370513"/>
            <a:ext cx="2592387" cy="10668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4A4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Онкологические</a:t>
            </a:r>
          </a:p>
        </p:txBody>
      </p:sp>
      <p:sp>
        <p:nvSpPr>
          <p:cNvPr id="55" name="Прямоугольник: скругленные углы 26"/>
          <p:cNvSpPr/>
          <p:nvPr/>
        </p:nvSpPr>
        <p:spPr>
          <a:xfrm>
            <a:off x="4105275" y="1760538"/>
            <a:ext cx="2087563" cy="8842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4A4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: скругленные углы 26"/>
          <p:cNvSpPr/>
          <p:nvPr/>
        </p:nvSpPr>
        <p:spPr>
          <a:xfrm>
            <a:off x="8069263" y="1741488"/>
            <a:ext cx="2089150" cy="8826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4A4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  <p:sp>
        <p:nvSpPr>
          <p:cNvPr id="58" name="Прямоугольник: скругленные углы 26"/>
          <p:cNvSpPr/>
          <p:nvPr/>
        </p:nvSpPr>
        <p:spPr>
          <a:xfrm>
            <a:off x="4105275" y="2824163"/>
            <a:ext cx="2087563" cy="8826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4A4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: скругленные углы 26"/>
          <p:cNvSpPr/>
          <p:nvPr/>
        </p:nvSpPr>
        <p:spPr>
          <a:xfrm>
            <a:off x="8067675" y="2824163"/>
            <a:ext cx="2089150" cy="8826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4A4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60" name="Прямоугольник: скругленные углы 26"/>
          <p:cNvSpPr/>
          <p:nvPr/>
        </p:nvSpPr>
        <p:spPr>
          <a:xfrm>
            <a:off x="4105275" y="5472113"/>
            <a:ext cx="2087563" cy="88423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4A4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" name="Прямоугольник: скругленные углы 26"/>
          <p:cNvSpPr/>
          <p:nvPr/>
        </p:nvSpPr>
        <p:spPr>
          <a:xfrm>
            <a:off x="8069263" y="5432425"/>
            <a:ext cx="2089150" cy="8826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4A4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2" name="Прямоугольник: скругленные углы 26"/>
          <p:cNvSpPr/>
          <p:nvPr/>
        </p:nvSpPr>
        <p:spPr>
          <a:xfrm>
            <a:off x="4105275" y="3943350"/>
            <a:ext cx="2087563" cy="138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4A4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63" name="Прямоугольник: скругленные углы 26"/>
          <p:cNvSpPr/>
          <p:nvPr/>
        </p:nvSpPr>
        <p:spPr>
          <a:xfrm>
            <a:off x="8067675" y="3905250"/>
            <a:ext cx="2087563" cy="13858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54A4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64" name="Прямая со стрелкой 63"/>
          <p:cNvCxnSpPr>
            <a:cxnSpLocks/>
          </p:cNvCxnSpPr>
          <p:nvPr/>
        </p:nvCxnSpPr>
        <p:spPr>
          <a:xfrm flipV="1">
            <a:off x="2816225" y="3259138"/>
            <a:ext cx="1179513" cy="11112"/>
          </a:xfrm>
          <a:prstGeom prst="straightConnector1">
            <a:avLst/>
          </a:prstGeom>
          <a:ln w="57150">
            <a:solidFill>
              <a:srgbClr val="54A4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>
            <a:cxnSpLocks/>
          </p:cNvCxnSpPr>
          <p:nvPr/>
        </p:nvCxnSpPr>
        <p:spPr>
          <a:xfrm flipV="1">
            <a:off x="2851150" y="4672013"/>
            <a:ext cx="1177925" cy="9525"/>
          </a:xfrm>
          <a:prstGeom prst="straightConnector1">
            <a:avLst/>
          </a:prstGeom>
          <a:ln w="57150">
            <a:solidFill>
              <a:srgbClr val="54A4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cxnSpLocks/>
          </p:cNvCxnSpPr>
          <p:nvPr/>
        </p:nvCxnSpPr>
        <p:spPr>
          <a:xfrm flipV="1">
            <a:off x="2849563" y="5903913"/>
            <a:ext cx="1179512" cy="11112"/>
          </a:xfrm>
          <a:prstGeom prst="straightConnector1">
            <a:avLst/>
          </a:prstGeom>
          <a:ln w="57150">
            <a:solidFill>
              <a:srgbClr val="54A4C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360363" y="258763"/>
            <a:ext cx="10945812" cy="820737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НЕОБХОДИМЫЕ </a:t>
            </a:r>
            <a:r>
              <a:rPr lang="ru-RU" alt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ОБЪЕМЫ</a:t>
            </a:r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ПОМОЩИ ПО МЕДИЦИНСКОЙ РЕАБИЛИТАЦИИ</a:t>
            </a:r>
            <a:r>
              <a:rPr lang="ru-RU" altLang="ru-RU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24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8469" y="1079500"/>
            <a:ext cx="2262636" cy="7101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1 ЭТАП МР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464893" y="1079499"/>
            <a:ext cx="2520106" cy="69860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2 ЭТАП МР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89108" y="1079500"/>
            <a:ext cx="2356506" cy="698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</a:rPr>
              <a:t>3 ЭТАП МР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4463" y="2087563"/>
            <a:ext cx="3168650" cy="41052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b="1" dirty="0">
                <a:solidFill>
                  <a:srgbClr val="C00000"/>
                </a:solidFill>
              </a:rPr>
              <a:t>65% </a:t>
            </a:r>
            <a:r>
              <a:rPr lang="ru-RU" b="1" dirty="0">
                <a:solidFill>
                  <a:srgbClr val="002060"/>
                </a:solidFill>
              </a:rPr>
              <a:t>пациентов по профилю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</a:rPr>
              <a:t>Анестезиология и реаниматология  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</a:rPr>
              <a:t>Неврология 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</a:rPr>
              <a:t>Нейрохирургия 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</a:rPr>
              <a:t>Кардиология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</a:rPr>
              <a:t> Кардиохирургия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Травматология </a:t>
            </a:r>
            <a:r>
              <a:rPr lang="ru-RU" b="1" dirty="0">
                <a:solidFill>
                  <a:srgbClr val="002060"/>
                </a:solidFill>
              </a:rPr>
              <a:t>и ортопедия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</a:rPr>
              <a:t> Терапия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</a:rPr>
              <a:t> Пульмонология</a:t>
            </a:r>
          </a:p>
          <a:p>
            <a:pPr marL="342900" indent="-342900">
              <a:buFontTx/>
              <a:buChar char="-"/>
              <a:defRPr/>
            </a:pPr>
            <a:r>
              <a:rPr lang="ru-RU" b="1" dirty="0">
                <a:solidFill>
                  <a:srgbClr val="002060"/>
                </a:solidFill>
              </a:rPr>
              <a:t> Онкология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05275" y="2087563"/>
            <a:ext cx="3095625" cy="4098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just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ru-RU" sz="2400" b="1" dirty="0">
                <a:solidFill>
                  <a:srgbClr val="C00000"/>
                </a:solidFill>
              </a:rPr>
              <a:t>30% </a:t>
            </a:r>
            <a:r>
              <a:rPr lang="ru-RU" b="1" dirty="0">
                <a:solidFill>
                  <a:srgbClr val="002060"/>
                </a:solidFill>
              </a:rPr>
              <a:t>пациентов с нарушениями функции ЦНС, выписанных с 1 этапа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BC0000"/>
                </a:solidFill>
              </a:rPr>
              <a:t>25%</a:t>
            </a:r>
            <a:r>
              <a:rPr lang="ru-RU" b="1" dirty="0">
                <a:solidFill>
                  <a:srgbClr val="002060"/>
                </a:solidFill>
              </a:rPr>
              <a:t> пациентов с соматическими нарушениями, выписанных с 1 этапа</a:t>
            </a:r>
          </a:p>
          <a:p>
            <a:pPr algn="just">
              <a:defRPr/>
            </a:pPr>
            <a:r>
              <a:rPr lang="ru-RU" sz="2400" b="1" dirty="0">
                <a:solidFill>
                  <a:srgbClr val="B9031D"/>
                </a:solidFill>
              </a:rPr>
              <a:t>22%</a:t>
            </a:r>
            <a:r>
              <a:rPr lang="ru-RU" b="1" dirty="0">
                <a:solidFill>
                  <a:srgbClr val="002060"/>
                </a:solidFill>
              </a:rPr>
              <a:t> пациентов с мышечно-скелетными нарушениями, выписанных с 1 этапа</a:t>
            </a:r>
          </a:p>
          <a:p>
            <a:pPr algn="just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08963" y="2087563"/>
            <a:ext cx="3097212" cy="409892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just">
              <a:defRPr/>
            </a:pPr>
            <a:endParaRPr lang="ru-RU" sz="2400" b="1" dirty="0">
              <a:solidFill>
                <a:srgbClr val="C00000"/>
              </a:solidFill>
            </a:endParaRPr>
          </a:p>
          <a:p>
            <a:pPr algn="just">
              <a:defRPr/>
            </a:pPr>
            <a:r>
              <a:rPr lang="ru-RU" sz="2400" b="1" dirty="0">
                <a:solidFill>
                  <a:srgbClr val="C00000"/>
                </a:solidFill>
              </a:rPr>
              <a:t>45-55% </a:t>
            </a:r>
            <a:r>
              <a:rPr lang="ru-RU" b="1" dirty="0">
                <a:solidFill>
                  <a:srgbClr val="002060"/>
                </a:solidFill>
              </a:rPr>
              <a:t>пациентов, выписанных с 1 этапа всех профилей</a:t>
            </a:r>
          </a:p>
          <a:p>
            <a:pPr algn="just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ru-RU" sz="2400" b="1" dirty="0">
                <a:solidFill>
                  <a:srgbClr val="BC0000"/>
                </a:solidFill>
              </a:rPr>
              <a:t>80%</a:t>
            </a:r>
            <a:r>
              <a:rPr lang="ru-RU" b="1" dirty="0">
                <a:solidFill>
                  <a:srgbClr val="002060"/>
                </a:solidFill>
              </a:rPr>
              <a:t> пациентов, выписанных со 2 этапа всех профилей</a:t>
            </a:r>
          </a:p>
          <a:p>
            <a:pPr algn="just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ru-RU" b="1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5" y="22225"/>
            <a:ext cx="10440988" cy="60642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sz="28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Процент перевода пациентов с </a:t>
            </a:r>
            <a:r>
              <a:rPr lang="ru-RU" altLang="ru-RU" sz="2800" b="1" smtClean="0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ОНМК</a:t>
            </a:r>
            <a:r>
              <a:rPr lang="ru-RU" altLang="ru-RU" sz="28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 1 этапа на 2</a:t>
            </a:r>
          </a:p>
        </p:txBody>
      </p:sp>
      <p:graphicFrame>
        <p:nvGraphicFramePr>
          <p:cNvPr id="3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705553"/>
              </p:ext>
            </p:extLst>
          </p:nvPr>
        </p:nvGraphicFramePr>
        <p:xfrm>
          <a:off x="1176338" y="773113"/>
          <a:ext cx="9313862" cy="201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277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16350"/>
            <a:ext cx="105140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6363" y="3044825"/>
            <a:ext cx="10874375" cy="5222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Процент перевода пациентов с </a:t>
            </a:r>
            <a:r>
              <a:rPr lang="ru-RU" altLang="ru-RU" sz="2800" b="1">
                <a:solidFill>
                  <a:srgbClr val="B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ОНМК</a:t>
            </a:r>
            <a:r>
              <a:rPr lang="ru-RU" altLang="ru-RU" sz="2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 1 и 2 этапа на 3</a:t>
            </a:r>
          </a:p>
        </p:txBody>
      </p:sp>
      <p:graphicFrame>
        <p:nvGraphicFramePr>
          <p:cNvPr id="4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808888"/>
              </p:ext>
            </p:extLst>
          </p:nvPr>
        </p:nvGraphicFramePr>
        <p:xfrm>
          <a:off x="612775" y="3621088"/>
          <a:ext cx="10282238" cy="2808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77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363" y="0"/>
            <a:ext cx="10017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61913"/>
            <a:ext cx="10440988" cy="606425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altLang="ru-RU" sz="28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Процент перевода пациентов с </a:t>
            </a:r>
            <a:r>
              <a:rPr lang="ru-RU" altLang="ru-RU" sz="2800" b="1" smtClean="0">
                <a:solidFill>
                  <a:srgbClr val="B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ОКС</a:t>
            </a:r>
            <a:r>
              <a:rPr lang="ru-RU" altLang="ru-RU" sz="2800" b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 1 этапа на 2</a:t>
            </a:r>
          </a:p>
        </p:txBody>
      </p:sp>
      <p:pic>
        <p:nvPicPr>
          <p:cNvPr id="3379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16350"/>
            <a:ext cx="105140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9568" y="3232824"/>
            <a:ext cx="10874375" cy="5222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Процент перевода пациентов с </a:t>
            </a:r>
            <a:r>
              <a:rPr lang="ru-RU" altLang="ru-RU" sz="2800" b="1">
                <a:solidFill>
                  <a:srgbClr val="B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ОКС</a:t>
            </a:r>
            <a:r>
              <a:rPr lang="ru-RU" altLang="ru-RU" sz="2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с 1 и 2 этапа на 3</a:t>
            </a:r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6725" y="22225"/>
            <a:ext cx="895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738188" y="635217"/>
          <a:ext cx="10190162" cy="237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Диаграмма 10"/>
          <p:cNvGraphicFramePr>
            <a:graphicFrameLocks/>
          </p:cNvGraphicFramePr>
          <p:nvPr>
            <p:extLst/>
          </p:nvPr>
        </p:nvGraphicFramePr>
        <p:xfrm>
          <a:off x="865188" y="3671888"/>
          <a:ext cx="9936162" cy="273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7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88" y="-3175"/>
            <a:ext cx="10810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17"/>
          <p:cNvSpPr txBox="1">
            <a:spLocks noChangeArrowheads="1"/>
          </p:cNvSpPr>
          <p:nvPr/>
        </p:nvSpPr>
        <p:spPr bwMode="auto">
          <a:xfrm>
            <a:off x="936625" y="144463"/>
            <a:ext cx="10072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>
            <a:off x="6265863" y="3540125"/>
            <a:ext cx="0" cy="6111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8" name="TextBox 17"/>
          <p:cNvSpPr txBox="1">
            <a:spLocks noChangeArrowheads="1"/>
          </p:cNvSpPr>
          <p:nvPr/>
        </p:nvSpPr>
        <p:spPr bwMode="auto">
          <a:xfrm>
            <a:off x="6383338" y="3611563"/>
            <a:ext cx="2154237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ru-RU" altLang="ru-RU" sz="2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50 000 </a:t>
            </a:r>
          </a:p>
        </p:txBody>
      </p:sp>
      <p:pic>
        <p:nvPicPr>
          <p:cNvPr id="8199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688" y="3492500"/>
            <a:ext cx="7334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17"/>
          <p:cNvSpPr txBox="1">
            <a:spLocks noChangeArrowheads="1"/>
          </p:cNvSpPr>
          <p:nvPr/>
        </p:nvSpPr>
        <p:spPr bwMode="auto">
          <a:xfrm>
            <a:off x="831850" y="49213"/>
            <a:ext cx="10072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КОМПЛЕКСНАЯ РЕАБИЛИТАЦИЯ</a:t>
            </a:r>
          </a:p>
        </p:txBody>
      </p:sp>
      <p:pic>
        <p:nvPicPr>
          <p:cNvPr id="11" name="Picture 5" descr="DSC01149">
            <a:extLst>
              <a:ext uri="{FF2B5EF4-FFF2-40B4-BE49-F238E27FC236}">
                <a16:creationId xmlns:a16="http://schemas.microsoft.com/office/drawing/2014/main" id="{06F37D35-0AE9-40F2-B979-F2DD0B08A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73524" y="3869244"/>
            <a:ext cx="2492352" cy="175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1C1DC8-72D4-4295-B4C5-4B523E26B2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93" y="4663284"/>
            <a:ext cx="2223164" cy="1745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\\Serverbvl\общая папка\каб.323\ФОТО - ЛФК\фото\P40400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13135" y="4663284"/>
            <a:ext cx="2274897" cy="184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вал 3"/>
          <p:cNvSpPr/>
          <p:nvPr/>
        </p:nvSpPr>
        <p:spPr>
          <a:xfrm>
            <a:off x="4137025" y="692150"/>
            <a:ext cx="3816350" cy="1984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КОМПЛЕКСНАЯ РЕАБИЛИТАЦИЯ</a:t>
            </a:r>
          </a:p>
        </p:txBody>
      </p:sp>
      <p:sp>
        <p:nvSpPr>
          <p:cNvPr id="5" name="Овал 4"/>
          <p:cNvSpPr/>
          <p:nvPr/>
        </p:nvSpPr>
        <p:spPr>
          <a:xfrm>
            <a:off x="4389438" y="3319463"/>
            <a:ext cx="3309937" cy="143986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МЕДИЦИНСКАЯ РЕАБИЛИТАЦИЯ</a:t>
            </a:r>
          </a:p>
        </p:txBody>
      </p:sp>
      <p:sp>
        <p:nvSpPr>
          <p:cNvPr id="19" name="Овал 18"/>
          <p:cNvSpPr/>
          <p:nvPr/>
        </p:nvSpPr>
        <p:spPr>
          <a:xfrm>
            <a:off x="561975" y="2327275"/>
            <a:ext cx="3594100" cy="14398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СОЦИАЛЬНАЯ РЕАБИЛИТАЦИЯ</a:t>
            </a: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….....</a:t>
            </a:r>
          </a:p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………</a:t>
            </a:r>
          </a:p>
        </p:txBody>
      </p:sp>
      <p:sp>
        <p:nvSpPr>
          <p:cNvPr id="20" name="Овал 19"/>
          <p:cNvSpPr/>
          <p:nvPr/>
        </p:nvSpPr>
        <p:spPr>
          <a:xfrm>
            <a:off x="7543800" y="2468563"/>
            <a:ext cx="3857625" cy="147002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</a:rPr>
              <a:t>ПРОФЕССИОНАЛЬНАЯ РЕАБИЛИТАЦИЯ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5788025" y="2725738"/>
            <a:ext cx="484188" cy="5683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8940013">
            <a:off x="7880350" y="2058988"/>
            <a:ext cx="484188" cy="5683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3388971">
            <a:off x="3707607" y="2035969"/>
            <a:ext cx="484187" cy="5683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3798" name="Picture 6" descr="Москва. ГАУ &quot;Научно-практический центр медико-социальной реабилитации  инвалидов&quot; имени Л.И.Швецовой - Медицина и новые технологии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842" y="4092409"/>
            <a:ext cx="2324258" cy="2079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60437" y="71735"/>
            <a:ext cx="10945812" cy="820737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АНАЛИЗ ДОСТАТОЧНОСТИ КОЕЧНОГО ФОНДА ПО ПРОФИЛЯМ</a:t>
            </a:r>
            <a:b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 smtClean="0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 ПРИМЕРЕ ОНМК</a:t>
            </a:r>
            <a:r>
              <a:rPr lang="ru-RU" altLang="ru-RU" sz="2800" b="1" dirty="0" smtClean="0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800" b="1" dirty="0" smtClean="0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2800" b="1" dirty="0" smtClean="0">
              <a:solidFill>
                <a:srgbClr val="B9031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501071"/>
              </p:ext>
            </p:extLst>
          </p:nvPr>
        </p:nvGraphicFramePr>
        <p:xfrm>
          <a:off x="72405" y="791815"/>
          <a:ext cx="11377562" cy="6397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746">
                  <a:extLst>
                    <a:ext uri="{9D8B030D-6E8A-4147-A177-3AD203B41FA5}">
                      <a16:colId xmlns:a16="http://schemas.microsoft.com/office/drawing/2014/main" val="2303226296"/>
                    </a:ext>
                  </a:extLst>
                </a:gridCol>
                <a:gridCol w="1561543">
                  <a:extLst>
                    <a:ext uri="{9D8B030D-6E8A-4147-A177-3AD203B41FA5}">
                      <a16:colId xmlns:a16="http://schemas.microsoft.com/office/drawing/2014/main" val="563378322"/>
                    </a:ext>
                  </a:extLst>
                </a:gridCol>
                <a:gridCol w="1487183">
                  <a:extLst>
                    <a:ext uri="{9D8B030D-6E8A-4147-A177-3AD203B41FA5}">
                      <a16:colId xmlns:a16="http://schemas.microsoft.com/office/drawing/2014/main" val="365477310"/>
                    </a:ext>
                  </a:extLst>
                </a:gridCol>
                <a:gridCol w="1412823">
                  <a:extLst>
                    <a:ext uri="{9D8B030D-6E8A-4147-A177-3AD203B41FA5}">
                      <a16:colId xmlns:a16="http://schemas.microsoft.com/office/drawing/2014/main" val="18913890"/>
                    </a:ext>
                  </a:extLst>
                </a:gridCol>
                <a:gridCol w="1338464">
                  <a:extLst>
                    <a:ext uri="{9D8B030D-6E8A-4147-A177-3AD203B41FA5}">
                      <a16:colId xmlns:a16="http://schemas.microsoft.com/office/drawing/2014/main" val="2166624598"/>
                    </a:ext>
                  </a:extLst>
                </a:gridCol>
                <a:gridCol w="2762438">
                  <a:extLst>
                    <a:ext uri="{9D8B030D-6E8A-4147-A177-3AD203B41FA5}">
                      <a16:colId xmlns:a16="http://schemas.microsoft.com/office/drawing/2014/main" val="4124797605"/>
                    </a:ext>
                  </a:extLst>
                </a:gridCol>
                <a:gridCol w="1625365">
                  <a:extLst>
                    <a:ext uri="{9D8B030D-6E8A-4147-A177-3AD203B41FA5}">
                      <a16:colId xmlns:a16="http://schemas.microsoft.com/office/drawing/2014/main" val="439486394"/>
                    </a:ext>
                  </a:extLst>
                </a:gridCol>
              </a:tblGrid>
              <a:tr h="1745950">
                <a:tc>
                  <a:txBody>
                    <a:bodyPr/>
                    <a:lstStyle/>
                    <a:p>
                      <a:r>
                        <a:rPr lang="ru-RU" dirty="0" smtClean="0"/>
                        <a:t>ЭТАПЫ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выписанных пациентов с ОНМК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нуждающихся в </a:t>
                      </a:r>
                      <a:r>
                        <a:rPr lang="ru-RU" sz="1800" dirty="0" err="1" smtClean="0"/>
                        <a:t>реабилита</a:t>
                      </a:r>
                      <a:endParaRPr lang="ru-RU" sz="1800" dirty="0" smtClean="0"/>
                    </a:p>
                    <a:p>
                      <a:r>
                        <a:rPr lang="ru-RU" sz="1800" dirty="0" err="1" smtClean="0"/>
                        <a:t>ции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 </a:t>
                      </a:r>
                      <a:r>
                        <a:rPr lang="ru-RU" sz="1800" dirty="0" err="1" smtClean="0"/>
                        <a:t>прошед</a:t>
                      </a:r>
                      <a:endParaRPr lang="ru-RU" sz="1800" dirty="0" smtClean="0"/>
                    </a:p>
                    <a:p>
                      <a:r>
                        <a:rPr lang="ru-RU" sz="1800" dirty="0" err="1" smtClean="0"/>
                        <a:t>ших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реабили</a:t>
                      </a:r>
                      <a:endParaRPr lang="ru-RU" sz="1800" dirty="0" smtClean="0"/>
                    </a:p>
                    <a:p>
                      <a:r>
                        <a:rPr lang="ru-RU" sz="1800" dirty="0" err="1" smtClean="0"/>
                        <a:t>тацию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Необхо</a:t>
                      </a:r>
                      <a:endParaRPr lang="ru-RU" sz="1800" dirty="0" smtClean="0"/>
                    </a:p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/>
                        <a:t>димость</a:t>
                      </a:r>
                      <a:r>
                        <a:rPr lang="ru-RU" sz="1800" dirty="0" smtClean="0"/>
                        <a:t> в дополни</a:t>
                      </a:r>
                    </a:p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тельном</a:t>
                      </a:r>
                      <a:r>
                        <a:rPr lang="ru-RU" sz="1800" baseline="0" dirty="0" smtClean="0"/>
                        <a:t> коечном фонде</a:t>
                      </a:r>
                      <a:endParaRPr lang="ru-RU" sz="1800" dirty="0" smtClean="0"/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МО,</a:t>
                      </a:r>
                      <a:r>
                        <a:rPr lang="ru-RU" sz="1800" baseline="0" dirty="0" smtClean="0"/>
                        <a:t> на базе которых проводится МР в настоящее время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Как надо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107003"/>
                  </a:ext>
                </a:extLst>
              </a:tr>
              <a:tr h="780785">
                <a:tc>
                  <a:txBody>
                    <a:bodyPr/>
                    <a:lstStyle/>
                    <a:p>
                      <a:r>
                        <a:rPr lang="ru-RU" dirty="0" smtClean="0"/>
                        <a:t>1 ЭТАП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6 446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4 189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ГБУЗ КККД, ГБУЗ КГКБ 11, ГАУЗ НГКБ 1, НИИ КПССЗ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Организация 1 этапа на базе РСЦ и ПСО</a:t>
                      </a:r>
                      <a:endParaRPr lang="ru-RU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78561"/>
                  </a:ext>
                </a:extLst>
              </a:tr>
              <a:tr h="1349143">
                <a:tc>
                  <a:txBody>
                    <a:bodyPr/>
                    <a:lstStyle/>
                    <a:p>
                      <a:r>
                        <a:rPr lang="ru-RU" dirty="0" smtClean="0"/>
                        <a:t>2 ЭТАП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1 933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3 376 </a:t>
                      </a:r>
                      <a:r>
                        <a:rPr lang="ru-RU" baseline="0" dirty="0" smtClean="0"/>
                        <a:t> -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BC0000"/>
                          </a:solidFill>
                        </a:rPr>
                        <a:t>14 МО – 244 КОЙКИ </a:t>
                      </a:r>
                      <a:r>
                        <a:rPr lang="ru-RU" sz="1200" dirty="0" smtClean="0"/>
                        <a:t>ГБУЗ КККД, ГБУЗ КГКБ 11, ГАУЗ НГКБ . ГАУЗ ККДЦ, ГАУЗ ККГВВ, ГАУЗ АГБ, ГАУЗ ККБСМП, ГБУЗ КЦОЗШ, ГБУЗ МГБ, ГАУЗ ПГБ, ЧУЗ РЖД "Медицина" (Белово), АО Санаторий </a:t>
                      </a:r>
                      <a:r>
                        <a:rPr lang="ru-RU" sz="1200" dirty="0" err="1" smtClean="0"/>
                        <a:t>Прокопьевский</a:t>
                      </a:r>
                      <a:r>
                        <a:rPr lang="ru-RU" sz="1200" dirty="0" smtClean="0"/>
                        <a:t>, ООО Центр реабилитации и восстановления г. </a:t>
                      </a:r>
                      <a:r>
                        <a:rPr lang="ru-RU" sz="1200" dirty="0" err="1" smtClean="0"/>
                        <a:t>Прокопьевкий</a:t>
                      </a:r>
                      <a:r>
                        <a:rPr lang="ru-RU" sz="1200" dirty="0" smtClean="0"/>
                        <a:t>, ФГБУ ННПЦ МСЭ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Оценить соответствие МО порядкам и стандартам оказания реабилитационной помощи пациентам с ОНМК</a:t>
                      </a:r>
                      <a:endParaRPr lang="ru-RU" sz="1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472965"/>
                  </a:ext>
                </a:extLst>
              </a:tr>
              <a:tr h="1269679">
                <a:tc>
                  <a:txBody>
                    <a:bodyPr/>
                    <a:lstStyle/>
                    <a:p>
                      <a:pPr marL="0" marR="0" indent="0" algn="l" defTabSz="10224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ЭТАП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4 769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1 035 -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B9031D"/>
                          </a:solidFill>
                        </a:rPr>
                        <a:t>9 МО – 39 КОЕК ДС </a:t>
                      </a:r>
                      <a:r>
                        <a:rPr lang="ru-RU" sz="1200" dirty="0" smtClean="0"/>
                        <a:t>ГБУЗ КККД,  ГАУЗ НГКБ . ГАУЗ ККДЦ, ГАУЗ ККГВВ, ГБУЗ КЦОЗШ, ГАУЗ ПГБ, АО Санаторий </a:t>
                      </a:r>
                      <a:r>
                        <a:rPr lang="ru-RU" sz="1200" dirty="0" err="1" smtClean="0"/>
                        <a:t>Прокопьевский</a:t>
                      </a:r>
                      <a:r>
                        <a:rPr lang="ru-RU" sz="1200" dirty="0" smtClean="0"/>
                        <a:t>, ООО</a:t>
                      </a:r>
                      <a:r>
                        <a:rPr lang="ru-RU" sz="1200" baseline="0" dirty="0" smtClean="0"/>
                        <a:t> «</a:t>
                      </a:r>
                      <a:r>
                        <a:rPr lang="ru-RU" sz="1200" baseline="0" dirty="0" err="1" smtClean="0"/>
                        <a:t>Нейроплюс</a:t>
                      </a:r>
                      <a:r>
                        <a:rPr lang="ru-RU" sz="1200" baseline="0" dirty="0" smtClean="0"/>
                        <a:t>», ООО «Центр реабилитации и восстановления» г. Прокопьевск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- Увеличение коечного фонда ДС </a:t>
                      </a:r>
                    </a:p>
                    <a:p>
                      <a:r>
                        <a:rPr lang="ru-RU" sz="1200" dirty="0" smtClean="0"/>
                        <a:t> - Развитие АОМРВ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999902"/>
                  </a:ext>
                </a:extLst>
              </a:tr>
              <a:tr h="7807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725765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5278679" y="3630479"/>
            <a:ext cx="0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256981" y="5184303"/>
            <a:ext cx="4416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2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614912" y="1230141"/>
            <a:ext cx="8810076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583410" y="629651"/>
            <a:ext cx="10506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УКОМПЛЕКТОВАННОСТЬ ОБОРУДОВАНИЕМ ДЛЯ МР</a:t>
            </a:r>
          </a:p>
        </p:txBody>
      </p:sp>
      <p:pic>
        <p:nvPicPr>
          <p:cNvPr id="18" name="Google Shape;130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05" y="220581"/>
            <a:ext cx="1281689" cy="100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614912" y="2624952"/>
            <a:ext cx="10474717" cy="3465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595529" y="2954066"/>
            <a:ext cx="1049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14912" y="1994316"/>
            <a:ext cx="10474717" cy="3780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6864359" y="1286579"/>
            <a:ext cx="43204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ru-RU" altLang="ru-RU" sz="18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ЭТАП</a:t>
            </a:r>
            <a:endParaRPr lang="ru-RU" altLang="ru-RU" sz="1800" b="1" dirty="0">
              <a:solidFill>
                <a:srgbClr val="2F559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1296541" y="1511895"/>
            <a:ext cx="26810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НАИМЕНОВАНИЕ МО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51717" y="2015951"/>
            <a:ext cx="10437912" cy="0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623623" y="2372384"/>
            <a:ext cx="1049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595529" y="2624952"/>
            <a:ext cx="1049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17"/>
          <p:cNvSpPr txBox="1">
            <a:spLocks noChangeArrowheads="1"/>
          </p:cNvSpPr>
          <p:nvPr/>
        </p:nvSpPr>
        <p:spPr bwMode="auto">
          <a:xfrm>
            <a:off x="9135154" y="1286579"/>
            <a:ext cx="1306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8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ЭТАП</a:t>
            </a:r>
            <a:endParaRPr lang="ru-RU" altLang="ru-RU" sz="1800" b="1" dirty="0">
              <a:solidFill>
                <a:srgbClr val="2F559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10365" y="1541536"/>
            <a:ext cx="547260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% УКОМПЛЕКТОВАННОСТИ ОБОРУДОВАНИЕМ </a:t>
            </a:r>
          </a:p>
          <a:p>
            <a:pPr algn="ctr"/>
            <a:r>
              <a:rPr lang="ru-RU" altLang="ru-RU" sz="1100" b="1" dirty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СООТВЕТСТВИИ С ПОРЯДКОМ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614912" y="3543585"/>
            <a:ext cx="10474717" cy="3465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595529" y="3872699"/>
            <a:ext cx="1049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595529" y="3543585"/>
            <a:ext cx="1049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614912" y="4178202"/>
            <a:ext cx="10474717" cy="3465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595529" y="4507316"/>
            <a:ext cx="1049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595529" y="4178202"/>
            <a:ext cx="1049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614912" y="4772130"/>
            <a:ext cx="10474717" cy="3465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595529" y="5101244"/>
            <a:ext cx="1049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595529" y="4772130"/>
            <a:ext cx="1049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614912" y="5379719"/>
            <a:ext cx="10474717" cy="3465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595529" y="5708833"/>
            <a:ext cx="1049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595529" y="5379719"/>
            <a:ext cx="1049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614912" y="5991857"/>
            <a:ext cx="10474717" cy="3465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595529" y="6320971"/>
            <a:ext cx="1049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BE00A3F7-4814-4D4C-A94B-48F6FB8BB32C}"/>
              </a:ext>
            </a:extLst>
          </p:cNvPr>
          <p:cNvCxnSpPr>
            <a:cxnSpLocks/>
          </p:cNvCxnSpPr>
          <p:nvPr/>
        </p:nvCxnSpPr>
        <p:spPr>
          <a:xfrm>
            <a:off x="595529" y="5991857"/>
            <a:ext cx="104941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901642" y="1957429"/>
            <a:ext cx="579549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fontAlgn="t" hangingPunct="1">
              <a:lnSpc>
                <a:spcPts val="24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ГАУЗ ККДЦ ИМЕНИ И.А. КОЛПИНСКОГО</a:t>
            </a:r>
            <a:endParaRPr lang="ru-RU" sz="1600" dirty="0" smtClean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t" hangingPunct="1">
              <a:lnSpc>
                <a:spcPts val="24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ГБУЗ КККД ИМЕНИ Л.С. БАРБАРАША</a:t>
            </a:r>
            <a:endParaRPr lang="ru-RU" sz="1600" dirty="0" smtClean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t" hangingPunct="1">
              <a:lnSpc>
                <a:spcPts val="24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ГАУЗ НГКБ №1 ИМЕНИ Г.П. КУРБАТОВА</a:t>
            </a:r>
            <a:endParaRPr lang="ru-RU" sz="1600" dirty="0" smtClean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t" hangingPunct="1">
              <a:lnSpc>
                <a:spcPts val="24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ГАУЗ ККБСМП ИМЕНИ М.А. ПОДГОРБУНСКОГО</a:t>
            </a:r>
            <a:endParaRPr lang="ru-RU" sz="1600" dirty="0" smtClean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t" hangingPunct="1">
              <a:lnSpc>
                <a:spcPts val="2400"/>
              </a:lnSpc>
              <a:buFont typeface="+mj-lt"/>
              <a:buAutoNum type="arabicPeriod"/>
            </a:pPr>
            <a:endParaRPr lang="ru-RU" sz="1600" b="1" dirty="0" smtClean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t" hangingPunct="1">
              <a:lnSpc>
                <a:spcPts val="24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ГАУЗ ПГБ</a:t>
            </a:r>
            <a:endParaRPr lang="ru-RU" sz="1600" dirty="0" smtClean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t" hangingPunct="1">
              <a:lnSpc>
                <a:spcPts val="2400"/>
              </a:lnSpc>
              <a:buFont typeface="+mj-lt"/>
              <a:buAutoNum type="arabicPeriod"/>
            </a:pPr>
            <a:r>
              <a:rPr lang="ru-RU" sz="12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ГБУЗ ККЦОЗШ ИМЕНИ СВЯТОЙ ВЕЛИКОМУЧЕННИЦЫ ВАРВАРЫ</a:t>
            </a:r>
            <a:endParaRPr lang="ru-RU" sz="1200" dirty="0" smtClean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t" hangingPunct="1">
              <a:lnSpc>
                <a:spcPts val="24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ГАУЗ ККГВВ</a:t>
            </a:r>
          </a:p>
          <a:p>
            <a:pPr marL="342900" indent="-342900" eaLnBrk="1" fontAlgn="t" hangingPunct="1">
              <a:lnSpc>
                <a:spcPts val="24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ГБУЗ КГКБ 11</a:t>
            </a:r>
            <a:endParaRPr lang="ru-RU" dirty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t" hangingPunct="1">
              <a:lnSpc>
                <a:spcPts val="24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ГБУЗ МГБ ИМЕНИ В.М. БОГОНИСА</a:t>
            </a:r>
            <a:endParaRPr lang="ru-RU" dirty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t" hangingPunct="1">
              <a:lnSpc>
                <a:spcPts val="24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ГАУЗ АСГБ ИМЕНИ А.А. ГОРОХОВСКОГО</a:t>
            </a:r>
            <a:endParaRPr lang="ru-RU" dirty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t" hangingPunct="1">
              <a:lnSpc>
                <a:spcPts val="24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ГАУЗ ЛКГБ №1</a:t>
            </a:r>
            <a:endParaRPr lang="ru-RU" dirty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t" hangingPunct="1">
              <a:lnSpc>
                <a:spcPts val="24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ГБУЗ ПРОМЫШЛЕННОВСКАЯ РБ</a:t>
            </a:r>
            <a:endParaRPr lang="ru-RU" dirty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t" hangingPunct="1">
              <a:lnSpc>
                <a:spcPts val="2400"/>
              </a:lnSpc>
              <a:buFont typeface="+mj-lt"/>
              <a:buAutoNum type="arabicPeriod"/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ГБУЗ ОСИННИКОВСКАЯ ГБ</a:t>
            </a:r>
            <a:endParaRPr lang="ru-RU" dirty="0" smtClean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fontAlgn="t" hangingPunct="1">
              <a:lnSpc>
                <a:spcPts val="2400"/>
              </a:lnSpc>
              <a:buFont typeface="+mj-lt"/>
              <a:buAutoNum type="arabicPeriod"/>
            </a:pPr>
            <a:endParaRPr lang="ru-RU" sz="1600" dirty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TextBox 17"/>
          <p:cNvSpPr txBox="1">
            <a:spLocks noChangeArrowheads="1"/>
          </p:cNvSpPr>
          <p:nvPr/>
        </p:nvSpPr>
        <p:spPr bwMode="auto">
          <a:xfrm>
            <a:off x="6820912" y="1957429"/>
            <a:ext cx="146040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36,6%</a:t>
            </a:r>
          </a:p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14,7%</a:t>
            </a:r>
          </a:p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59,1%</a:t>
            </a:r>
          </a:p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11,2%</a:t>
            </a:r>
          </a:p>
          <a:p>
            <a:pPr eaLnBrk="1" fontAlgn="t" hangingPunct="1">
              <a:lnSpc>
                <a:spcPts val="2400"/>
              </a:lnSpc>
            </a:pPr>
            <a:endParaRPr lang="ru-RU" sz="1600" b="1" dirty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60,2%</a:t>
            </a:r>
          </a:p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35,4%</a:t>
            </a:r>
          </a:p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64,5%</a:t>
            </a:r>
          </a:p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22,5%</a:t>
            </a:r>
          </a:p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9,23%</a:t>
            </a:r>
          </a:p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18,3%</a:t>
            </a:r>
          </a:p>
          <a:p>
            <a:pPr eaLnBrk="1" fontAlgn="t" hangingPunct="1">
              <a:lnSpc>
                <a:spcPts val="2400"/>
              </a:lnSpc>
            </a:pPr>
            <a:endParaRPr lang="ru-RU" sz="1600" dirty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TextBox 17"/>
          <p:cNvSpPr txBox="1">
            <a:spLocks noChangeArrowheads="1"/>
          </p:cNvSpPr>
          <p:nvPr/>
        </p:nvSpPr>
        <p:spPr bwMode="auto">
          <a:xfrm>
            <a:off x="9125167" y="1957429"/>
            <a:ext cx="1460406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39,6%</a:t>
            </a:r>
          </a:p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26,6%</a:t>
            </a:r>
          </a:p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35,5%</a:t>
            </a:r>
          </a:p>
          <a:p>
            <a:pPr eaLnBrk="1" fontAlgn="t" hangingPunct="1">
              <a:lnSpc>
                <a:spcPts val="2400"/>
              </a:lnSpc>
            </a:pPr>
            <a:endParaRPr lang="ru-RU" sz="1600" b="1" dirty="0" smtClean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>
              <a:lnSpc>
                <a:spcPts val="2400"/>
              </a:lnSpc>
            </a:pPr>
            <a:endParaRPr lang="ru-RU" sz="1600" b="1" dirty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70%</a:t>
            </a:r>
          </a:p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36,7%</a:t>
            </a:r>
          </a:p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31,9%</a:t>
            </a:r>
          </a:p>
          <a:p>
            <a:pPr eaLnBrk="1" fontAlgn="t" hangingPunct="1">
              <a:lnSpc>
                <a:spcPts val="2400"/>
              </a:lnSpc>
            </a:pPr>
            <a:endParaRPr lang="ru-RU" sz="1600" b="1" dirty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>
              <a:lnSpc>
                <a:spcPts val="2400"/>
              </a:lnSpc>
            </a:pPr>
            <a:endParaRPr lang="ru-RU" sz="1600" b="1" dirty="0" smtClean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>
              <a:lnSpc>
                <a:spcPts val="2400"/>
              </a:lnSpc>
            </a:pPr>
            <a:endParaRPr lang="ru-RU" sz="1600" b="1" dirty="0">
              <a:solidFill>
                <a:srgbClr val="3B455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10,6%</a:t>
            </a:r>
          </a:p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8,5%</a:t>
            </a:r>
          </a:p>
          <a:p>
            <a:pPr eaLnBrk="1" fontAlgn="t" hangingPunct="1">
              <a:lnSpc>
                <a:spcPts val="2400"/>
              </a:lnSpc>
            </a:pPr>
            <a:r>
              <a:rPr 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44,7%</a:t>
            </a:r>
          </a:p>
        </p:txBody>
      </p:sp>
    </p:spTree>
    <p:extLst>
      <p:ext uri="{BB962C8B-B14F-4D97-AF65-F5344CB8AC3E}">
        <p14:creationId xmlns:p14="http://schemas.microsoft.com/office/powerpoint/2010/main" val="2717150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583409" y="4032175"/>
            <a:ext cx="8047689" cy="22492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122" y="4717571"/>
            <a:ext cx="2454299" cy="1690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_DSC2237">
            <a:extLst>
              <a:ext uri="{FF2B5EF4-FFF2-40B4-BE49-F238E27FC236}">
                <a16:creationId xmlns:a16="http://schemas.microsoft.com/office/drawing/2014/main" id="{694A7CD0-5217-4FD3-9A35-DDEE27C75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23" y="3024063"/>
            <a:ext cx="2448272" cy="156721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8" descr="_DSC2562">
            <a:extLst>
              <a:ext uri="{FF2B5EF4-FFF2-40B4-BE49-F238E27FC236}">
                <a16:creationId xmlns:a16="http://schemas.microsoft.com/office/drawing/2014/main" id="{54F3C171-5D58-4691-9BAD-E8A33CD25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122" y="1295871"/>
            <a:ext cx="2448272" cy="1640217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14912" y="1230141"/>
            <a:ext cx="8810076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583410" y="279085"/>
            <a:ext cx="1050621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ОБЕСПЕЧЕНИЕ ОБОРУДОВАНИЕМ 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МЕДИЦИНСКОЙ РЕАБИЛИТАЦИИ</a:t>
            </a:r>
            <a:endParaRPr lang="ru-RU" altLang="ru-RU" sz="24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Google Shape;130;p16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05" y="220581"/>
            <a:ext cx="1281689" cy="100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583410" y="1987292"/>
            <a:ext cx="5897707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ПОДПИСАНО СОГЛАШЕНИЕ </a:t>
            </a:r>
          </a:p>
          <a:p>
            <a:pPr eaLnBrk="1" hangingPunct="1"/>
            <a:r>
              <a:rPr lang="ru-RU" altLang="ru-RU" sz="18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между </a:t>
            </a:r>
            <a:r>
              <a:rPr lang="ru-RU" altLang="ru-RU" sz="18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МЗ РФ и Правительством Кемеровской области – Кузбасса о предоставлении в 2022 году субсидии из федерального бюджета на оснащение медицинскими изделиями МО, осуществляющих медицинскую реабилитацию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2505" y="1474290"/>
            <a:ext cx="1800199" cy="4318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715452" y="1514143"/>
            <a:ext cx="16447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31.05.2022</a:t>
            </a:r>
            <a:endParaRPr lang="ru-RU" altLang="ru-RU" sz="16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16841" y="4104183"/>
            <a:ext cx="6401763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ГАУЗ </a:t>
            </a:r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«Клинический </a:t>
            </a:r>
            <a:r>
              <a:rPr lang="ru-RU" altLang="ru-RU" sz="16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консультативно-диагностический центр имени И.А. </a:t>
            </a:r>
            <a:r>
              <a:rPr lang="ru-RU" altLang="ru-RU" sz="1600" b="1" dirty="0" err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Колпинского</a:t>
            </a:r>
            <a:r>
              <a:rPr lang="ru-RU" altLang="ru-RU" sz="16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» </a:t>
            </a:r>
            <a:endParaRPr lang="ru-RU" altLang="ru-RU" sz="1600" b="1" dirty="0" smtClean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ГАУЗ «Новокузнецкая </a:t>
            </a:r>
            <a:r>
              <a:rPr lang="ru-RU" altLang="ru-RU" sz="16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городская клиническая больница№ 1 имени Г.П. Курбатова»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ГБУЗ «Кузбасский </a:t>
            </a:r>
            <a:r>
              <a:rPr lang="ru-RU" altLang="ru-RU" sz="16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кардиологический диспансер имени академика Л.С. </a:t>
            </a:r>
            <a:r>
              <a:rPr lang="ru-RU" altLang="ru-RU" sz="1600" b="1" dirty="0" err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Барбараша</a:t>
            </a:r>
            <a:r>
              <a:rPr lang="ru-RU" altLang="ru-RU" sz="16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» </a:t>
            </a:r>
            <a:endParaRPr lang="ru-RU" altLang="ru-RU" sz="1600" b="1" dirty="0" smtClean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ГАУЗ «Кузбасская </a:t>
            </a:r>
            <a:r>
              <a:rPr lang="ru-RU" altLang="ru-RU" sz="16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областная детская клиническая больница имени Ю.А. Атаманова" </a:t>
            </a:r>
            <a:endParaRPr lang="ru-RU" altLang="ru-RU" sz="14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150300" y="4230196"/>
            <a:ext cx="1275033" cy="431800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7092563" y="4270049"/>
            <a:ext cx="13327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270 ЕД.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50300" y="4697407"/>
            <a:ext cx="1275033" cy="431800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7092563" y="4737260"/>
            <a:ext cx="13327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158 ЕД.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50300" y="5147705"/>
            <a:ext cx="1275033" cy="431800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7092563" y="5187558"/>
            <a:ext cx="13327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343 ЕД.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150300" y="5624014"/>
            <a:ext cx="1275033" cy="431800"/>
          </a:xfrm>
          <a:prstGeom prst="roundRect">
            <a:avLst>
              <a:gd name="adj" fmla="val 50000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7092563" y="5663867"/>
            <a:ext cx="13327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108 ЕД.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6553125" y="1339419"/>
            <a:ext cx="2515596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4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251,2</a:t>
            </a:r>
          </a:p>
          <a:p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МЛН РУБ</a:t>
            </a:r>
            <a:endParaRPr lang="ru-RU" altLang="ru-RU" sz="16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6553125" y="2444210"/>
            <a:ext cx="251559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44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879</a:t>
            </a:r>
          </a:p>
          <a:p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ЕДИНИЦ ОБРУДОВАНИЯ</a:t>
            </a:r>
            <a:endParaRPr lang="ru-RU" altLang="ru-RU" sz="16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793984" y="2615957"/>
            <a:ext cx="904865" cy="431800"/>
          </a:xfrm>
          <a:prstGeom prst="roundRect">
            <a:avLst>
              <a:gd name="adj" fmla="val 50000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17"/>
          <p:cNvSpPr txBox="1">
            <a:spLocks noChangeArrowheads="1"/>
          </p:cNvSpPr>
          <p:nvPr/>
        </p:nvSpPr>
        <p:spPr bwMode="auto">
          <a:xfrm>
            <a:off x="7762745" y="2657812"/>
            <a:ext cx="8683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 МО</a:t>
            </a:r>
            <a:endParaRPr lang="ru-RU" altLang="ru-RU" sz="16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481117" y="1468780"/>
            <a:ext cx="0" cy="22373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266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Скругленный прямоугольник 90"/>
          <p:cNvSpPr/>
          <p:nvPr/>
        </p:nvSpPr>
        <p:spPr>
          <a:xfrm>
            <a:off x="2376662" y="3168079"/>
            <a:ext cx="6759400" cy="1121242"/>
          </a:xfrm>
          <a:prstGeom prst="roundRect">
            <a:avLst>
              <a:gd name="adj" fmla="val 150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Скругленный прямоугольник 91"/>
          <p:cNvSpPr/>
          <p:nvPr/>
        </p:nvSpPr>
        <p:spPr>
          <a:xfrm>
            <a:off x="2376662" y="4387293"/>
            <a:ext cx="6759400" cy="1121242"/>
          </a:xfrm>
          <a:prstGeom prst="roundRect">
            <a:avLst>
              <a:gd name="adj" fmla="val 150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Скругленный прямоугольник 92"/>
          <p:cNvSpPr/>
          <p:nvPr/>
        </p:nvSpPr>
        <p:spPr>
          <a:xfrm>
            <a:off x="2376662" y="5560074"/>
            <a:ext cx="6759400" cy="697286"/>
          </a:xfrm>
          <a:prstGeom prst="roundRect">
            <a:avLst>
              <a:gd name="adj" fmla="val 150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1780763" y="2635036"/>
            <a:ext cx="595899" cy="0"/>
          </a:xfrm>
          <a:prstGeom prst="straightConnector1">
            <a:avLst/>
          </a:prstGeom>
          <a:ln w="38100">
            <a:solidFill>
              <a:srgbClr val="3B455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1780763" y="4968279"/>
            <a:ext cx="595899" cy="0"/>
          </a:xfrm>
          <a:prstGeom prst="straightConnector1">
            <a:avLst/>
          </a:prstGeom>
          <a:ln w="38100">
            <a:solidFill>
              <a:srgbClr val="3B455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1780763" y="5904383"/>
            <a:ext cx="595899" cy="0"/>
          </a:xfrm>
          <a:prstGeom prst="straightConnector1">
            <a:avLst/>
          </a:prstGeom>
          <a:ln w="38100">
            <a:solidFill>
              <a:srgbClr val="3B455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4912" y="1230141"/>
            <a:ext cx="8810076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583410" y="279085"/>
            <a:ext cx="1050621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ОБЕСПЕЧЕНИЕ ОБОРУДОВАНИЕМ 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ДЛЯ МЕДИЦИНСКОЙ РЕАБИЛИТАЦИИ</a:t>
            </a:r>
            <a:endParaRPr lang="ru-RU" altLang="ru-RU" sz="24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Google Shape;130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05" y="220581"/>
            <a:ext cx="1281689" cy="100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9289429" y="1655911"/>
            <a:ext cx="0" cy="44791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Скругленный прямоугольник 50"/>
          <p:cNvSpPr/>
          <p:nvPr/>
        </p:nvSpPr>
        <p:spPr>
          <a:xfrm>
            <a:off x="614912" y="1590449"/>
            <a:ext cx="1257693" cy="552978"/>
          </a:xfrm>
          <a:prstGeom prst="roundRect">
            <a:avLst>
              <a:gd name="adj" fmla="val 20383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17"/>
          <p:cNvSpPr txBox="1">
            <a:spLocks noChangeArrowheads="1"/>
          </p:cNvSpPr>
          <p:nvPr/>
        </p:nvSpPr>
        <p:spPr bwMode="auto">
          <a:xfrm>
            <a:off x="614912" y="1674433"/>
            <a:ext cx="12576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ГОД</a:t>
            </a:r>
            <a:endParaRPr lang="ru-RU" altLang="ru-RU" sz="1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14912" y="2364833"/>
            <a:ext cx="1257694" cy="739644"/>
          </a:xfrm>
          <a:prstGeom prst="roundRect">
            <a:avLst>
              <a:gd name="adj" fmla="val 2100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17"/>
          <p:cNvSpPr txBox="1">
            <a:spLocks noChangeArrowheads="1"/>
          </p:cNvSpPr>
          <p:nvPr/>
        </p:nvSpPr>
        <p:spPr bwMode="auto">
          <a:xfrm>
            <a:off x="583410" y="2520007"/>
            <a:ext cx="1289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2022</a:t>
            </a:r>
            <a:endParaRPr lang="ru-RU" altLang="ru-RU" sz="1800" b="1" dirty="0">
              <a:solidFill>
                <a:srgbClr val="B9031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2376662" y="1590449"/>
            <a:ext cx="6759400" cy="552978"/>
          </a:xfrm>
          <a:prstGeom prst="roundRect">
            <a:avLst>
              <a:gd name="adj" fmla="val 20383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17"/>
          <p:cNvSpPr txBox="1">
            <a:spLocks noChangeArrowheads="1"/>
          </p:cNvSpPr>
          <p:nvPr/>
        </p:nvSpPr>
        <p:spPr bwMode="auto">
          <a:xfrm>
            <a:off x="2376662" y="1674433"/>
            <a:ext cx="6759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СОГЛАСОВАННЫЕ МО С МЗ РФ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2376662" y="2307414"/>
            <a:ext cx="6759400" cy="797064"/>
          </a:xfrm>
          <a:prstGeom prst="roundRect">
            <a:avLst>
              <a:gd name="adj" fmla="val 15007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17"/>
          <p:cNvSpPr txBox="1">
            <a:spLocks noChangeArrowheads="1"/>
          </p:cNvSpPr>
          <p:nvPr/>
        </p:nvSpPr>
        <p:spPr bwMode="auto">
          <a:xfrm>
            <a:off x="2955161" y="2307413"/>
            <a:ext cx="5830212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ГАУЗ ККДЦ имени И.А. </a:t>
            </a:r>
            <a:r>
              <a:rPr lang="ru-RU" altLang="ru-RU" sz="1200" b="1" dirty="0" err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Колпинского</a:t>
            </a:r>
            <a:endParaRPr lang="ru-RU" altLang="ru-RU" sz="12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ГАУЗ НГКБ № 1 имени Г.П. Курбатова</a:t>
            </a:r>
          </a:p>
          <a:p>
            <a:pPr marL="457200" indent="-457200">
              <a:buFont typeface="+mj-lt"/>
              <a:buAutoNum type="arabicPeriod"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ГБУЗ КККД имени академика Л.С. </a:t>
            </a:r>
            <a:r>
              <a:rPr lang="ru-RU" altLang="ru-RU" sz="1200" b="1" dirty="0" err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Барбараша</a:t>
            </a:r>
            <a:endParaRPr lang="ru-RU" altLang="ru-RU" sz="12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ГАУЗ КОДКБ имени Ю.А. </a:t>
            </a:r>
            <a:r>
              <a:rPr lang="ru-RU" altLang="ru-RU" sz="12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Атаманова</a:t>
            </a:r>
            <a:endParaRPr lang="ru-RU" altLang="ru-RU" sz="12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altLang="ru-RU" sz="7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2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ГАУЗ </a:t>
            </a: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ККБСМП имени М.А. </a:t>
            </a:r>
            <a:r>
              <a:rPr lang="ru-RU" altLang="ru-RU" sz="1200" b="1" dirty="0" err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Подгорбунского</a:t>
            </a:r>
            <a:endParaRPr lang="ru-RU" altLang="ru-RU" sz="12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2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ГАУЗ </a:t>
            </a: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ККГВВ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ГАУЗ ПГБ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ГБУЗ ККЦОЗШ имени святой великомученицы Варвары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ГБУЗ </a:t>
            </a:r>
            <a:r>
              <a:rPr lang="ru-RU" altLang="ru-RU" sz="1200" b="1" dirty="0" err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Промышленновская</a:t>
            </a: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РБ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ГАУЗ Кемеровская городская детская клиническая больница № 2</a:t>
            </a:r>
          </a:p>
          <a:p>
            <a:r>
              <a:rPr lang="ru-RU" altLang="ru-RU" sz="7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ГАУЗ Ленинск-Кузнецкая </a:t>
            </a:r>
            <a:r>
              <a:rPr lang="ru-RU" altLang="ru-RU" sz="12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ГБ №1</a:t>
            </a:r>
            <a:endParaRPr lang="ru-RU" altLang="ru-RU" sz="12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ГБУЗ КГКБ№ 11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ГБУЗ МГБ имени В.М. </a:t>
            </a:r>
            <a:r>
              <a:rPr lang="ru-RU" altLang="ru-RU" sz="1200" b="1" dirty="0" err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Богониса</a:t>
            </a:r>
            <a:endParaRPr lang="ru-RU" altLang="ru-RU" sz="12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ГАУЗ КГКП № 5 имени Л.И. </a:t>
            </a:r>
            <a:r>
              <a:rPr lang="ru-RU" altLang="ru-RU" sz="1200" b="1" dirty="0" err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Темерхановой</a:t>
            </a:r>
            <a:endParaRPr lang="ru-RU" altLang="ru-RU" sz="12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ГБУЗ КДКБ имени профессора Ю.Е. </a:t>
            </a:r>
            <a:r>
              <a:rPr lang="ru-RU" altLang="ru-RU" sz="1200" b="1" dirty="0" err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Малаховского</a:t>
            </a:r>
            <a:endParaRPr lang="ru-RU" altLang="ru-RU" sz="12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ГБУЗ </a:t>
            </a:r>
            <a:r>
              <a:rPr lang="ru-RU" altLang="ru-RU" sz="1200" b="1" dirty="0" err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Осинниковская</a:t>
            </a: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ГБ</a:t>
            </a:r>
          </a:p>
          <a:p>
            <a:r>
              <a:rPr lang="ru-RU" altLang="ru-RU" sz="7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ГБУЗ </a:t>
            </a:r>
            <a:r>
              <a:rPr lang="ru-RU" altLang="ru-RU" sz="1200" b="1" dirty="0" err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Тяжинская</a:t>
            </a: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РБ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ГАУЗ АГБ имени А.А. Гороховского 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ГБУЗ </a:t>
            </a:r>
            <a:r>
              <a:rPr lang="ru-RU" altLang="ru-RU" sz="1200" b="1" dirty="0" err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Беловская</a:t>
            </a: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детская городская </a:t>
            </a:r>
            <a:r>
              <a:rPr lang="ru-RU" altLang="ru-RU" sz="12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больница</a:t>
            </a:r>
            <a:endParaRPr lang="ru-RU" altLang="ru-RU" sz="12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14912" y="3178456"/>
            <a:ext cx="1257694" cy="1138377"/>
          </a:xfrm>
          <a:prstGeom prst="roundRect">
            <a:avLst>
              <a:gd name="adj" fmla="val 1318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17"/>
          <p:cNvSpPr txBox="1">
            <a:spLocks noChangeArrowheads="1"/>
          </p:cNvSpPr>
          <p:nvPr/>
        </p:nvSpPr>
        <p:spPr bwMode="auto">
          <a:xfrm>
            <a:off x="660094" y="3596086"/>
            <a:ext cx="1289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rgbClr val="B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2023</a:t>
            </a:r>
            <a:endParaRPr lang="ru-RU" altLang="ru-RU" sz="1800" b="1" dirty="0">
              <a:solidFill>
                <a:srgbClr val="BC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614912" y="4402370"/>
            <a:ext cx="1257694" cy="1106165"/>
          </a:xfrm>
          <a:prstGeom prst="roundRect">
            <a:avLst>
              <a:gd name="adj" fmla="val 112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17"/>
          <p:cNvSpPr txBox="1">
            <a:spLocks noChangeArrowheads="1"/>
          </p:cNvSpPr>
          <p:nvPr/>
        </p:nvSpPr>
        <p:spPr bwMode="auto">
          <a:xfrm>
            <a:off x="583410" y="4770786"/>
            <a:ext cx="1289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2024</a:t>
            </a:r>
            <a:endParaRPr lang="ru-RU" altLang="ru-RU" sz="18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>
          <a:xfrm>
            <a:off x="614912" y="5594071"/>
            <a:ext cx="1257694" cy="637493"/>
          </a:xfrm>
          <a:prstGeom prst="roundRect">
            <a:avLst>
              <a:gd name="adj" fmla="val 2616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TextBox 17"/>
          <p:cNvSpPr txBox="1">
            <a:spLocks noChangeArrowheads="1"/>
          </p:cNvSpPr>
          <p:nvPr/>
        </p:nvSpPr>
        <p:spPr bwMode="auto">
          <a:xfrm>
            <a:off x="583410" y="5712224"/>
            <a:ext cx="12891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8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2025</a:t>
            </a:r>
            <a:endParaRPr lang="ru-RU" altLang="ru-RU" sz="18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1780763" y="3672135"/>
            <a:ext cx="595899" cy="0"/>
          </a:xfrm>
          <a:prstGeom prst="straightConnector1">
            <a:avLst/>
          </a:prstGeom>
          <a:ln w="38100">
            <a:solidFill>
              <a:srgbClr val="3B455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203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88429" y="71735"/>
            <a:ext cx="10945812" cy="6478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АКТУАЛИЗАЦИЯ НОРМАТИВНО-ПРАВОВЫХ АКТОВ </a:t>
            </a:r>
            <a:br>
              <a:rPr lang="ru-RU" alt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2800" b="1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6461" y="1079847"/>
            <a:ext cx="10225136" cy="4104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rgbClr val="3B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</a:t>
            </a:r>
            <a:r>
              <a:rPr lang="ru-RU" sz="2200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МЗ </a:t>
            </a:r>
            <a:r>
              <a:rPr lang="ru-RU" sz="2200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Кузбасса ОТ 31.10.2022 № 1640 </a:t>
            </a:r>
            <a:r>
              <a:rPr lang="ru-RU" sz="2200" dirty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200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медицинской реабилитации взрослого населения в рамках ТПГГ»  с дополнениями от 10.02.2023 № 207 </a:t>
            </a:r>
            <a:r>
              <a:rPr lang="ru-RU" sz="2400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</a:p>
          <a:p>
            <a:r>
              <a:rPr lang="ru-RU" sz="1400" i="1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dirty="0" smtClean="0">
              <a:solidFill>
                <a:srgbClr val="3B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приказ МЗ Кузбасса № 324 от 14.03.2017  в части Маршрутизации пациентов после перенесенного ОНМК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dirty="0" smtClean="0">
              <a:solidFill>
                <a:srgbClr val="3B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МЗ </a:t>
            </a:r>
            <a:r>
              <a:rPr lang="ru-RU" sz="2200" dirty="0" err="1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Кубасса</a:t>
            </a:r>
            <a:r>
              <a:rPr lang="ru-RU" sz="2200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28.09.2021 № 2954 «Об утверждении мониторинга оказания помощи по медицинской реабилитации ….»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dirty="0">
              <a:solidFill>
                <a:srgbClr val="3B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алгоритм ведения </a:t>
            </a:r>
            <a:r>
              <a:rPr lang="ru-RU" sz="2200" b="1" dirty="0" smtClean="0">
                <a:solidFill>
                  <a:srgbClr val="3B45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единой реабилитационной истории болезни</a:t>
            </a:r>
            <a:endParaRPr lang="ru-RU" sz="2400" dirty="0" smtClean="0">
              <a:solidFill>
                <a:srgbClr val="3B455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3B45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3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288429" y="71735"/>
            <a:ext cx="10945812" cy="6478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СОЗДАНИЕ ЕДИНОЙ ИНФОРМАЦИОННОЙ ПЛАТФОРМЫ </a:t>
            </a:r>
            <a:br>
              <a:rPr lang="ru-RU" alt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8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2800" b="1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429" y="503783"/>
            <a:ext cx="10513168" cy="5760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rgbClr val="3B455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solidFill>
                <a:srgbClr val="3B45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solidFill>
                <a:srgbClr val="3B4555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3B4555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09" y="622902"/>
            <a:ext cx="9793088" cy="573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2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360139" y="215751"/>
            <a:ext cx="10945812" cy="6478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УНИФИЦИРОВАНИЕ  МЕДИЦИНСКИХ ДОКУМЕНТОВ ПО МР</a:t>
            </a:r>
            <a:b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lang="ru-RU" alt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altLang="ru-RU" sz="2800" b="1" dirty="0" smtClean="0">
                <a:latin typeface="Tahoma" panose="020B0604030504040204" pitchFamily="34" charset="0"/>
                <a:cs typeface="Tahoma" panose="020B0604030504040204" pitchFamily="34" charset="0"/>
              </a:rPr>
            </a:br>
            <a:endParaRPr lang="ru-RU" altLang="ru-RU" sz="2800" b="1" dirty="0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477" y="1367879"/>
            <a:ext cx="9793088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B050"/>
                </a:solidFill>
              </a:rPr>
              <a:t>РЕАБИЛИТАЦИОННЫЙ ЭПИКРИЗ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B050"/>
                </a:solidFill>
              </a:rPr>
              <a:t>ЧЕК-ЛИСТ аудита МО, оказывающих помощь по МР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B050"/>
                </a:solidFill>
              </a:rPr>
              <a:t>ЕДИНАЯ МЕДИЦИНСКАЯ КАРТА реабилитационного больного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solidFill>
                <a:srgbClr val="3B4555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868" y="2625439"/>
            <a:ext cx="3740579" cy="23672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81" y="2098623"/>
            <a:ext cx="770525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614912" y="1230141"/>
            <a:ext cx="8810076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583410" y="279085"/>
            <a:ext cx="1050621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СТРУКТУРА ЭТАЛОННОЙ МОДЕЛИ 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МЕДИЦИНСКОЙ РЕАБИЛИТАЦИИ В СУБЪЕКТЕ РФ</a:t>
            </a:r>
            <a:endParaRPr lang="ru-RU" altLang="ru-RU" sz="24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oogle Shape;130;p1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05" y="220581"/>
            <a:ext cx="1281689" cy="100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F61F5B6-6A79-4BDF-AFFA-27A496349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64" y="1596092"/>
            <a:ext cx="10312949" cy="41549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Нормативное </a:t>
            </a: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правовое регулирование 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 медицинской реабилитации взрослых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Инфраструктура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коечный фонд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Оснащение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оборудованием и лекарственное обеспечение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Кадровое 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Доступность 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своевременность медицинской реабилитации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 качества 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медицинской помощи по медицинской реабилитации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Информационные системы и </a:t>
            </a: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телемедицина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alt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Межведомственное взаимодействие </a:t>
            </a:r>
            <a:r>
              <a:rPr lang="ru-RU" alt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осуществлении реабилитации взрослых, в том числе инвалидов</a:t>
            </a:r>
            <a:endParaRPr lang="ru-RU" alt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8384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113" y="76407"/>
            <a:ext cx="122396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47738" y="768350"/>
            <a:ext cx="8559800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1" name="TextBox 17"/>
          <p:cNvSpPr txBox="1">
            <a:spLocks noChangeArrowheads="1"/>
          </p:cNvSpPr>
          <p:nvPr/>
        </p:nvSpPr>
        <p:spPr bwMode="auto">
          <a:xfrm>
            <a:off x="941388" y="142875"/>
            <a:ext cx="9647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ИМЕЮЩИЕСЯ В НАСТОЯЩЕЕ ВРЕМЯ ПРОБЛЕМЫ</a:t>
            </a:r>
          </a:p>
        </p:txBody>
      </p:sp>
      <p:sp>
        <p:nvSpPr>
          <p:cNvPr id="45062" name="Объект 1"/>
          <p:cNvSpPr>
            <a:spLocks noGrp="1"/>
          </p:cNvSpPr>
          <p:nvPr>
            <p:ph idx="1"/>
          </p:nvPr>
        </p:nvSpPr>
        <p:spPr>
          <a:xfrm>
            <a:off x="1366838" y="898525"/>
            <a:ext cx="9747250" cy="5437188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стадии становления организация АОМРВ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стадии развития – 1 этап медицинской реабилитации </a:t>
            </a:r>
            <a:endParaRPr lang="ru-RU" altLang="ru-RU" sz="1600" b="1" dirty="0" smtClean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Недостаточное количество коек 2 этапа по отдельным профилям </a:t>
            </a:r>
            <a:r>
              <a:rPr lang="ru-RU" altLang="ru-RU" sz="18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(особенно – </a:t>
            </a:r>
            <a:r>
              <a:rPr lang="ru-RU" altLang="ru-RU" sz="1800" b="1" u="sng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онкологических</a:t>
            </a:r>
            <a:r>
              <a:rPr lang="ru-RU" altLang="ru-RU" sz="18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Недостаточное количество коек 3 этапа </a:t>
            </a:r>
            <a:r>
              <a:rPr lang="ru-RU" altLang="ru-RU" sz="20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ДС </a:t>
            </a:r>
            <a:r>
              <a:rPr lang="ru-RU" altLang="ru-RU" sz="18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(особенно – </a:t>
            </a:r>
            <a:r>
              <a:rPr lang="ru-RU" altLang="ru-RU" sz="1800" b="1" u="sng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онкологических</a:t>
            </a:r>
            <a:r>
              <a:rPr lang="ru-RU" altLang="ru-RU" sz="18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Низкая укомплектованность МДРК в соответствии с требованиями приказа МЗ РФ № 788 от 31.07.2020, особенно на амбулаторном этапе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Недостаточная укомплектованность современным медицинским оборудованием ОМР всех этапов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Отсутствие единой медицинской документации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Мало специалистов, владеющих реабилитационным диагнозом - МКФ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Недостаточно развита система Телемедицинских консультаций  - ТМК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Отсутствие единого центра маршрутизации пациентов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Недостаточно развита система межведомственного взаимодействия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400" b="1" dirty="0" smtClean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400" dirty="0" smtClean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13" y="898525"/>
            <a:ext cx="427037" cy="346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00" y="1276350"/>
            <a:ext cx="427038" cy="346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825" y="1608138"/>
            <a:ext cx="427038" cy="346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851" y="2202093"/>
            <a:ext cx="427038" cy="346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513" y="2603690"/>
            <a:ext cx="427038" cy="346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01" y="3074387"/>
            <a:ext cx="427038" cy="346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813" y="5558991"/>
            <a:ext cx="427037" cy="396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586" y="3734676"/>
            <a:ext cx="427037" cy="346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960" y="4482348"/>
            <a:ext cx="427037" cy="346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11" y="4853839"/>
            <a:ext cx="427037" cy="303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959" y="5182467"/>
            <a:ext cx="427037" cy="3460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75" y="38100"/>
            <a:ext cx="954088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: скругленные углы 11"/>
          <p:cNvSpPr/>
          <p:nvPr/>
        </p:nvSpPr>
        <p:spPr>
          <a:xfrm>
            <a:off x="741362" y="498475"/>
            <a:ext cx="10348913" cy="5837956"/>
          </a:xfrm>
          <a:prstGeom prst="roundRect">
            <a:avLst>
              <a:gd name="adj" fmla="val 7661"/>
            </a:avLst>
          </a:prstGeom>
          <a:solidFill>
            <a:schemeClr val="bg1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857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1900" indent="-2159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59100" indent="-2159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6300" indent="-2159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3500" indent="-2159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  <a:defRPr/>
            </a:pPr>
            <a:endParaRPr lang="ru-RU" altLang="ru-RU" sz="1600" b="1" dirty="0" smtClean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ОРГАНИЗАЦИЯ МР НА ДОМУ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ru-RU" altLang="ru-RU" sz="16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РАЗВИТИЕ АОМРВ  -  3 ЭТАП 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ru-RU" altLang="ru-RU" sz="1600" b="1" dirty="0" smtClean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РАЗВИТИЕ МР НА 1 ЭТАПЕ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ru-RU" altLang="ru-RU" sz="1600" b="1" dirty="0" smtClean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КАДРОВОЕ ОБЕСПЕЧЕНИЕ</a:t>
            </a:r>
            <a:endParaRPr lang="ru-RU" altLang="ru-RU" sz="1600" b="1" dirty="0" smtClean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ru-RU" altLang="ru-RU" sz="1600" b="1" dirty="0" smtClean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altLang="ru-RU" sz="16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ОТКРЫТИЕ ДОПОЛНИТЕЛЬНЫХ КОЕК 2 </a:t>
            </a:r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ЭТАПА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ru-RU" altLang="ru-RU" sz="1600" b="1" dirty="0" smtClean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ОСНАЩЕНИЕ СОВРЕМЕННЫМ ОБОРУДОВАНИЕМ</a:t>
            </a:r>
          </a:p>
          <a:p>
            <a:pPr marL="0" indent="0" algn="just">
              <a:defRPr/>
            </a:pPr>
            <a:endParaRPr lang="ru-RU" altLang="ru-RU" sz="1600" b="1" dirty="0" smtClean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ВНЕДРЕНИЕ НОВЫХ </a:t>
            </a:r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ТЕХНОЛОГИЙ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ru-RU" altLang="ru-RU" sz="16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ВНЕДРЕНИЕ КЛИНИЧЕСКИХ РЕКОМЕНДАЦИЙ</a:t>
            </a:r>
          </a:p>
          <a:p>
            <a:pPr marL="0" indent="0" algn="just">
              <a:defRPr/>
            </a:pPr>
            <a:endParaRPr lang="ru-RU" altLang="ru-RU" sz="16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СОЗДАНИЕ ЕДИНОЙ ИНФОРМАЦИОННОЙ ПЛАТФОРМЫ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ru-RU" altLang="ru-RU" sz="1600" b="1" dirty="0" smtClean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НАУЧНАЯ РАБОТА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r>
              <a:rPr lang="ru-RU" altLang="ru-RU" sz="16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ОБУЧЕНИЕ </a:t>
            </a:r>
            <a:r>
              <a:rPr lang="ru-RU" altLang="ru-RU" sz="16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ОСНОВАМ МЕДИЦИНСКОЙ РЕАБИЛИТАЦИИ СПЕЦИАЛИСТОВ ВСЕХ ПРОФИЛЕЙ</a:t>
            </a:r>
          </a:p>
          <a:p>
            <a:pPr algn="just">
              <a:buFont typeface="Wingdings" panose="05000000000000000000" pitchFamily="2" charset="2"/>
              <a:buChar char="Ø"/>
              <a:defRPr/>
            </a:pPr>
            <a:endParaRPr lang="ru-RU" altLang="ru-RU" sz="1800" b="1" dirty="0" smtClean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>
            <a:off x="6265863" y="3540125"/>
            <a:ext cx="0" cy="6111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0" name="TextBox 17"/>
          <p:cNvSpPr txBox="1">
            <a:spLocks noChangeArrowheads="1"/>
          </p:cNvSpPr>
          <p:nvPr/>
        </p:nvSpPr>
        <p:spPr bwMode="auto">
          <a:xfrm>
            <a:off x="741363" y="36513"/>
            <a:ext cx="11195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B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ПЛАН МЕРОПРИЯТИЙ – ОСНОВНЫЕ НАПРАВЛЕНИЯ</a:t>
            </a:r>
          </a:p>
        </p:txBody>
      </p:sp>
      <p:sp>
        <p:nvSpPr>
          <p:cNvPr id="47111" name="TextBox 17"/>
          <p:cNvSpPr txBox="1">
            <a:spLocks noChangeArrowheads="1"/>
          </p:cNvSpPr>
          <p:nvPr/>
        </p:nvSpPr>
        <p:spPr bwMode="auto">
          <a:xfrm>
            <a:off x="7651750" y="4654550"/>
            <a:ext cx="294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1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30" y="863823"/>
            <a:ext cx="11089232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B9031D"/>
                </a:solidFill>
              </a:rPr>
              <a:t>ЦЕЛЬ ЛЕЧЕНИЯ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ВЫЛЕЧИТЬ ЗАБОЛЕВАНИЕ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B9031D"/>
                </a:solidFill>
              </a:rPr>
              <a:t>ЦЕЛЬ РЕАБИЛИТАЦИИ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СДЕЛАТЬ ЧЕЛОВЕКА МАКСИМАЛЬНО НЕЗАВИСИМЫМ ДЛЯ ЖИЗНИ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" y="0"/>
            <a:ext cx="7794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06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t="59146" r="48718" b="1"/>
          <a:stretch/>
        </p:blipFill>
        <p:spPr>
          <a:xfrm>
            <a:off x="7705252" y="3119812"/>
            <a:ext cx="3442811" cy="23761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478" t="27961"/>
          <a:stretch/>
        </p:blipFill>
        <p:spPr>
          <a:xfrm>
            <a:off x="0" y="3119812"/>
            <a:ext cx="3224951" cy="237619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14912" y="1230141"/>
            <a:ext cx="8810076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7"/>
          <p:cNvSpPr txBox="1">
            <a:spLocks noChangeArrowheads="1"/>
          </p:cNvSpPr>
          <p:nvPr/>
        </p:nvSpPr>
        <p:spPr bwMode="auto">
          <a:xfrm>
            <a:off x="583410" y="629651"/>
            <a:ext cx="105062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 smtClean="0">
                <a:solidFill>
                  <a:srgbClr val="2F5597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ПЕРСПЕКТИВНЫЕ ЗАДАЧИ</a:t>
            </a:r>
            <a:endParaRPr lang="ru-RU" altLang="ru-RU" sz="2800" b="1" dirty="0">
              <a:solidFill>
                <a:srgbClr val="2F5597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Google Shape;130;p16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05" y="220581"/>
            <a:ext cx="1281689" cy="100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F61F5B6-6A79-4BDF-AFFA-27A496349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64" y="1596092"/>
            <a:ext cx="10240941" cy="14773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Центра маршрутизации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регистра пациентов нуждающихся в реабилитационной помощи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alt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телемедицинских технологий врач-врач, </a:t>
            </a:r>
          </a:p>
          <a:p>
            <a:pPr>
              <a:defRPr/>
            </a:pPr>
            <a:r>
              <a:rPr lang="ru-RU" alt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Дистанционно-контролируемая реабилитация – ДКР (врач-пациент)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ru-RU" alt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F61F5B6-6A79-4BDF-AFFA-27A496349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64" y="5692206"/>
            <a:ext cx="259228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ВРАЧ-ВРАЧ (В2В)</a:t>
            </a:r>
            <a:endParaRPr lang="ru-RU" alt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61F5B6-6A79-4BDF-AFFA-27A496349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821" y="5692206"/>
            <a:ext cx="339283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ВРАЧ-ПАЦИЕНТ (В2С)</a:t>
            </a:r>
            <a:endParaRPr lang="ru-RU" alt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28789" y="3162082"/>
            <a:ext cx="0" cy="295832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/>
          <a:srcRect l="12670" t="8172" r="18099" b="50395"/>
          <a:stretch/>
        </p:blipFill>
        <p:spPr>
          <a:xfrm>
            <a:off x="3873022" y="3119812"/>
            <a:ext cx="3680311" cy="23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9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430" y="287759"/>
            <a:ext cx="10873208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618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432445" y="143744"/>
            <a:ext cx="10729192" cy="108011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«Путь длиной в тысячу </a:t>
            </a:r>
            <a:r>
              <a:rPr lang="ru-RU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миль начинается </a:t>
            </a:r>
            <a:endParaRPr lang="ru-RU" b="1" i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с </a:t>
            </a:r>
            <a:r>
              <a:rPr lang="ru-RU" b="1" i="1" dirty="0">
                <a:solidFill>
                  <a:srgbClr val="002060"/>
                </a:solidFill>
                <a:latin typeface="Constantia" panose="02030602050306030303" pitchFamily="18" charset="0"/>
              </a:rPr>
              <a:t>одного </a:t>
            </a:r>
            <a:r>
              <a:rPr lang="ru-RU" b="1" i="1" dirty="0" smtClean="0">
                <a:solidFill>
                  <a:srgbClr val="002060"/>
                </a:solidFill>
                <a:latin typeface="Constantia" panose="02030602050306030303" pitchFamily="18" charset="0"/>
              </a:rPr>
              <a:t>шага»</a:t>
            </a:r>
            <a:endParaRPr lang="ru-RU" b="1" i="1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9361437" y="940964"/>
            <a:ext cx="2712442" cy="7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48" tIns="51124" rIns="102248" bIns="51124" numCol="1" anchor="t" anchorCtr="0" compatLnSpc="1">
            <a:prstTxWarp prst="textNoShape">
              <a:avLst/>
            </a:prstTxWarp>
          </a:bodyPr>
          <a:lstStyle>
            <a:lvl1pPr marL="382588" indent="-382588" algn="l" defTabSz="1022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2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938" indent="-255588" algn="l" defTabSz="1022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9113" indent="-255588" algn="l" defTabSz="1022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0288" indent="-255588" algn="l" defTabSz="1022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826" indent="-255621" algn="l" defTabSz="10224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3067" indent="-255621" algn="l" defTabSz="10224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4308" indent="-255621" algn="l" defTabSz="10224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5549" indent="-255621" algn="l" defTabSz="10224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Конфуций</a:t>
            </a:r>
            <a:endParaRPr lang="ru-RU" sz="28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Все пути одинаковы: они ведут в никуда. Но у одних есть сердце, а у других  — нет. Один путь дает ... ▷ Socratify.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13" y="1295871"/>
            <a:ext cx="11089232" cy="5112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356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1588"/>
            <a:ext cx="95123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TextBox 4"/>
          <p:cNvSpPr txBox="1">
            <a:spLocks noChangeArrowheads="1"/>
          </p:cNvSpPr>
          <p:nvPr/>
        </p:nvSpPr>
        <p:spPr bwMode="auto">
          <a:xfrm>
            <a:off x="1019175" y="2447925"/>
            <a:ext cx="444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Благодарю</a:t>
            </a:r>
          </a:p>
          <a:p>
            <a:pPr eaLnBrk="1" hangingPunct="1"/>
            <a:r>
              <a:rPr lang="ru-RU" altLang="ru-RU" sz="36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за внимание!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31800"/>
            <a:ext cx="8429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63" y="49213"/>
            <a:ext cx="129540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263650" y="792163"/>
            <a:ext cx="8559800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TextBox 17"/>
          <p:cNvSpPr txBox="1">
            <a:spLocks noChangeArrowheads="1"/>
          </p:cNvSpPr>
          <p:nvPr/>
        </p:nvSpPr>
        <p:spPr bwMode="auto">
          <a:xfrm>
            <a:off x="1544638" y="23813"/>
            <a:ext cx="9645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СИСТЕМА МЕДИЦИНСКОЙ РЕАБИЛИТАЦИИ</a:t>
            </a:r>
            <a:endParaRPr lang="ru-RU" altLang="ru-RU" sz="2400" b="1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933450" y="1058863"/>
            <a:ext cx="4105275" cy="1968500"/>
          </a:xfrm>
          <a:prstGeom prst="roundRect">
            <a:avLst>
              <a:gd name="adj" fmla="val 7661"/>
            </a:avLst>
          </a:prstGeom>
          <a:solidFill>
            <a:schemeClr val="bg1"/>
          </a:solidFill>
          <a:ln w="28575">
            <a:solidFill>
              <a:srgbClr val="54A4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1008063" y="4151313"/>
            <a:ext cx="4105275" cy="2214562"/>
          </a:xfrm>
          <a:prstGeom prst="roundRect">
            <a:avLst>
              <a:gd name="adj" fmla="val 7661"/>
            </a:avLst>
          </a:prstGeom>
          <a:solidFill>
            <a:schemeClr val="bg1"/>
          </a:solidFill>
          <a:ln w="28575">
            <a:solidFill>
              <a:srgbClr val="54A4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2016125" y="3032125"/>
            <a:ext cx="7381875" cy="1093788"/>
          </a:xfrm>
          <a:prstGeom prst="roundRect">
            <a:avLst/>
          </a:prstGeom>
          <a:gradFill flip="none" rotWithShape="1">
            <a:gsLst>
              <a:gs pos="0">
                <a:srgbClr val="54A4C8">
                  <a:shade val="30000"/>
                  <a:satMod val="115000"/>
                </a:srgbClr>
              </a:gs>
              <a:gs pos="50000">
                <a:srgbClr val="54A4C8">
                  <a:shade val="67500"/>
                  <a:satMod val="115000"/>
                </a:srgbClr>
              </a:gs>
              <a:gs pos="100000">
                <a:srgbClr val="54A4C8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93" name="TextBox 17"/>
          <p:cNvSpPr txBox="1">
            <a:spLocks noChangeArrowheads="1"/>
          </p:cNvSpPr>
          <p:nvPr/>
        </p:nvSpPr>
        <p:spPr bwMode="auto">
          <a:xfrm>
            <a:off x="1846263" y="3176588"/>
            <a:ext cx="4591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ОХВАТ МЕДИЦИНСКОЙ РЕАБИЛИТАЦИЕЙ В 2022 ГОДУ</a:t>
            </a:r>
          </a:p>
        </p:txBody>
      </p:sp>
      <p:cxnSp>
        <p:nvCxnSpPr>
          <p:cNvPr id="3" name="Прямая соединительная линия 2"/>
          <p:cNvCxnSpPr>
            <a:cxnSpLocks/>
          </p:cNvCxnSpPr>
          <p:nvPr/>
        </p:nvCxnSpPr>
        <p:spPr>
          <a:xfrm>
            <a:off x="6265863" y="3540125"/>
            <a:ext cx="0" cy="6111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6" name="TextBox 17"/>
          <p:cNvSpPr txBox="1">
            <a:spLocks noChangeArrowheads="1"/>
          </p:cNvSpPr>
          <p:nvPr/>
        </p:nvSpPr>
        <p:spPr bwMode="auto">
          <a:xfrm>
            <a:off x="6261100" y="3281363"/>
            <a:ext cx="21542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ctr" eaLnBrk="1" hangingPunct="1"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24 000</a:t>
            </a:r>
          </a:p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6396" name="Рисунок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25" y="3190875"/>
            <a:ext cx="7334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7" name="TextBox 17"/>
          <p:cNvSpPr txBox="1">
            <a:spLocks noChangeArrowheads="1"/>
          </p:cNvSpPr>
          <p:nvPr/>
        </p:nvSpPr>
        <p:spPr bwMode="auto">
          <a:xfrm>
            <a:off x="1165225" y="1058863"/>
            <a:ext cx="38481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u="sng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Шесть классов</a:t>
            </a:r>
          </a:p>
          <a:p>
            <a:pPr algn="ctr" eaLnBrk="1" hangingPunct="1"/>
            <a:endParaRPr lang="ru-RU" altLang="ru-RU" sz="1600" b="1" u="sng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sz="16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степени ограничения жизнедеятельности пациентов – </a:t>
            </a:r>
            <a:r>
              <a:rPr lang="ru-RU" altLang="ru-RU" sz="1600" b="1" u="sng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Шкала реабилитационной маршрутизации</a:t>
            </a:r>
          </a:p>
          <a:p>
            <a:pPr algn="ctr" eaLnBrk="1" hangingPunct="1"/>
            <a:r>
              <a:rPr lang="ru-RU" altLang="ru-RU" sz="1600" b="1">
                <a:solidFill>
                  <a:srgbClr val="BC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ШРМ 0 – ШРМ 6</a:t>
            </a:r>
          </a:p>
          <a:p>
            <a:pPr eaLnBrk="1" hangingPunct="1"/>
            <a:endParaRPr lang="ru-RU" altLang="ru-RU" sz="1600" b="1">
              <a:solidFill>
                <a:srgbClr val="BC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98" name="TextBox 17"/>
          <p:cNvSpPr txBox="1">
            <a:spLocks noChangeArrowheads="1"/>
          </p:cNvSpPr>
          <p:nvPr/>
        </p:nvSpPr>
        <p:spPr bwMode="auto">
          <a:xfrm>
            <a:off x="1165225" y="4240213"/>
            <a:ext cx="29527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u="sng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Четыре профиля</a:t>
            </a:r>
          </a:p>
          <a:p>
            <a:pPr algn="ctr" eaLnBrk="1" hangingPunct="1"/>
            <a:endParaRPr lang="ru-RU" altLang="ru-RU" sz="1600" b="1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sz="16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неврологический</a:t>
            </a:r>
          </a:p>
          <a:p>
            <a:pPr eaLnBrk="1" hangingPunct="1"/>
            <a:r>
              <a:rPr lang="ru-RU" altLang="ru-RU" sz="16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травматологический</a:t>
            </a:r>
          </a:p>
          <a:p>
            <a:pPr eaLnBrk="1" hangingPunct="1"/>
            <a:r>
              <a:rPr lang="ru-RU" altLang="ru-RU" sz="16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соматический</a:t>
            </a:r>
          </a:p>
          <a:p>
            <a:pPr eaLnBrk="1" hangingPunct="1"/>
            <a:r>
              <a:rPr lang="ru-RU" altLang="ru-RU" sz="16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онкологический</a:t>
            </a:r>
          </a:p>
          <a:p>
            <a:pPr eaLnBrk="1" hangingPunct="1"/>
            <a:r>
              <a:rPr lang="ru-RU" altLang="ru-RU" sz="1600" b="1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Продолжение следует….</a:t>
            </a:r>
          </a:p>
        </p:txBody>
      </p:sp>
      <p:sp>
        <p:nvSpPr>
          <p:cNvPr id="19" name="Прямоугольник: скругленные углы 20"/>
          <p:cNvSpPr/>
          <p:nvPr/>
        </p:nvSpPr>
        <p:spPr>
          <a:xfrm>
            <a:off x="6481763" y="1101725"/>
            <a:ext cx="4751387" cy="1903413"/>
          </a:xfrm>
          <a:prstGeom prst="roundRect">
            <a:avLst>
              <a:gd name="adj" fmla="val 7661"/>
            </a:avLst>
          </a:prstGeom>
          <a:solidFill>
            <a:schemeClr val="bg1"/>
          </a:solidFill>
          <a:ln w="28575">
            <a:solidFill>
              <a:srgbClr val="54A4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0" name="TextBox 17"/>
          <p:cNvSpPr txBox="1">
            <a:spLocks noChangeArrowheads="1"/>
          </p:cNvSpPr>
          <p:nvPr/>
        </p:nvSpPr>
        <p:spPr bwMode="auto">
          <a:xfrm>
            <a:off x="6529388" y="1001713"/>
            <a:ext cx="471011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00" b="1" u="sng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Три этапа</a:t>
            </a:r>
          </a:p>
          <a:p>
            <a:pPr eaLnBrk="1" hangingPunct="1"/>
            <a:r>
              <a:rPr lang="ru-RU" altLang="ru-RU" sz="16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 - Специализированный стационар по профилю</a:t>
            </a:r>
          </a:p>
          <a:p>
            <a:pPr eaLnBrk="1" hangingPunct="1"/>
            <a:r>
              <a:rPr lang="ru-RU" altLang="ru-RU" sz="16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– Отделение реабилитации – КС</a:t>
            </a:r>
          </a:p>
          <a:p>
            <a:pPr eaLnBrk="1" hangingPunct="1"/>
            <a:r>
              <a:rPr lang="ru-RU" altLang="ru-RU" sz="16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А - Отделение реабилитации – ДС</a:t>
            </a:r>
          </a:p>
          <a:p>
            <a:pPr eaLnBrk="1" hangingPunct="1"/>
            <a:r>
              <a:rPr lang="ru-RU" altLang="ru-RU" sz="16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В – Амбулаторное отделение медицинской реабилитации взрослых  -</a:t>
            </a:r>
            <a:r>
              <a:rPr lang="ru-RU" altLang="ru-RU" sz="1600" b="1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АОМРВ</a:t>
            </a:r>
          </a:p>
          <a:p>
            <a:pPr eaLnBrk="1" hangingPunct="1"/>
            <a:endParaRPr lang="ru-RU" altLang="ru-RU" sz="1400" b="1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ru-RU" altLang="ru-RU" sz="1400" b="1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Прямоугольник: скругленные углы 20"/>
          <p:cNvSpPr/>
          <p:nvPr/>
        </p:nvSpPr>
        <p:spPr>
          <a:xfrm>
            <a:off x="6624638" y="4132263"/>
            <a:ext cx="4608512" cy="2233612"/>
          </a:xfrm>
          <a:prstGeom prst="roundRect">
            <a:avLst>
              <a:gd name="adj" fmla="val 7661"/>
            </a:avLst>
          </a:prstGeom>
          <a:solidFill>
            <a:schemeClr val="bg1"/>
          </a:solidFill>
          <a:ln w="28575">
            <a:solidFill>
              <a:srgbClr val="54A4C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402" name="TextBox 17"/>
          <p:cNvSpPr txBox="1">
            <a:spLocks noChangeArrowheads="1"/>
          </p:cNvSpPr>
          <p:nvPr/>
        </p:nvSpPr>
        <p:spPr bwMode="auto">
          <a:xfrm>
            <a:off x="7651750" y="4654550"/>
            <a:ext cx="2946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 b="1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03" name="TextBox 17"/>
          <p:cNvSpPr txBox="1">
            <a:spLocks noChangeArrowheads="1"/>
          </p:cNvSpPr>
          <p:nvPr/>
        </p:nvSpPr>
        <p:spPr bwMode="auto">
          <a:xfrm>
            <a:off x="6724650" y="4211638"/>
            <a:ext cx="43910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u="sng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Четыре группы МО</a:t>
            </a:r>
          </a:p>
          <a:p>
            <a:pPr algn="ctr" eaLnBrk="1" hangingPunct="1"/>
            <a:endParaRPr lang="ru-RU" altLang="ru-RU" sz="1600" b="1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sz="16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1- МО первичного звена </a:t>
            </a:r>
            <a:r>
              <a:rPr lang="ru-RU" altLang="ru-RU" sz="1600" b="1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(ШРМ 2-3)</a:t>
            </a:r>
          </a:p>
          <a:p>
            <a:pPr eaLnBrk="1" hangingPunct="1"/>
            <a:r>
              <a:rPr lang="ru-RU" altLang="ru-RU" sz="16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2- Специализированные стационары, Центры </a:t>
            </a:r>
            <a:r>
              <a:rPr lang="ru-RU" altLang="ru-RU" sz="1600" b="1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(ШРМ 2-5)</a:t>
            </a:r>
            <a:endParaRPr lang="ru-RU" altLang="ru-RU" sz="1600" b="1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sz="16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3- Специализированные стационары, Центры, в т.ч. ВМП </a:t>
            </a:r>
            <a:r>
              <a:rPr lang="ru-RU" altLang="ru-RU" sz="1600" b="1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(ШРМ 2-6)</a:t>
            </a:r>
            <a:endParaRPr lang="ru-RU" altLang="ru-RU" sz="1600" b="1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sz="16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4. – Федеральные Центры </a:t>
            </a:r>
            <a:r>
              <a:rPr lang="ru-RU" altLang="ru-RU" sz="1600" b="1">
                <a:solidFill>
                  <a:srgbClr val="B9031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(ШРМ 3-6)</a:t>
            </a:r>
            <a:endParaRPr lang="ru-RU" altLang="ru-RU" sz="1600" b="1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endParaRPr lang="ru-RU" altLang="ru-RU" sz="1600" b="1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sz="14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- </a:t>
            </a:r>
          </a:p>
          <a:p>
            <a:pPr eaLnBrk="1" hangingPunct="1"/>
            <a:endParaRPr lang="ru-RU" altLang="ru-RU" sz="1800" b="1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779463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246" y="144463"/>
            <a:ext cx="141736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81088" y="1057275"/>
            <a:ext cx="8559800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7" name="TextBox 17"/>
          <p:cNvSpPr txBox="1">
            <a:spLocks noChangeArrowheads="1"/>
          </p:cNvSpPr>
          <p:nvPr/>
        </p:nvSpPr>
        <p:spPr bwMode="auto">
          <a:xfrm>
            <a:off x="950913" y="80963"/>
            <a:ext cx="96472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СОСТАВ МДРК  - МУЛЬТИДИСЦИПЛИНАРНОЙ РЕАБИЛИТАЦИОННОЙ КОМАНДЫ</a:t>
            </a:r>
            <a:r>
              <a:rPr lang="ru-RU" altLang="ru-RU" sz="28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2800" b="1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475777" y="2170559"/>
            <a:ext cx="2427900" cy="2332731"/>
          </a:xfrm>
          <a:prstGeom prst="ellipse">
            <a:avLst/>
          </a:prstGeom>
          <a:solidFill>
            <a:srgbClr val="54A4C8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ВРАЧ ФРМ</a:t>
            </a:r>
          </a:p>
        </p:txBody>
      </p:sp>
      <p:pic>
        <p:nvPicPr>
          <p:cNvPr id="18440" name="Рисунок 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673" y="2223642"/>
            <a:ext cx="6524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Овал 26"/>
          <p:cNvSpPr/>
          <p:nvPr/>
        </p:nvSpPr>
        <p:spPr>
          <a:xfrm>
            <a:off x="6885619" y="2706535"/>
            <a:ext cx="2259794" cy="2016472"/>
          </a:xfrm>
          <a:prstGeom prst="ellipse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ВРАЧ ФИЗИОТЕРАПЕВТ</a:t>
            </a:r>
            <a:endParaRPr lang="ru-RU" altLang="ru-RU" sz="12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594705" y="4304478"/>
            <a:ext cx="2174924" cy="1882353"/>
          </a:xfrm>
          <a:prstGeom prst="ellipse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СПЕЦИАЛИСТ ПО ЭРГОТЕРАПИИ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2927427" y="1025681"/>
            <a:ext cx="2099518" cy="1854339"/>
          </a:xfrm>
          <a:prstGeom prst="ellipse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МЕДИЦИНСКИЙ ПСИХОЛОГ</a:t>
            </a:r>
          </a:p>
        </p:txBody>
      </p:sp>
      <p:sp>
        <p:nvSpPr>
          <p:cNvPr id="31" name="Овал 30"/>
          <p:cNvSpPr/>
          <p:nvPr/>
        </p:nvSpPr>
        <p:spPr>
          <a:xfrm>
            <a:off x="2419347" y="2845949"/>
            <a:ext cx="2066171" cy="1872208"/>
          </a:xfrm>
          <a:prstGeom prst="ellipse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МЕДИЦИНСКИЙ ЛОГОПЕД</a:t>
            </a:r>
          </a:p>
        </p:txBody>
      </p:sp>
      <p:sp>
        <p:nvSpPr>
          <p:cNvPr id="14" name="Овал 13"/>
          <p:cNvSpPr/>
          <p:nvPr/>
        </p:nvSpPr>
        <p:spPr>
          <a:xfrm>
            <a:off x="6269020" y="915724"/>
            <a:ext cx="2099518" cy="1854339"/>
          </a:xfrm>
          <a:prstGeom prst="ellipse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ВРАЧ ЛЕЧЕБНОЙ ФИЗКУЛЬТУРЫ</a:t>
            </a:r>
            <a:endParaRPr lang="ru-RU" altLang="ru-RU" sz="12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697904" y="4286696"/>
            <a:ext cx="2099518" cy="1854339"/>
          </a:xfrm>
          <a:prstGeom prst="ellipse">
            <a:avLst/>
          </a:prstGeom>
          <a:solidFill>
            <a:schemeClr val="bg1"/>
          </a:solidFill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2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МЕДИЦИНСКАЯ СЕСТРА ПО МЕДИЦИНСКОЙ РЕАБИЛИТА</a:t>
            </a:r>
          </a:p>
          <a:p>
            <a:pPr algn="ctr">
              <a:defRPr/>
            </a:pPr>
            <a:r>
              <a:rPr lang="ru-RU" altLang="ru-RU" sz="1200" b="1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ЦИИ</a:t>
            </a:r>
            <a:endParaRPr lang="ru-RU" altLang="ru-RU" sz="12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45" y="143744"/>
            <a:ext cx="10225732" cy="79208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BC000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РАБОТА В МДРК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88430" y="1079847"/>
            <a:ext cx="5328591" cy="5112567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b="1" u="sng" dirty="0">
                <a:solidFill>
                  <a:srgbClr val="B9031D"/>
                </a:solidFill>
              </a:rPr>
              <a:t>ПОЧЕМУ НЕ ЭФФЕКТИВНО ОКАЗЫВАТЬ ПОМОЩЬ ПО МР СПЕЦИАЛИСТАМИ, НЕ ОБЪЕДИНЕННЫМИ В КОМАНДУ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1.  Каждый специалист имеет в арсенале очень много методов, которые могут не сочетаться с методами, назначенными коллегами</a:t>
            </a:r>
          </a:p>
          <a:p>
            <a:r>
              <a:rPr lang="ru-RU" sz="1600" b="1" dirty="0" smtClean="0"/>
              <a:t>2. Всегда возникает </a:t>
            </a:r>
            <a:r>
              <a:rPr lang="ru-RU" sz="1600" b="1" dirty="0" err="1" smtClean="0"/>
              <a:t>полипрагмазия</a:t>
            </a:r>
            <a:r>
              <a:rPr lang="ru-RU" sz="1600" b="1" dirty="0" smtClean="0"/>
              <a:t> (до 10 методов немедикаментозного лечения)</a:t>
            </a:r>
          </a:p>
          <a:p>
            <a:r>
              <a:rPr lang="ru-RU" sz="1600" b="1" dirty="0" smtClean="0"/>
              <a:t>3. Каждый специалист назначает свою цель, а иногда цели нет вообще (назначаем, что есть)</a:t>
            </a:r>
          </a:p>
          <a:p>
            <a:r>
              <a:rPr lang="ru-RU" sz="1600" b="1" dirty="0" smtClean="0"/>
              <a:t>4.   Пациент не успевает получить все назначения</a:t>
            </a:r>
          </a:p>
          <a:p>
            <a:r>
              <a:rPr lang="ru-RU" sz="1600" b="1" dirty="0" smtClean="0"/>
              <a:t>5. Отсутствие управляемости процесса и учета его результатов и произведенных затрат</a:t>
            </a:r>
          </a:p>
          <a:p>
            <a:r>
              <a:rPr lang="ru-RU" sz="1600" b="1" dirty="0" smtClean="0"/>
              <a:t>6. Нет устойчивого результата или вообще нет видимого результата – выученное неиспользование, пассивность пациента</a:t>
            </a:r>
          </a:p>
          <a:p>
            <a:r>
              <a:rPr lang="ru-RU" sz="1600" b="1" dirty="0" smtClean="0"/>
              <a:t>7. Меняется функция или симптом, жизнедеятельность/качество жизни не меняется.    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6265093" y="1151855"/>
            <a:ext cx="5113337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248" tIns="51124" rIns="102248" bIns="51124" numCol="1" anchor="t" anchorCtr="0" compatLnSpc="1">
            <a:prstTxWarp prst="textNoShape">
              <a:avLst/>
            </a:prstTxWarp>
          </a:bodyPr>
          <a:lstStyle>
            <a:lvl1pPr marL="382588" indent="-382588" algn="l" defTabSz="1022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0263" indent="-319088" algn="l" defTabSz="1022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7938" indent="-255588" algn="l" defTabSz="1022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9113" indent="-255588" algn="l" defTabSz="1022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00288" indent="-255588" algn="l" defTabSz="102235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1826" indent="-255621" algn="l" defTabSz="10224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3067" indent="-255621" algn="l" defTabSz="10224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4308" indent="-255621" algn="l" defTabSz="10224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45549" indent="-255621" algn="l" defTabSz="102248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600" b="1" u="sng" dirty="0" smtClean="0">
                <a:solidFill>
                  <a:srgbClr val="B9031D"/>
                </a:solidFill>
              </a:rPr>
              <a:t>ПРЕИМУЩЕСТВА РАБОТЫ В МДРК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1.  Цель общая и формируется при равноправном обсуждении</a:t>
            </a:r>
          </a:p>
          <a:p>
            <a:r>
              <a:rPr lang="ru-RU" sz="1600" b="1" dirty="0" smtClean="0"/>
              <a:t>2. </a:t>
            </a:r>
            <a:r>
              <a:rPr lang="ru-RU" sz="1600" b="1" dirty="0"/>
              <a:t> </a:t>
            </a:r>
            <a:r>
              <a:rPr lang="ru-RU" sz="1600" b="1" dirty="0" smtClean="0"/>
              <a:t>Каждый несет свой вклад в достижение поставленной цели</a:t>
            </a:r>
          </a:p>
          <a:p>
            <a:r>
              <a:rPr lang="ru-RU" sz="1600" b="1" dirty="0" smtClean="0"/>
              <a:t>3. Включает не более 7 процедур в день для пациента в определенной последовательности</a:t>
            </a:r>
          </a:p>
          <a:p>
            <a:r>
              <a:rPr lang="ru-RU" sz="1600" b="1" dirty="0" smtClean="0"/>
              <a:t>4.   Позволяет сформировать целевые эффективные технологии МР</a:t>
            </a:r>
          </a:p>
          <a:p>
            <a:r>
              <a:rPr lang="ru-RU" sz="1600" b="1" dirty="0" smtClean="0"/>
              <a:t>5. Получаем устойчивый результат за счет коррекции жизнедеятельности самого пациента и его активного участия в МР </a:t>
            </a:r>
          </a:p>
          <a:p>
            <a:r>
              <a:rPr lang="ru-RU" sz="1600" b="1" dirty="0" smtClean="0"/>
              <a:t>6. Получаем доказательную базу применяемых методов – основа для научных исследований</a:t>
            </a:r>
          </a:p>
          <a:p>
            <a:r>
              <a:rPr lang="ru-RU" sz="1600" b="1" dirty="0" smtClean="0"/>
              <a:t>неиспользование, пассивность пациента</a:t>
            </a:r>
          </a:p>
          <a:p>
            <a:r>
              <a:rPr lang="ru-RU" sz="1600" b="1" dirty="0" smtClean="0"/>
              <a:t>7. Формируются требования к процессу МР в зависимости от степени нарушения/ограничения жизнедеятельности  (ШРМ).    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03121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7759"/>
            <a:ext cx="11593685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B9031D"/>
                </a:solidFill>
              </a:rPr>
              <a:t>МКФ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МЕЖДУНАРОДНАЯ КЛАССИФИКАЦИЯ ФУНКЦИОНИРОВАНИЯ-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РЕАБИЛИТАЦИОННЫЙ  ДИАГНОЗ</a:t>
            </a:r>
          </a:p>
          <a:p>
            <a:pPr marL="0" indent="0" algn="ctr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ОЦЕНКА ФУНКЦИОНАЛЬНОГО СОСТОЯНИЯ </a:t>
            </a:r>
          </a:p>
          <a:p>
            <a:pPr marL="0" indent="0" algn="ctr">
              <a:buNone/>
            </a:pP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(СТРУКТУРА, ФУНКЦИЯ, АКТИВНОСТЬ И УЧАСТИЕ)</a:t>
            </a:r>
          </a:p>
          <a:p>
            <a:pPr marL="0" indent="0" algn="ctr">
              <a:buNone/>
            </a:pPr>
            <a:endParaRPr lang="ru-RU" sz="2800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B9031D"/>
                </a:solidFill>
              </a:rPr>
              <a:t>ФОРМИРОВАНИЕ </a:t>
            </a:r>
            <a:r>
              <a:rPr lang="ru-RU" sz="2800" b="1" u="sng" dirty="0">
                <a:solidFill>
                  <a:srgbClr val="B9031D"/>
                </a:solidFill>
              </a:rPr>
              <a:t>ОДНОЙ ОБЩЕЙ</a:t>
            </a:r>
            <a:r>
              <a:rPr lang="ru-RU" sz="2800" b="1" dirty="0">
                <a:solidFill>
                  <a:srgbClr val="B9031D"/>
                </a:solidFill>
              </a:rPr>
              <a:t> ЦЕЛИ=ЖИЗНЕННЫЙ НАВЫК 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ОПРЕДЕЛЕНИЕ ЗАДАЧ ДЛЯ КАЖДОГО СПЕЦИАЛИСТА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5094735" y="1583903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086315" y="3132075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099042" y="4176191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2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614912" y="1202199"/>
            <a:ext cx="8810076" cy="0"/>
          </a:xfrm>
          <a:prstGeom prst="line">
            <a:avLst/>
          </a:prstGeom>
          <a:ln w="12700">
            <a:solidFill>
              <a:srgbClr val="2846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7"/>
          <p:cNvSpPr txBox="1">
            <a:spLocks noChangeArrowheads="1"/>
          </p:cNvSpPr>
          <p:nvPr/>
        </p:nvSpPr>
        <p:spPr bwMode="auto">
          <a:xfrm>
            <a:off x="583410" y="582802"/>
            <a:ext cx="10506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ТРИ ЭТАПА МЕДИЦИНСКОЙ РЕАБИЛИТАЦИИ</a:t>
            </a:r>
            <a:endParaRPr lang="ru-RU" altLang="ru-RU" sz="24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Google Shape;130;p16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705" y="220581"/>
            <a:ext cx="1281689" cy="100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59770" y="1485741"/>
            <a:ext cx="3542875" cy="431800"/>
          </a:xfrm>
          <a:prstGeom prst="roundRect">
            <a:avLst>
              <a:gd name="adj" fmla="val 35294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559771" y="1525594"/>
            <a:ext cx="3542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 ЭТАП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76861" y="1485741"/>
            <a:ext cx="3542875" cy="431800"/>
          </a:xfrm>
          <a:prstGeom prst="roundRect">
            <a:avLst>
              <a:gd name="adj" fmla="val 35294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17"/>
          <p:cNvSpPr txBox="1">
            <a:spLocks noChangeArrowheads="1"/>
          </p:cNvSpPr>
          <p:nvPr/>
        </p:nvSpPr>
        <p:spPr bwMode="auto">
          <a:xfrm>
            <a:off x="4176862" y="1525594"/>
            <a:ext cx="3542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ЭТАП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777262" y="1485741"/>
            <a:ext cx="3542875" cy="431800"/>
          </a:xfrm>
          <a:prstGeom prst="roundRect">
            <a:avLst>
              <a:gd name="adj" fmla="val 35294"/>
            </a:avLst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7777263" y="1525594"/>
            <a:ext cx="3542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86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alt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ЭТАП</a:t>
            </a:r>
            <a:endParaRPr lang="ru-RU" alt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9770" y="3384103"/>
            <a:ext cx="3542875" cy="2808311"/>
          </a:xfrm>
          <a:prstGeom prst="roundRect">
            <a:avLst>
              <a:gd name="adj" fmla="val 538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59770" y="2610931"/>
            <a:ext cx="3542875" cy="701163"/>
          </a:xfrm>
          <a:prstGeom prst="roundRect">
            <a:avLst>
              <a:gd name="adj" fmla="val 187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17"/>
          <p:cNvSpPr txBox="1">
            <a:spLocks noChangeArrowheads="1"/>
          </p:cNvSpPr>
          <p:nvPr/>
        </p:nvSpPr>
        <p:spPr bwMode="auto">
          <a:xfrm>
            <a:off x="666501" y="3485435"/>
            <a:ext cx="332941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Медицинские организации, оказывающие специализированную, в том числе высокотехнологичную, медицинскую помощь в стационарных условиях по профилям:</a:t>
            </a:r>
          </a:p>
          <a:p>
            <a:pPr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«анестезиология и реаниматология»</a:t>
            </a:r>
          </a:p>
          <a:p>
            <a:pPr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«неврология»</a:t>
            </a:r>
          </a:p>
          <a:p>
            <a:pPr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«травматология и ортопедия»</a:t>
            </a:r>
          </a:p>
          <a:p>
            <a:pPr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«сердечно-сосудистая хирургия»</a:t>
            </a:r>
          </a:p>
          <a:p>
            <a:pPr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«кардиология»</a:t>
            </a:r>
          </a:p>
          <a:p>
            <a:pPr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«терапия»</a:t>
            </a:r>
          </a:p>
          <a:p>
            <a:pPr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«онкология»</a:t>
            </a:r>
          </a:p>
          <a:p>
            <a:pPr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«нейрохирургия»</a:t>
            </a:r>
          </a:p>
          <a:p>
            <a:pPr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«пульмонология»</a:t>
            </a:r>
          </a:p>
        </p:txBody>
      </p:sp>
      <p:sp>
        <p:nvSpPr>
          <p:cNvPr id="28" name="TextBox 17"/>
          <p:cNvSpPr txBox="1">
            <a:spLocks noChangeArrowheads="1"/>
          </p:cNvSpPr>
          <p:nvPr/>
        </p:nvSpPr>
        <p:spPr bwMode="auto">
          <a:xfrm>
            <a:off x="666501" y="2665764"/>
            <a:ext cx="3329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МДРК – СОТРУДНИКИ ОТДЕЛЕНИЯ РАННЕЙ МЕДИЦИНСКОЙ РЕАБИЛИТАЦИИ</a:t>
            </a:r>
            <a:endParaRPr lang="ru-RU" altLang="ru-RU" sz="12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666501" y="1943943"/>
            <a:ext cx="3329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начало в острый период</a:t>
            </a:r>
          </a:p>
          <a:p>
            <a:pPr algn="ctr"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 позднее 72 часов, средняя длительность 5 дней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211487" y="3384103"/>
            <a:ext cx="3542875" cy="2808311"/>
          </a:xfrm>
          <a:prstGeom prst="roundRect">
            <a:avLst>
              <a:gd name="adj" fmla="val 538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11487" y="2468373"/>
            <a:ext cx="3542875" cy="843722"/>
          </a:xfrm>
          <a:prstGeom prst="roundRect">
            <a:avLst>
              <a:gd name="adj" fmla="val 187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4318218" y="3384102"/>
            <a:ext cx="33294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Медицинские организации, оказывающие специализированную, в том числе высокотехнологичную, медицинскую помощь в стационарных условиях в следующих отделениях медицинской реабилитации:</a:t>
            </a:r>
          </a:p>
          <a:p>
            <a:pPr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для пациентов с нарушением функции ПНС и КМС</a:t>
            </a:r>
          </a:p>
          <a:p>
            <a:pPr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для пациентов с нарушением функции ЦНС </a:t>
            </a:r>
          </a:p>
          <a:p>
            <a:pPr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- для пациентов с соматическими заболеваниями</a:t>
            </a:r>
          </a:p>
          <a:p>
            <a:pPr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том числе в центрах медицинской реабилитации, санитарно-курортных организациях</a:t>
            </a:r>
          </a:p>
        </p:txBody>
      </p:sp>
      <p:sp>
        <p:nvSpPr>
          <p:cNvPr id="33" name="TextBox 17"/>
          <p:cNvSpPr txBox="1">
            <a:spLocks noChangeArrowheads="1"/>
          </p:cNvSpPr>
          <p:nvPr/>
        </p:nvSpPr>
        <p:spPr bwMode="auto">
          <a:xfrm>
            <a:off x="4318218" y="2592015"/>
            <a:ext cx="3329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МДРК – СОТРУДНИКИ ПРОФИЛЬНОГО ОТДЕЛЕНИЯ МЕДИЦИНСКОЙ РЕАБИЛИТАЦИИ</a:t>
            </a:r>
            <a:endParaRPr lang="ru-RU" altLang="ru-RU" sz="12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17"/>
          <p:cNvSpPr txBox="1">
            <a:spLocks noChangeArrowheads="1"/>
          </p:cNvSpPr>
          <p:nvPr/>
        </p:nvSpPr>
        <p:spPr bwMode="auto">
          <a:xfrm>
            <a:off x="4318218" y="1956109"/>
            <a:ext cx="3329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средняя длительность </a:t>
            </a:r>
            <a:endParaRPr lang="ru-RU" altLang="ru-RU" sz="1200" b="1" dirty="0" smtClean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ru-RU" altLang="ru-RU" sz="12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10 до 21 дня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793022" y="3384103"/>
            <a:ext cx="3542875" cy="2808311"/>
          </a:xfrm>
          <a:prstGeom prst="roundRect">
            <a:avLst>
              <a:gd name="adj" fmla="val 538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7793022" y="2480539"/>
            <a:ext cx="3542875" cy="831556"/>
          </a:xfrm>
          <a:prstGeom prst="roundRect">
            <a:avLst>
              <a:gd name="adj" fmla="val 1873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17"/>
          <p:cNvSpPr txBox="1">
            <a:spLocks noChangeArrowheads="1"/>
          </p:cNvSpPr>
          <p:nvPr/>
        </p:nvSpPr>
        <p:spPr bwMode="auto">
          <a:xfrm>
            <a:off x="7899753" y="3485435"/>
            <a:ext cx="33294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Медицинские организации, оказывающие первичную медико-санитарную помощь в амбулаторных условиях и (или) в условиях дневного </a:t>
            </a:r>
            <a:r>
              <a:rPr lang="ru-RU" altLang="ru-RU" sz="12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стационара</a:t>
            </a:r>
          </a:p>
          <a:p>
            <a:pPr eaLnBrk="1" hangingPunct="1"/>
            <a:endParaRPr lang="ru-RU" altLang="ru-RU" sz="12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том числе в центрах медицинской реабилитации, санитарно-курортных организациях</a:t>
            </a:r>
          </a:p>
        </p:txBody>
      </p:sp>
      <p:sp>
        <p:nvSpPr>
          <p:cNvPr id="38" name="TextBox 17"/>
          <p:cNvSpPr txBox="1">
            <a:spLocks noChangeArrowheads="1"/>
          </p:cNvSpPr>
          <p:nvPr/>
        </p:nvSpPr>
        <p:spPr bwMode="auto">
          <a:xfrm>
            <a:off x="7899753" y="2481098"/>
            <a:ext cx="33294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МДРК – СОТРУДНИКИ АМБУЛАТОРНОГО ОТДЕЛЕНИЯ МЕД. РЕАБИЛИТАЦИИ И (ИЛИ) ДНЕВНОГО СТАЦИОНАРА МЕД. РЕАБИЛИТАЦИИ</a:t>
            </a:r>
            <a:endParaRPr lang="ru-RU" altLang="ru-RU" sz="1200" b="1" dirty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7899753" y="1943943"/>
            <a:ext cx="33294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длительность </a:t>
            </a:r>
            <a:endParaRPr lang="ru-RU" altLang="ru-RU" sz="1200" b="1" dirty="0" smtClean="0">
              <a:solidFill>
                <a:srgbClr val="3B4555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/>
            <a:r>
              <a:rPr lang="ru-RU" altLang="ru-RU" sz="1200" b="1" dirty="0" smtClean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altLang="ru-RU" sz="1200" b="1" dirty="0">
                <a:solidFill>
                  <a:srgbClr val="3B4555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 до 4 недель</a:t>
            </a:r>
          </a:p>
        </p:txBody>
      </p:sp>
    </p:spTree>
    <p:extLst>
      <p:ext uri="{BB962C8B-B14F-4D97-AF65-F5344CB8AC3E}">
        <p14:creationId xmlns:p14="http://schemas.microsoft.com/office/powerpoint/2010/main" val="4604022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65740</TotalTime>
  <Words>3488</Words>
  <Application>Microsoft Office PowerPoint</Application>
  <PresentationFormat>Произвольный</PresentationFormat>
  <Paragraphs>770</Paragraphs>
  <Slides>43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53" baseType="lpstr">
      <vt:lpstr>Arial</vt:lpstr>
      <vt:lpstr>Arial Narrow</vt:lpstr>
      <vt:lpstr>Calibri</vt:lpstr>
      <vt:lpstr>Constantia</vt:lpstr>
      <vt:lpstr>Futura PT Medium</vt:lpstr>
      <vt:lpstr>Tahoma</vt:lpstr>
      <vt:lpstr>Times New Roman</vt:lpstr>
      <vt:lpstr>Trebuchet MS</vt:lpstr>
      <vt:lpstr>Wingdings</vt:lpstr>
      <vt:lpstr>Тема Office</vt:lpstr>
      <vt:lpstr>Презентация PowerPoint</vt:lpstr>
      <vt:lpstr>РАЗВИТИЕ МЕДИЦИНСКОЙ РЕАБИЛИТАЦИИ СЕГОДНЯ – ЭТО НАША ГРАЖДАНСКАЯ И ЧЕЛОВЕЧЕСКАЯ ОТВЕТСТВЕННОСТЬ…  Г.Е. ИВАНОВА, главный специалист  по медицинской реабилитации МЗ РФ IX  Всероссийский съезд реабилитологов      </vt:lpstr>
      <vt:lpstr>Презентация PowerPoint</vt:lpstr>
      <vt:lpstr>Презентация PowerPoint</vt:lpstr>
      <vt:lpstr>Презентация PowerPoint</vt:lpstr>
      <vt:lpstr>Презентация PowerPoint</vt:lpstr>
      <vt:lpstr> РАБОТА В МДРК</vt:lpstr>
      <vt:lpstr>Презентация PowerPoint</vt:lpstr>
      <vt:lpstr>Презентация PowerPoint</vt:lpstr>
      <vt:lpstr>Презентация PowerPoint</vt:lpstr>
      <vt:lpstr>Презентация PowerPoint</vt:lpstr>
      <vt:lpstr>  ПЕРЕЧЕНЬ МО В РАЗРЕЗЕ ПРОФИЛЕЙ И ЭТАПОВ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СТРУКТУРА ОКАЗАНИЯ ПОМОЩИ ПО МР ЗА 2022 год </vt:lpstr>
      <vt:lpstr>ДИНАМИКА ПЛАНОВЫХ ОБЪЕМОВ  НА ВСЕХ ЭТАПАХ МР  2022/2023 гг.</vt:lpstr>
      <vt:lpstr>Презентация PowerPoint</vt:lpstr>
      <vt:lpstr>НЕОБХОДИМЫЕ ОБЪЕМЫ ПОМОЩИ ПО МЕДИЦИНСКОЙ РЕАБИЛИТАЦИИ </vt:lpstr>
      <vt:lpstr>Процент перевода пациентов с ОНМК с 1 этапа на 2</vt:lpstr>
      <vt:lpstr>Процент перевода пациентов с ОКС с 1 этапа на 2</vt:lpstr>
      <vt:lpstr> АНАЛИЗ ДОСТАТОЧНОСТИ КОЕЧНОГО ФОНДА ПО ПРОФИЛЯМ НА ПРИМЕРЕ ОНМК </vt:lpstr>
      <vt:lpstr>Презентация PowerPoint</vt:lpstr>
      <vt:lpstr>Презентация PowerPoint</vt:lpstr>
      <vt:lpstr>Презентация PowerPoint</vt:lpstr>
      <vt:lpstr>  АКТУАЛИЗАЦИЯ НОРМАТИВНО-ПРАВОВЫХ АКТОВ   </vt:lpstr>
      <vt:lpstr>  СОЗДАНИЕ ЕДИНОЙ ИНФОРМАЦИОННОЙ ПЛАТФОРМЫ   </vt:lpstr>
      <vt:lpstr>  УНИФИЦИРОВАНИЕ  МЕДИЦИНСКИХ ДОКУМЕНТОВ ПО МР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ivanova</cp:lastModifiedBy>
  <cp:revision>1145</cp:revision>
  <cp:lastPrinted>2023-04-06T04:23:32Z</cp:lastPrinted>
  <dcterms:created xsi:type="dcterms:W3CDTF">2018-10-19T07:56:24Z</dcterms:created>
  <dcterms:modified xsi:type="dcterms:W3CDTF">2023-04-06T14:59:25Z</dcterms:modified>
</cp:coreProperties>
</file>