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35"/>
  </p:notesMasterIdLst>
  <p:sldIdLst>
    <p:sldId id="256" r:id="rId2"/>
    <p:sldId id="258" r:id="rId3"/>
    <p:sldId id="298" r:id="rId4"/>
    <p:sldId id="290" r:id="rId5"/>
    <p:sldId id="294" r:id="rId6"/>
    <p:sldId id="299" r:id="rId7"/>
    <p:sldId id="300" r:id="rId8"/>
    <p:sldId id="263" r:id="rId9"/>
    <p:sldId id="262" r:id="rId10"/>
    <p:sldId id="295" r:id="rId11"/>
    <p:sldId id="259" r:id="rId12"/>
    <p:sldId id="287" r:id="rId13"/>
    <p:sldId id="269" r:id="rId14"/>
    <p:sldId id="286" r:id="rId15"/>
    <p:sldId id="279" r:id="rId16"/>
    <p:sldId id="288" r:id="rId17"/>
    <p:sldId id="289" r:id="rId18"/>
    <p:sldId id="278" r:id="rId19"/>
    <p:sldId id="277" r:id="rId20"/>
    <p:sldId id="276" r:id="rId21"/>
    <p:sldId id="275" r:id="rId22"/>
    <p:sldId id="274" r:id="rId23"/>
    <p:sldId id="273" r:id="rId24"/>
    <p:sldId id="285" r:id="rId25"/>
    <p:sldId id="302" r:id="rId26"/>
    <p:sldId id="301" r:id="rId27"/>
    <p:sldId id="303" r:id="rId28"/>
    <p:sldId id="304" r:id="rId29"/>
    <p:sldId id="292" r:id="rId30"/>
    <p:sldId id="296" r:id="rId31"/>
    <p:sldId id="297" r:id="rId32"/>
    <p:sldId id="293" r:id="rId33"/>
    <p:sldId id="268"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2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Владимир" initials="В"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165" autoAdjust="0"/>
    <p:restoredTop sz="63908" autoAdjust="0"/>
  </p:normalViewPr>
  <p:slideViewPr>
    <p:cSldViewPr snapToGrid="0">
      <p:cViewPr varScale="1">
        <p:scale>
          <a:sx n="116" d="100"/>
          <a:sy n="116" d="100"/>
        </p:scale>
        <p:origin x="900" y="108"/>
      </p:cViewPr>
      <p:guideLst>
        <p:guide orient="horz" pos="2160"/>
        <p:guide pos="3840"/>
        <p:guide orient="horz" pos="2260"/>
      </p:guideLst>
    </p:cSldViewPr>
  </p:slideViewPr>
  <p:outlineViewPr>
    <p:cViewPr>
      <p:scale>
        <a:sx n="33" d="100"/>
        <a:sy n="33" d="100"/>
      </p:scale>
      <p:origin x="0" y="960"/>
    </p:cViewPr>
  </p:outlineViewPr>
  <p:notesTextViewPr>
    <p:cViewPr>
      <p:scale>
        <a:sx n="1" d="1"/>
        <a:sy n="1" d="1"/>
      </p:scale>
      <p:origin x="0" y="0"/>
    </p:cViewPr>
  </p:notesTextViewPr>
  <p:sorterViewPr>
    <p:cViewPr>
      <p:scale>
        <a:sx n="100" d="100"/>
        <a:sy n="100" d="100"/>
      </p:scale>
      <p:origin x="0" y="75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Лист1!$B$1</c:f>
              <c:strCache>
                <c:ptCount val="1"/>
                <c:pt idx="0">
                  <c:v>ОКС</c:v>
                </c:pt>
              </c:strCache>
            </c:strRef>
          </c:tx>
          <c:spPr>
            <a:solidFill>
              <a:schemeClr val="accent1"/>
            </a:solidFill>
            <a:ln>
              <a:noFill/>
            </a:ln>
            <a:effectLst/>
            <a:sp3d/>
          </c:spPr>
          <c:invertIfNegative val="0"/>
          <c:cat>
            <c:numRef>
              <c:f>Лист1!$A$2:$A$13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Лист1!$B$2:$B$13</c:f>
              <c:numCache>
                <c:formatCode>General</c:formatCode>
                <c:ptCount val="12"/>
                <c:pt idx="0">
                  <c:v>248</c:v>
                </c:pt>
                <c:pt idx="1">
                  <c:v>375</c:v>
                </c:pt>
                <c:pt idx="2">
                  <c:v>266</c:v>
                </c:pt>
                <c:pt idx="3">
                  <c:v>478</c:v>
                </c:pt>
                <c:pt idx="4">
                  <c:v>593</c:v>
                </c:pt>
                <c:pt idx="5">
                  <c:v>726</c:v>
                </c:pt>
                <c:pt idx="6">
                  <c:v>745</c:v>
                </c:pt>
                <c:pt idx="7">
                  <c:v>580</c:v>
                </c:pt>
                <c:pt idx="8">
                  <c:v>945</c:v>
                </c:pt>
                <c:pt idx="9">
                  <c:v>737</c:v>
                </c:pt>
                <c:pt idx="10">
                  <c:v>483</c:v>
                </c:pt>
                <c:pt idx="11">
                  <c:v>737</c:v>
                </c:pt>
              </c:numCache>
            </c:numRef>
          </c:val>
        </c:ser>
        <c:ser>
          <c:idx val="1"/>
          <c:order val="1"/>
          <c:tx>
            <c:strRef>
              <c:f>Лист1!$C$1</c:f>
              <c:strCache>
                <c:ptCount val="1"/>
                <c:pt idx="0">
                  <c:v>КХО</c:v>
                </c:pt>
              </c:strCache>
            </c:strRef>
          </c:tx>
          <c:spPr>
            <a:solidFill>
              <a:srgbClr val="FFC000"/>
            </a:solidFill>
            <a:ln>
              <a:noFill/>
            </a:ln>
            <a:effectLst/>
            <a:sp3d/>
          </c:spPr>
          <c:invertIfNegative val="0"/>
          <c:cat>
            <c:numRef>
              <c:f>Лист1!$A$2:$A$13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Лист1!$C$2:$C$13</c:f>
              <c:numCache>
                <c:formatCode>General</c:formatCode>
                <c:ptCount val="12"/>
                <c:pt idx="0">
                  <c:v>188</c:v>
                </c:pt>
                <c:pt idx="1">
                  <c:v>222</c:v>
                </c:pt>
                <c:pt idx="2">
                  <c:v>217</c:v>
                </c:pt>
                <c:pt idx="3">
                  <c:v>158</c:v>
                </c:pt>
                <c:pt idx="4">
                  <c:v>402</c:v>
                </c:pt>
                <c:pt idx="5">
                  <c:v>641</c:v>
                </c:pt>
                <c:pt idx="6">
                  <c:v>572</c:v>
                </c:pt>
                <c:pt idx="7">
                  <c:v>532</c:v>
                </c:pt>
                <c:pt idx="8">
                  <c:v>515</c:v>
                </c:pt>
                <c:pt idx="9">
                  <c:v>388</c:v>
                </c:pt>
                <c:pt idx="10">
                  <c:v>304</c:v>
                </c:pt>
                <c:pt idx="11">
                  <c:v>339</c:v>
                </c:pt>
              </c:numCache>
            </c:numRef>
          </c:val>
        </c:ser>
        <c:ser>
          <c:idx val="2"/>
          <c:order val="2"/>
          <c:tx>
            <c:strRef>
              <c:f>Лист1!$D$1</c:f>
              <c:strCache>
                <c:ptCount val="1"/>
                <c:pt idx="0">
                  <c:v>Столбец1</c:v>
                </c:pt>
              </c:strCache>
            </c:strRef>
          </c:tx>
          <c:spPr>
            <a:solidFill>
              <a:schemeClr val="accent3"/>
            </a:solidFill>
            <a:ln>
              <a:noFill/>
            </a:ln>
            <a:effectLst/>
            <a:sp3d/>
          </c:spPr>
          <c:invertIfNegative val="0"/>
          <c:cat>
            <c:numRef>
              <c:f>Лист1!$A$2:$A$13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Лист1!$D$2:$D$13</c:f>
              <c:numCache>
                <c:formatCode>General</c:formatCode>
                <c:ptCount val="12"/>
              </c:numCache>
            </c:numRef>
          </c:val>
        </c:ser>
        <c:dLbls>
          <c:showLegendKey val="0"/>
          <c:showVal val="0"/>
          <c:showCatName val="0"/>
          <c:showSerName val="0"/>
          <c:showPercent val="0"/>
          <c:showBubbleSize val="0"/>
        </c:dLbls>
        <c:gapWidth val="150"/>
        <c:shape val="box"/>
        <c:axId val="109520928"/>
        <c:axId val="109519360"/>
        <c:axId val="0"/>
      </c:bar3DChart>
      <c:catAx>
        <c:axId val="1095209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09519360"/>
        <c:crosses val="autoZero"/>
        <c:auto val="1"/>
        <c:lblAlgn val="ctr"/>
        <c:lblOffset val="100"/>
        <c:noMultiLvlLbl val="0"/>
      </c:catAx>
      <c:valAx>
        <c:axId val="109519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09520928"/>
        <c:crosses val="autoZero"/>
        <c:crossBetween val="between"/>
      </c:valAx>
      <c:spPr>
        <a:noFill/>
        <a:ln>
          <a:noFill/>
        </a:ln>
        <a:effectLst/>
      </c:spPr>
    </c:plotArea>
    <c:legend>
      <c:legendPos val="b"/>
      <c:legendEntry>
        <c:idx val="2"/>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36830F-8005-4532-9EA7-8BD5CD7B2E5B}" type="datetimeFigureOut">
              <a:rPr lang="ru-RU" smtClean="0"/>
              <a:pPr/>
              <a:t>07.04.2023</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B12B06-E1B0-4483-8DDA-EE528B73BA78}" type="slidenum">
              <a:rPr lang="ru-RU" smtClean="0"/>
              <a:pPr/>
              <a:t>‹#›</a:t>
            </a:fld>
            <a:endParaRPr lang="ru-RU"/>
          </a:p>
        </p:txBody>
      </p:sp>
    </p:spTree>
    <p:extLst>
      <p:ext uri="{BB962C8B-B14F-4D97-AF65-F5344CB8AC3E}">
        <p14:creationId xmlns:p14="http://schemas.microsoft.com/office/powerpoint/2010/main" val="1981784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Добрый день, уважаемые коллеги!</a:t>
            </a:r>
          </a:p>
          <a:p>
            <a:r>
              <a:rPr lang="ru-RU" sz="1200" kern="1200" dirty="0" smtClean="0">
                <a:solidFill>
                  <a:schemeClr val="tx1"/>
                </a:solidFill>
                <a:latin typeface="+mn-lt"/>
                <a:ea typeface="+mn-ea"/>
                <a:cs typeface="+mn-cs"/>
              </a:rPr>
              <a:t>	В моем сообщении речь пойдет о </a:t>
            </a:r>
            <a:r>
              <a:rPr lang="en-US" sz="1200" kern="1200" dirty="0" smtClean="0">
                <a:solidFill>
                  <a:schemeClr val="tx1"/>
                </a:solidFill>
                <a:latin typeface="+mn-lt"/>
                <a:ea typeface="+mn-ea"/>
                <a:cs typeface="+mn-cs"/>
              </a:rPr>
              <a:t>II</a:t>
            </a:r>
            <a:r>
              <a:rPr lang="ru-RU" sz="1200" kern="1200" dirty="0" smtClean="0">
                <a:solidFill>
                  <a:schemeClr val="tx1"/>
                </a:solidFill>
                <a:latin typeface="+mn-lt"/>
                <a:ea typeface="+mn-ea"/>
                <a:cs typeface="+mn-cs"/>
              </a:rPr>
              <a:t> этапе 3-х этапной системы медицинской реабилитации, внедрение которой началось в РФ с 2013 года. Это третья по счету реформа системы реабилитации в нашей стране. </a:t>
            </a:r>
          </a:p>
          <a:p>
            <a:endParaRPr lang="ru-RU" dirty="0"/>
          </a:p>
        </p:txBody>
      </p:sp>
      <p:sp>
        <p:nvSpPr>
          <p:cNvPr id="4" name="Номер слайда 3"/>
          <p:cNvSpPr>
            <a:spLocks noGrp="1"/>
          </p:cNvSpPr>
          <p:nvPr>
            <p:ph type="sldNum" sz="quarter" idx="10"/>
          </p:nvPr>
        </p:nvSpPr>
        <p:spPr/>
        <p:txBody>
          <a:bodyPr/>
          <a:lstStyle/>
          <a:p>
            <a:fld id="{1FB12B06-E1B0-4483-8DDA-EE528B73BA78}" type="slidenum">
              <a:rPr lang="ru-RU" smtClean="0"/>
              <a:pPr/>
              <a:t>1</a:t>
            </a:fld>
            <a:endParaRPr lang="ru-RU"/>
          </a:p>
        </p:txBody>
      </p:sp>
    </p:spTree>
    <p:extLst>
      <p:ext uri="{BB962C8B-B14F-4D97-AF65-F5344CB8AC3E}">
        <p14:creationId xmlns:p14="http://schemas.microsoft.com/office/powerpoint/2010/main" val="4080182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Программа кардиореабилитации, осуществляющаяся в нашем отделении, это многоплановый процесс, состоящий из нескольких блоков. </a:t>
            </a:r>
          </a:p>
          <a:p>
            <a:pPr lvl="0"/>
            <a:r>
              <a:rPr lang="ru-RU" sz="1200" kern="1200" dirty="0" smtClean="0">
                <a:solidFill>
                  <a:schemeClr val="tx1"/>
                </a:solidFill>
                <a:latin typeface="+mn-lt"/>
                <a:ea typeface="+mn-ea"/>
                <a:cs typeface="+mn-cs"/>
              </a:rPr>
              <a:t>Блок медикаментозной терапии</a:t>
            </a:r>
          </a:p>
          <a:p>
            <a:pPr lvl="0"/>
            <a:r>
              <a:rPr lang="ru-RU" sz="1200" kern="1200" dirty="0" smtClean="0">
                <a:solidFill>
                  <a:schemeClr val="tx1"/>
                </a:solidFill>
                <a:latin typeface="+mn-lt"/>
                <a:ea typeface="+mn-ea"/>
                <a:cs typeface="+mn-cs"/>
              </a:rPr>
              <a:t>Блок физической реабилитации</a:t>
            </a:r>
          </a:p>
          <a:p>
            <a:pPr lvl="0"/>
            <a:r>
              <a:rPr lang="ru-RU" sz="1200" kern="1200" dirty="0" smtClean="0">
                <a:solidFill>
                  <a:schemeClr val="tx1"/>
                </a:solidFill>
                <a:latin typeface="+mn-lt"/>
                <a:ea typeface="+mn-ea"/>
                <a:cs typeface="+mn-cs"/>
              </a:rPr>
              <a:t>Блок физиотерапии</a:t>
            </a:r>
          </a:p>
          <a:p>
            <a:pPr lvl="0"/>
            <a:r>
              <a:rPr lang="ru-RU" sz="1200" kern="1200" dirty="0" smtClean="0">
                <a:solidFill>
                  <a:schemeClr val="tx1"/>
                </a:solidFill>
                <a:latin typeface="+mn-lt"/>
                <a:ea typeface="+mn-ea"/>
                <a:cs typeface="+mn-cs"/>
              </a:rPr>
              <a:t>Блок коррекции психологического статуса </a:t>
            </a:r>
          </a:p>
          <a:p>
            <a:pPr lvl="0"/>
            <a:r>
              <a:rPr lang="ru-RU" sz="1200" kern="1200" dirty="0" smtClean="0">
                <a:solidFill>
                  <a:schemeClr val="tx1"/>
                </a:solidFill>
                <a:latin typeface="+mn-lt"/>
                <a:ea typeface="+mn-ea"/>
                <a:cs typeface="+mn-cs"/>
              </a:rPr>
              <a:t>Блок коррекции факторов риска и образа жизни </a:t>
            </a:r>
          </a:p>
          <a:p>
            <a:pPr lvl="0"/>
            <a:r>
              <a:rPr lang="ru-RU" sz="1200" kern="1200" dirty="0" smtClean="0">
                <a:solidFill>
                  <a:schemeClr val="tx1"/>
                </a:solidFill>
                <a:latin typeface="+mn-lt"/>
                <a:ea typeface="+mn-ea"/>
                <a:cs typeface="+mn-cs"/>
              </a:rPr>
              <a:t>Лечебное питание, фитотерапия</a:t>
            </a:r>
          </a:p>
          <a:p>
            <a:endParaRPr lang="ru-RU" dirty="0"/>
          </a:p>
        </p:txBody>
      </p:sp>
      <p:sp>
        <p:nvSpPr>
          <p:cNvPr id="4" name="Номер слайда 3"/>
          <p:cNvSpPr>
            <a:spLocks noGrp="1"/>
          </p:cNvSpPr>
          <p:nvPr>
            <p:ph type="sldNum" sz="quarter" idx="10"/>
          </p:nvPr>
        </p:nvSpPr>
        <p:spPr/>
        <p:txBody>
          <a:bodyPr/>
          <a:lstStyle/>
          <a:p>
            <a:fld id="{1FB12B06-E1B0-4483-8DDA-EE528B73BA78}" type="slidenum">
              <a:rPr lang="ru-RU" smtClean="0"/>
              <a:pPr/>
              <a:t>18</a:t>
            </a:fld>
            <a:endParaRPr lang="ru-RU"/>
          </a:p>
        </p:txBody>
      </p:sp>
    </p:spTree>
    <p:extLst>
      <p:ext uri="{BB962C8B-B14F-4D97-AF65-F5344CB8AC3E}">
        <p14:creationId xmlns:p14="http://schemas.microsoft.com/office/powerpoint/2010/main" val="3273908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 перечень  методик физической реабилитации входят: </a:t>
            </a:r>
          </a:p>
          <a:p>
            <a:r>
              <a:rPr lang="ru-RU" sz="1200" kern="1200" dirty="0" smtClean="0">
                <a:solidFill>
                  <a:schemeClr val="tx1"/>
                </a:solidFill>
                <a:latin typeface="+mn-lt"/>
                <a:ea typeface="+mn-ea"/>
                <a:cs typeface="+mn-cs"/>
              </a:rPr>
              <a:t>1.Дозированная ходьба</a:t>
            </a:r>
          </a:p>
          <a:p>
            <a:r>
              <a:rPr lang="ru-RU" sz="1200" kern="1200" dirty="0" smtClean="0">
                <a:solidFill>
                  <a:schemeClr val="tx1"/>
                </a:solidFill>
                <a:latin typeface="+mn-lt"/>
                <a:ea typeface="+mn-ea"/>
                <a:cs typeface="+mn-cs"/>
              </a:rPr>
              <a:t>2.Дыхательная гимнастика</a:t>
            </a:r>
          </a:p>
          <a:p>
            <a:r>
              <a:rPr lang="ru-RU" sz="1200" kern="1200" dirty="0" smtClean="0">
                <a:solidFill>
                  <a:schemeClr val="tx1"/>
                </a:solidFill>
                <a:latin typeface="+mn-lt"/>
                <a:ea typeface="+mn-ea"/>
                <a:cs typeface="+mn-cs"/>
              </a:rPr>
              <a:t>3.Лечебная гимнастика</a:t>
            </a:r>
          </a:p>
          <a:p>
            <a:r>
              <a:rPr lang="ru-RU" sz="1200" kern="1200" dirty="0" smtClean="0">
                <a:solidFill>
                  <a:schemeClr val="tx1"/>
                </a:solidFill>
                <a:latin typeface="+mn-lt"/>
                <a:ea typeface="+mn-ea"/>
                <a:cs typeface="+mn-cs"/>
              </a:rPr>
              <a:t>4.Терренкур</a:t>
            </a:r>
          </a:p>
          <a:p>
            <a:r>
              <a:rPr lang="ru-RU" sz="1200" kern="1200" dirty="0" smtClean="0">
                <a:solidFill>
                  <a:schemeClr val="tx1"/>
                </a:solidFill>
                <a:latin typeface="+mn-lt"/>
                <a:ea typeface="+mn-ea"/>
                <a:cs typeface="+mn-cs"/>
              </a:rPr>
              <a:t>5.Занятия на велотренажерах</a:t>
            </a:r>
          </a:p>
          <a:p>
            <a:r>
              <a:rPr lang="ru-RU" sz="1200" kern="1200" dirty="0" smtClean="0">
                <a:solidFill>
                  <a:schemeClr val="tx1"/>
                </a:solidFill>
                <a:latin typeface="+mn-lt"/>
                <a:ea typeface="+mn-ea"/>
                <a:cs typeface="+mn-cs"/>
              </a:rPr>
              <a:t>6. “Скандинавская ходьба”</a:t>
            </a:r>
          </a:p>
          <a:p>
            <a:endParaRPr lang="ru-RU" dirty="0"/>
          </a:p>
        </p:txBody>
      </p:sp>
      <p:sp>
        <p:nvSpPr>
          <p:cNvPr id="4" name="Номер слайда 3"/>
          <p:cNvSpPr>
            <a:spLocks noGrp="1"/>
          </p:cNvSpPr>
          <p:nvPr>
            <p:ph type="sldNum" sz="quarter" idx="10"/>
          </p:nvPr>
        </p:nvSpPr>
        <p:spPr/>
        <p:txBody>
          <a:bodyPr/>
          <a:lstStyle/>
          <a:p>
            <a:fld id="{1FB12B06-E1B0-4483-8DDA-EE528B73BA78}" type="slidenum">
              <a:rPr lang="ru-RU" smtClean="0"/>
              <a:pPr/>
              <a:t>19</a:t>
            </a:fld>
            <a:endParaRPr lang="ru-RU"/>
          </a:p>
        </p:txBody>
      </p:sp>
    </p:spTree>
    <p:extLst>
      <p:ext uri="{BB962C8B-B14F-4D97-AF65-F5344CB8AC3E}">
        <p14:creationId xmlns:p14="http://schemas.microsoft.com/office/powerpoint/2010/main" val="1788917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 блоке физиотерапии - методики, которые не имеют противопоказаний при осуществлении  кардиореабилитации:</a:t>
            </a:r>
          </a:p>
          <a:p>
            <a:r>
              <a:rPr lang="ru-RU" sz="1200" kern="1200" dirty="0" smtClean="0">
                <a:solidFill>
                  <a:schemeClr val="tx1"/>
                </a:solidFill>
                <a:latin typeface="+mn-lt"/>
                <a:ea typeface="+mn-ea"/>
                <a:cs typeface="+mn-cs"/>
              </a:rPr>
              <a:t>1.Электролечение</a:t>
            </a:r>
          </a:p>
          <a:p>
            <a:r>
              <a:rPr lang="ru-RU" sz="1200" kern="1200" dirty="0" smtClean="0">
                <a:solidFill>
                  <a:schemeClr val="tx1"/>
                </a:solidFill>
                <a:latin typeface="+mn-lt"/>
                <a:ea typeface="+mn-ea"/>
                <a:cs typeface="+mn-cs"/>
              </a:rPr>
              <a:t>2.Магнитотерапия</a:t>
            </a:r>
          </a:p>
          <a:p>
            <a:r>
              <a:rPr lang="ru-RU" sz="1200" kern="1200" dirty="0" smtClean="0">
                <a:solidFill>
                  <a:schemeClr val="tx1"/>
                </a:solidFill>
                <a:latin typeface="+mn-lt"/>
                <a:ea typeface="+mn-ea"/>
                <a:cs typeface="+mn-cs"/>
              </a:rPr>
              <a:t>3. Ультразвуковое лечение</a:t>
            </a:r>
          </a:p>
          <a:p>
            <a:r>
              <a:rPr lang="ru-RU" sz="1200" kern="1200" dirty="0" smtClean="0">
                <a:solidFill>
                  <a:schemeClr val="tx1"/>
                </a:solidFill>
                <a:latin typeface="+mn-lt"/>
                <a:ea typeface="+mn-ea"/>
                <a:cs typeface="+mn-cs"/>
              </a:rPr>
              <a:t>4. Ингаляции лекарственных веществ</a:t>
            </a:r>
          </a:p>
          <a:p>
            <a:r>
              <a:rPr lang="ru-RU" sz="1200" kern="1200" dirty="0" smtClean="0">
                <a:solidFill>
                  <a:schemeClr val="tx1"/>
                </a:solidFill>
                <a:latin typeface="+mn-lt"/>
                <a:ea typeface="+mn-ea"/>
                <a:cs typeface="+mn-cs"/>
              </a:rPr>
              <a:t>5. Светолечение</a:t>
            </a:r>
          </a:p>
          <a:p>
            <a:r>
              <a:rPr lang="ru-RU" sz="1200" kern="1200" dirty="0" smtClean="0">
                <a:solidFill>
                  <a:schemeClr val="tx1"/>
                </a:solidFill>
                <a:latin typeface="+mn-lt"/>
                <a:ea typeface="+mn-ea"/>
                <a:cs typeface="+mn-cs"/>
              </a:rPr>
              <a:t>6. Сухие углекислые ванны</a:t>
            </a:r>
          </a:p>
          <a:p>
            <a:r>
              <a:rPr lang="ru-RU" sz="1200" kern="1200" dirty="0" smtClean="0">
                <a:solidFill>
                  <a:schemeClr val="tx1"/>
                </a:solidFill>
                <a:latin typeface="+mn-lt"/>
                <a:ea typeface="+mn-ea"/>
                <a:cs typeface="+mn-cs"/>
              </a:rPr>
              <a:t>7. Ручной массаж. </a:t>
            </a:r>
          </a:p>
          <a:p>
            <a:r>
              <a:rPr lang="ru-RU" sz="1200" kern="1200" dirty="0" smtClean="0">
                <a:solidFill>
                  <a:schemeClr val="tx1"/>
                </a:solidFill>
                <a:latin typeface="+mn-lt"/>
                <a:ea typeface="+mn-ea"/>
                <a:cs typeface="+mn-cs"/>
              </a:rPr>
              <a:t>8 Оксигенотерапия ( кислородные коктейли).</a:t>
            </a:r>
          </a:p>
          <a:p>
            <a:r>
              <a:rPr lang="ru-RU" sz="1200" kern="1200" dirty="0" smtClean="0">
                <a:solidFill>
                  <a:schemeClr val="tx1"/>
                </a:solidFill>
                <a:latin typeface="+mn-lt"/>
                <a:ea typeface="+mn-ea"/>
                <a:cs typeface="+mn-cs"/>
              </a:rPr>
              <a:t>Физиотерапия используется как дополнительный фактор, помогающий усилить общетонизирующее действие, купировать осложнения послеоперационного периода.</a:t>
            </a:r>
          </a:p>
          <a:p>
            <a:endParaRPr lang="ru-RU" dirty="0"/>
          </a:p>
        </p:txBody>
      </p:sp>
      <p:sp>
        <p:nvSpPr>
          <p:cNvPr id="4" name="Номер слайда 3"/>
          <p:cNvSpPr>
            <a:spLocks noGrp="1"/>
          </p:cNvSpPr>
          <p:nvPr>
            <p:ph type="sldNum" sz="quarter" idx="10"/>
          </p:nvPr>
        </p:nvSpPr>
        <p:spPr/>
        <p:txBody>
          <a:bodyPr/>
          <a:lstStyle/>
          <a:p>
            <a:fld id="{1FB12B06-E1B0-4483-8DDA-EE528B73BA78}" type="slidenum">
              <a:rPr lang="ru-RU" smtClean="0"/>
              <a:pPr/>
              <a:t>20</a:t>
            </a:fld>
            <a:endParaRPr lang="ru-RU"/>
          </a:p>
        </p:txBody>
      </p:sp>
    </p:spTree>
    <p:extLst>
      <p:ext uri="{BB962C8B-B14F-4D97-AF65-F5344CB8AC3E}">
        <p14:creationId xmlns:p14="http://schemas.microsoft.com/office/powerpoint/2010/main" val="532611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FB12B06-E1B0-4483-8DDA-EE528B73BA78}" type="slidenum">
              <a:rPr lang="ru-RU" smtClean="0"/>
              <a:pPr/>
              <a:t>21</a:t>
            </a:fld>
            <a:endParaRPr lang="ru-RU"/>
          </a:p>
        </p:txBody>
      </p:sp>
    </p:spTree>
    <p:extLst>
      <p:ext uri="{BB962C8B-B14F-4D97-AF65-F5344CB8AC3E}">
        <p14:creationId xmlns:p14="http://schemas.microsoft.com/office/powerpoint/2010/main" val="415098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FB12B06-E1B0-4483-8DDA-EE528B73BA78}" type="slidenum">
              <a:rPr lang="ru-RU" smtClean="0"/>
              <a:pPr/>
              <a:t>22</a:t>
            </a:fld>
            <a:endParaRPr lang="ru-RU"/>
          </a:p>
        </p:txBody>
      </p:sp>
    </p:spTree>
    <p:extLst>
      <p:ext uri="{BB962C8B-B14F-4D97-AF65-F5344CB8AC3E}">
        <p14:creationId xmlns:p14="http://schemas.microsoft.com/office/powerpoint/2010/main" val="1842577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В</a:t>
            </a:r>
            <a:endParaRPr lang="ru-RU" dirty="0"/>
          </a:p>
        </p:txBody>
      </p:sp>
      <p:sp>
        <p:nvSpPr>
          <p:cNvPr id="4" name="Номер слайда 3"/>
          <p:cNvSpPr>
            <a:spLocks noGrp="1"/>
          </p:cNvSpPr>
          <p:nvPr>
            <p:ph type="sldNum" sz="quarter" idx="10"/>
          </p:nvPr>
        </p:nvSpPr>
        <p:spPr/>
        <p:txBody>
          <a:bodyPr/>
          <a:lstStyle/>
          <a:p>
            <a:fld id="{1FB12B06-E1B0-4483-8DDA-EE528B73BA78}" type="slidenum">
              <a:rPr lang="ru-RU" smtClean="0"/>
              <a:pPr/>
              <a:t>23</a:t>
            </a:fld>
            <a:endParaRPr lang="ru-RU"/>
          </a:p>
        </p:txBody>
      </p:sp>
    </p:spTree>
    <p:extLst>
      <p:ext uri="{BB962C8B-B14F-4D97-AF65-F5344CB8AC3E}">
        <p14:creationId xmlns:p14="http://schemas.microsoft.com/office/powerpoint/2010/main" val="1324407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ru-RU" sz="1200" kern="1200" dirty="0" smtClean="0">
                <a:solidFill>
                  <a:schemeClr val="tx1"/>
                </a:solidFill>
                <a:latin typeface="+mn-lt"/>
                <a:ea typeface="+mn-ea"/>
                <a:cs typeface="+mn-cs"/>
              </a:rPr>
              <a:t>После прохождения реабилитации </a:t>
            </a:r>
            <a:r>
              <a:rPr lang="en-US" sz="1200" kern="1200" dirty="0" smtClean="0">
                <a:solidFill>
                  <a:schemeClr val="tx1"/>
                </a:solidFill>
                <a:latin typeface="+mn-lt"/>
                <a:ea typeface="+mn-ea"/>
                <a:cs typeface="+mn-cs"/>
              </a:rPr>
              <a:t>II</a:t>
            </a:r>
            <a:r>
              <a:rPr lang="ru-RU" sz="1200" kern="1200" dirty="0" smtClean="0">
                <a:solidFill>
                  <a:schemeClr val="tx1"/>
                </a:solidFill>
                <a:latin typeface="+mn-lt"/>
                <a:ea typeface="+mn-ea"/>
                <a:cs typeface="+mn-cs"/>
              </a:rPr>
              <a:t> этапа пациенты приходят в амбулаторную сеть, где должен осуществляться </a:t>
            </a:r>
            <a:r>
              <a:rPr lang="en-US" sz="1200" kern="1200" dirty="0" smtClean="0">
                <a:solidFill>
                  <a:schemeClr val="tx1"/>
                </a:solidFill>
                <a:latin typeface="+mn-lt"/>
                <a:ea typeface="+mn-ea"/>
                <a:cs typeface="+mn-cs"/>
              </a:rPr>
              <a:t>III</a:t>
            </a:r>
            <a:r>
              <a:rPr lang="ru-RU" sz="1200" kern="1200" dirty="0" smtClean="0">
                <a:solidFill>
                  <a:schemeClr val="tx1"/>
                </a:solidFill>
                <a:latin typeface="+mn-lt"/>
                <a:ea typeface="+mn-ea"/>
                <a:cs typeface="+mn-cs"/>
              </a:rPr>
              <a:t>этап реабилитации. К сожалению, поликлиник, в которых работают </a:t>
            </a:r>
            <a:r>
              <a:rPr lang="ru-RU" sz="1200" kern="1200" dirty="0" err="1" smtClean="0">
                <a:solidFill>
                  <a:schemeClr val="tx1"/>
                </a:solidFill>
                <a:latin typeface="+mn-lt"/>
                <a:ea typeface="+mn-ea"/>
                <a:cs typeface="+mn-cs"/>
              </a:rPr>
              <a:t>мультидисциплинарные</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кардиореабилитационные</a:t>
            </a:r>
            <a:r>
              <a:rPr lang="ru-RU" sz="1200" kern="1200" dirty="0" smtClean="0">
                <a:solidFill>
                  <a:schemeClr val="tx1"/>
                </a:solidFill>
                <a:latin typeface="+mn-lt"/>
                <a:ea typeface="+mn-ea"/>
                <a:cs typeface="+mn-cs"/>
              </a:rPr>
              <a:t> бригады, пока в нашей области нет. Реабилитацию осуществляют врачи- терапевты и кардиологи по месту жительства, которых в наличии тем меньше , чем дальше от крупных населенных пунктов проживают пациенты. Хотелось бы, чтобы данное сообщение имело для присутствующих не только  теоретический, но и практический аспект . В чем он, на мой взгляд, должен заключаться?</a:t>
            </a:r>
          </a:p>
          <a:p>
            <a:r>
              <a:rPr lang="ru-RU" sz="1200" kern="1200" dirty="0" smtClean="0">
                <a:solidFill>
                  <a:schemeClr val="tx1"/>
                </a:solidFill>
                <a:latin typeface="+mn-lt"/>
                <a:ea typeface="+mn-ea"/>
                <a:cs typeface="+mn-cs"/>
              </a:rPr>
              <a:t>Во-первых,  для осуществления преемственности реабилитационного процесса выполнять рекомендации, данные на </a:t>
            </a:r>
            <a:r>
              <a:rPr lang="en-US" sz="1200" kern="1200" dirty="0" smtClean="0">
                <a:solidFill>
                  <a:schemeClr val="tx1"/>
                </a:solidFill>
                <a:latin typeface="+mn-lt"/>
                <a:ea typeface="+mn-ea"/>
                <a:cs typeface="+mn-cs"/>
              </a:rPr>
              <a:t>II</a:t>
            </a:r>
            <a:r>
              <a:rPr lang="ru-RU" sz="1200" kern="1200" dirty="0" smtClean="0">
                <a:solidFill>
                  <a:schemeClr val="tx1"/>
                </a:solidFill>
                <a:latin typeface="+mn-lt"/>
                <a:ea typeface="+mn-ea"/>
                <a:cs typeface="+mn-cs"/>
              </a:rPr>
              <a:t> этапе, также как мы на своем этапе выполняем рекомендации, данные кардиохирургами и врачами отделений неотложной помощи. Это касается контрольных диагностических исследований, которые могут понадобиться для диагностики не полностью купированных осложнений постинфарктного либо послеоперационного периода. </a:t>
            </a:r>
          </a:p>
          <a:p>
            <a:r>
              <a:rPr lang="ru-RU" sz="1200" kern="1200" dirty="0" smtClean="0">
                <a:solidFill>
                  <a:schemeClr val="tx1"/>
                </a:solidFill>
                <a:latin typeface="+mn-lt"/>
                <a:ea typeface="+mn-ea"/>
                <a:cs typeface="+mn-cs"/>
              </a:rPr>
              <a:t>Во- вторых,  далеко не все пациенты, по разным причинам, дают согласие на прохождение </a:t>
            </a:r>
            <a:r>
              <a:rPr lang="en-US" sz="1200" kern="1200" dirty="0" smtClean="0">
                <a:solidFill>
                  <a:schemeClr val="tx1"/>
                </a:solidFill>
                <a:latin typeface="+mn-lt"/>
                <a:ea typeface="+mn-ea"/>
                <a:cs typeface="+mn-cs"/>
              </a:rPr>
              <a:t>II</a:t>
            </a:r>
            <a:r>
              <a:rPr lang="ru-RU" sz="1200" kern="1200" dirty="0" smtClean="0">
                <a:solidFill>
                  <a:schemeClr val="tx1"/>
                </a:solidFill>
                <a:latin typeface="+mn-lt"/>
                <a:ea typeface="+mn-ea"/>
                <a:cs typeface="+mn-cs"/>
              </a:rPr>
              <a:t> этапа  реабилитации, сразу после выписки из неотложного либо кардиохирургического отделения уезжают на территории , а при развитии осложнений  становятся непосильной ношей для амбулаторной сети, иногда на нет сводится вся проделанная работа. Такие случаи не редкость. Должна сказать, что в настоящее время нет ограничений по сроку госпитализации больного на  этап реабилитации, и если Вы столкнулись с таким пациентом, звоните нам, мы возьмем его на реабилитацию. </a:t>
            </a:r>
          </a:p>
          <a:p>
            <a:r>
              <a:rPr lang="ru-RU" sz="1200" kern="1200" dirty="0" smtClean="0">
                <a:solidFill>
                  <a:schemeClr val="tx1"/>
                </a:solidFill>
                <a:latin typeface="+mn-lt"/>
                <a:ea typeface="+mn-ea"/>
                <a:cs typeface="+mn-cs"/>
              </a:rPr>
              <a:t>В –третьих, существует группа пациентов, направляемых на реабилитацию после консервативного лечения инфаркта миокарда с территорий КО, это небольшая, на сегодняшний день группа, которая год от года сокращается и в 2015году составила 15% от общего количества пациентов отделения. Она состоит из пациентов, которые перенесли инфаркт миокарда, им проведена КВГ по итогам которой реваскуляризация  миокарда не показана ( не значимое поражение КА либо отсутствует поражение КА.) В этой группе также присутствуют пациенты , которым КВГ не проводилась. Этих  пациентов  записывают на реабилитацию  по телефону врачи отделений, в которых они находятся на лечении по поводу острого инфаркта миокарда либо врачи амбулаторной службы после выписки. Как правило, запись на КВГ  в ККД уже осуществлена, но она растягивается на 2-4 месяца ожидания очереди. На практике, по прибытию в отделение реабилитации,  у  50% пациентов из этой группы присутствует клиника ранней постинфарктной стенокардии либо ишемические изменения по ЭКГ при незначительной ФН, в связи с чем они вместо реабилитации направляются в приемный покой ККД, где по экстренным показаниям им выполняется КВГ, после которой, как правило стентирование инфаркт –зависимой артерии или АКШ без выписки из стационара. Эти пациенты остаются группой высокого риска, проведение реабилитации которым нецелесообразно и рискованно. В связи с этим,  в ОРХМДЛ  НИИ КПССЗ ежедневно оставляется 2-3-квоты на проведение КВГ для этой категории.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FB12B06-E1B0-4483-8DDA-EE528B73BA78}" type="slidenum">
              <a:rPr lang="ru-RU" smtClean="0"/>
              <a:pPr/>
              <a:t>24</a:t>
            </a:fld>
            <a:endParaRPr lang="ru-RU"/>
          </a:p>
        </p:txBody>
      </p:sp>
    </p:spTree>
    <p:extLst>
      <p:ext uri="{BB962C8B-B14F-4D97-AF65-F5344CB8AC3E}">
        <p14:creationId xmlns:p14="http://schemas.microsoft.com/office/powerpoint/2010/main" val="134940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Естественно, что каждая категория пациентов имеет особенности  проводимого кардиореабилитационного процесса.  Кардиологи, присутствующие в аудитории, хорошо знакомы с категорией постинфарктных больных, поэтому  хотелось бы остановиться на пациентах после АКШ и протезирования клапанов. Это наиболее сложная, и в амбулаторной  сети,  редко встречающаяся группа пациентов. Хотя за последние годы количество этих больных непрерывно растет. Так за 2015 год в ККЦ  выполнено около 3000  кардиохирургических операций, 3000 операций делалось 15 лет назад во всей стране. В масштабах страны  количество кардиохирургических вмешательств сегодня  исчисляется  уже десятками тысяч. </a:t>
            </a:r>
          </a:p>
          <a:p>
            <a:endParaRPr lang="ru-RU" dirty="0"/>
          </a:p>
        </p:txBody>
      </p:sp>
      <p:sp>
        <p:nvSpPr>
          <p:cNvPr id="4" name="Номер слайда 3"/>
          <p:cNvSpPr>
            <a:spLocks noGrp="1"/>
          </p:cNvSpPr>
          <p:nvPr>
            <p:ph type="sldNum" sz="quarter" idx="10"/>
          </p:nvPr>
        </p:nvSpPr>
        <p:spPr/>
        <p:txBody>
          <a:bodyPr/>
          <a:lstStyle/>
          <a:p>
            <a:fld id="{1FB12B06-E1B0-4483-8DDA-EE528B73BA78}" type="slidenum">
              <a:rPr lang="ru-RU" smtClean="0">
                <a:solidFill>
                  <a:prstClr val="black"/>
                </a:solidFill>
              </a:rPr>
              <a:pPr/>
              <a:t>29</a:t>
            </a:fld>
            <a:endParaRPr lang="ru-RU">
              <a:solidFill>
                <a:prstClr val="black"/>
              </a:solidFill>
            </a:endParaRPr>
          </a:p>
        </p:txBody>
      </p:sp>
    </p:spTree>
    <p:extLst>
      <p:ext uri="{BB962C8B-B14F-4D97-AF65-F5344CB8AC3E}">
        <p14:creationId xmlns:p14="http://schemas.microsoft.com/office/powerpoint/2010/main" val="1871493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Цель доклада - донести информацию о том, какие задачи решаются на  </a:t>
            </a:r>
            <a:r>
              <a:rPr lang="en-US" sz="1200" kern="1200" dirty="0" smtClean="0">
                <a:solidFill>
                  <a:schemeClr val="tx1"/>
                </a:solidFill>
                <a:latin typeface="+mn-lt"/>
                <a:ea typeface="+mn-ea"/>
                <a:cs typeface="+mn-cs"/>
              </a:rPr>
              <a:t>II</a:t>
            </a:r>
            <a:r>
              <a:rPr lang="ru-RU" sz="1200" kern="1200" dirty="0" smtClean="0">
                <a:solidFill>
                  <a:schemeClr val="tx1"/>
                </a:solidFill>
                <a:latin typeface="+mn-lt"/>
                <a:ea typeface="+mn-ea"/>
                <a:cs typeface="+mn-cs"/>
              </a:rPr>
              <a:t> этапе медицинской кардиореабилитации, какие пациенты подлежат направлению на данный этап, какие медицинские технологии применяются, чем </a:t>
            </a:r>
            <a:r>
              <a:rPr lang="en-US" sz="1200" kern="1200" dirty="0" smtClean="0">
                <a:solidFill>
                  <a:schemeClr val="tx1"/>
                </a:solidFill>
                <a:latin typeface="+mn-lt"/>
                <a:ea typeface="+mn-ea"/>
                <a:cs typeface="+mn-cs"/>
              </a:rPr>
              <a:t>II</a:t>
            </a:r>
            <a:r>
              <a:rPr lang="ru-RU" sz="1200" kern="1200" dirty="0" smtClean="0">
                <a:solidFill>
                  <a:schemeClr val="tx1"/>
                </a:solidFill>
                <a:latin typeface="+mn-lt"/>
                <a:ea typeface="+mn-ea"/>
                <a:cs typeface="+mn-cs"/>
              </a:rPr>
              <a:t> этап стационарной  медицинской кардиореабилитации отличается от более привычного для Вас санаторного этапа, рассказать об опыте работы  отделения кардиологии и реабилитации ККД   и перспективах, которые мы видим.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FB12B06-E1B0-4483-8DDA-EE528B73BA78}" type="slidenum">
              <a:rPr lang="ru-RU" smtClean="0"/>
              <a:pPr/>
              <a:t>2</a:t>
            </a:fld>
            <a:endParaRPr lang="ru-RU"/>
          </a:p>
        </p:txBody>
      </p:sp>
    </p:spTree>
    <p:extLst>
      <p:ext uri="{BB962C8B-B14F-4D97-AF65-F5344CB8AC3E}">
        <p14:creationId xmlns:p14="http://schemas.microsoft.com/office/powerpoint/2010/main" val="133336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II</a:t>
            </a:r>
            <a:r>
              <a:rPr lang="ru-RU" sz="1200" kern="1200" dirty="0" smtClean="0">
                <a:solidFill>
                  <a:schemeClr val="tx1"/>
                </a:solidFill>
                <a:latin typeface="+mn-lt"/>
                <a:ea typeface="+mn-ea"/>
                <a:cs typeface="+mn-cs"/>
              </a:rPr>
              <a:t> этап медицинской реабилитации в ККД осуществляется в отделении кардиологии и реабилитации. Отделение  является правопреемником кардиологического санатория “Меркурий “, организованного в 1994 году для долечивания пациентов, перенесших инфаркт миокарда и кардиохирургические операции.    С этого времени в стенах учреждения  реабилитировано 12860 пациентов, накоплен огромный опыт реабилитационной помощи.  </a:t>
            </a:r>
          </a:p>
          <a:p>
            <a:endParaRPr lang="ru-RU" dirty="0"/>
          </a:p>
        </p:txBody>
      </p:sp>
      <p:sp>
        <p:nvSpPr>
          <p:cNvPr id="4" name="Номер слайда 3"/>
          <p:cNvSpPr>
            <a:spLocks noGrp="1"/>
          </p:cNvSpPr>
          <p:nvPr>
            <p:ph type="sldNum" sz="quarter" idx="10"/>
          </p:nvPr>
        </p:nvSpPr>
        <p:spPr/>
        <p:txBody>
          <a:bodyPr/>
          <a:lstStyle/>
          <a:p>
            <a:fld id="{1FB12B06-E1B0-4483-8DDA-EE528B73BA78}" type="slidenum">
              <a:rPr lang="ru-RU" smtClean="0"/>
              <a:pPr/>
              <a:t>8</a:t>
            </a:fld>
            <a:endParaRPr lang="ru-RU"/>
          </a:p>
        </p:txBody>
      </p:sp>
    </p:spTree>
    <p:extLst>
      <p:ext uri="{BB962C8B-B14F-4D97-AF65-F5344CB8AC3E}">
        <p14:creationId xmlns:p14="http://schemas.microsoft.com/office/powerpoint/2010/main" val="3980030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Главное, что отличает санаторную </a:t>
            </a:r>
            <a:r>
              <a:rPr lang="ru-RU" sz="1200" kern="1200" dirty="0" err="1" smtClean="0">
                <a:solidFill>
                  <a:schemeClr val="tx1"/>
                </a:solidFill>
                <a:latin typeface="+mn-lt"/>
                <a:ea typeface="+mn-ea"/>
                <a:cs typeface="+mn-cs"/>
              </a:rPr>
              <a:t>кардиореабилитацию</a:t>
            </a:r>
            <a:r>
              <a:rPr lang="ru-RU" sz="1200" kern="1200" dirty="0" smtClean="0">
                <a:solidFill>
                  <a:schemeClr val="tx1"/>
                </a:solidFill>
                <a:latin typeface="+mn-lt"/>
                <a:ea typeface="+mn-ea"/>
                <a:cs typeface="+mn-cs"/>
              </a:rPr>
              <a:t> от </a:t>
            </a:r>
            <a:r>
              <a:rPr lang="en-US" sz="1200" kern="1200" dirty="0" smtClean="0">
                <a:solidFill>
                  <a:schemeClr val="tx1"/>
                </a:solidFill>
                <a:latin typeface="+mn-lt"/>
                <a:ea typeface="+mn-ea"/>
                <a:cs typeface="+mn-cs"/>
              </a:rPr>
              <a:t>II</a:t>
            </a:r>
            <a:r>
              <a:rPr lang="ru-RU" sz="1200" kern="1200" dirty="0" smtClean="0">
                <a:solidFill>
                  <a:schemeClr val="tx1"/>
                </a:solidFill>
                <a:latin typeface="+mn-lt"/>
                <a:ea typeface="+mn-ea"/>
                <a:cs typeface="+mn-cs"/>
              </a:rPr>
              <a:t> этапа медицинской реабилитации  сегодняшнего дня – это сроки. Сроки,  в которые пациент направляется в реабилитационный центр. Сроки, естественно,  обусловливают состояния пациента. Если  в кардиологический санаторий приезжал пациент, после, в среднем, 30 дней нахождения на этапе стационарного лечения по поводу инфаркта миокарда либо проведенной кардиохирургической операции, то сейчас пациент, переводится на 8-12 день.  А то и раньше… По сути , с </a:t>
            </a:r>
            <a:r>
              <a:rPr lang="ru-RU" sz="1200" kern="1200" dirty="0" err="1" smtClean="0">
                <a:solidFill>
                  <a:schemeClr val="tx1"/>
                </a:solidFill>
                <a:latin typeface="+mn-lt"/>
                <a:ea typeface="+mn-ea"/>
                <a:cs typeface="+mn-cs"/>
              </a:rPr>
              <a:t>палатно-коридорного</a:t>
            </a:r>
            <a:r>
              <a:rPr lang="ru-RU" sz="1200" kern="1200" dirty="0" smtClean="0">
                <a:solidFill>
                  <a:schemeClr val="tx1"/>
                </a:solidFill>
                <a:latin typeface="+mn-lt"/>
                <a:ea typeface="+mn-ea"/>
                <a:cs typeface="+mn-cs"/>
              </a:rPr>
              <a:t> режима, находясь на </a:t>
            </a:r>
            <a:r>
              <a:rPr lang="en-US" sz="1200" kern="1200" dirty="0" smtClean="0">
                <a:solidFill>
                  <a:schemeClr val="tx1"/>
                </a:solidFill>
                <a:latin typeface="+mn-lt"/>
                <a:ea typeface="+mn-ea"/>
                <a:cs typeface="+mn-cs"/>
              </a:rPr>
              <a:t>II</a:t>
            </a:r>
            <a:r>
              <a:rPr lang="ru-RU" sz="1200" kern="1200" dirty="0" smtClean="0">
                <a:solidFill>
                  <a:schemeClr val="tx1"/>
                </a:solidFill>
                <a:latin typeface="+mn-lt"/>
                <a:ea typeface="+mn-ea"/>
                <a:cs typeface="+mn-cs"/>
              </a:rPr>
              <a:t> или </a:t>
            </a:r>
            <a:r>
              <a:rPr lang="en-US" sz="1200" kern="1200" dirty="0" smtClean="0">
                <a:solidFill>
                  <a:schemeClr val="tx1"/>
                </a:solidFill>
                <a:latin typeface="+mn-lt"/>
                <a:ea typeface="+mn-ea"/>
                <a:cs typeface="+mn-cs"/>
              </a:rPr>
              <a:t>III</a:t>
            </a:r>
            <a:r>
              <a:rPr lang="ru-RU" sz="1200" kern="1200" dirty="0" smtClean="0">
                <a:solidFill>
                  <a:schemeClr val="tx1"/>
                </a:solidFill>
                <a:latin typeface="+mn-lt"/>
                <a:ea typeface="+mn-ea"/>
                <a:cs typeface="+mn-cs"/>
              </a:rPr>
              <a:t> ступени двигательной активности. (самообслуживание, выход в коридор и ходьба на расстоянии не менее 500 метров в 2-3 приема без неприятных ощущений, подъем по лестнице на один этаж)</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Если к периоду направления на  санаторный  этап пациент уже переживал , все </a:t>
            </a:r>
            <a:r>
              <a:rPr lang="en-US" sz="1200" kern="1200" dirty="0" smtClean="0">
                <a:solidFill>
                  <a:schemeClr val="tx1"/>
                </a:solidFill>
                <a:latin typeface="+mn-lt"/>
                <a:ea typeface="+mn-ea"/>
                <a:cs typeface="+mn-cs"/>
              </a:rPr>
              <a:t>“</a:t>
            </a:r>
            <a:r>
              <a:rPr lang="ru-RU" sz="1200" kern="1200" dirty="0" smtClean="0">
                <a:solidFill>
                  <a:schemeClr val="tx1"/>
                </a:solidFill>
                <a:latin typeface="+mn-lt"/>
                <a:ea typeface="+mn-ea"/>
                <a:cs typeface="+mn-cs"/>
              </a:rPr>
              <a:t>неприятные сюрпризы</a:t>
            </a:r>
            <a:r>
              <a:rPr lang="en-US" sz="1200" kern="1200" dirty="0" smtClean="0">
                <a:solidFill>
                  <a:schemeClr val="tx1"/>
                </a:solidFill>
                <a:latin typeface="+mn-lt"/>
                <a:ea typeface="+mn-ea"/>
                <a:cs typeface="+mn-cs"/>
              </a:rPr>
              <a:t>”</a:t>
            </a:r>
            <a:r>
              <a:rPr lang="ru-RU" sz="1200" kern="1200" dirty="0" smtClean="0">
                <a:solidFill>
                  <a:schemeClr val="tx1"/>
                </a:solidFill>
                <a:latin typeface="+mn-lt"/>
                <a:ea typeface="+mn-ea"/>
                <a:cs typeface="+mn-cs"/>
              </a:rPr>
              <a:t> ранних постинфарктных и послеоперационных осложнений и имел четкие рекомендации по медикаментозной терапии, то в период госпитализации  на </a:t>
            </a:r>
            <a:r>
              <a:rPr lang="en-US" sz="1200" kern="1200" dirty="0" smtClean="0">
                <a:solidFill>
                  <a:schemeClr val="tx1"/>
                </a:solidFill>
                <a:latin typeface="+mn-lt"/>
                <a:ea typeface="+mn-ea"/>
                <a:cs typeface="+mn-cs"/>
              </a:rPr>
              <a:t>II</a:t>
            </a:r>
            <a:r>
              <a:rPr lang="ru-RU" sz="1200" kern="1200" dirty="0" smtClean="0">
                <a:solidFill>
                  <a:schemeClr val="tx1"/>
                </a:solidFill>
                <a:latin typeface="+mn-lt"/>
                <a:ea typeface="+mn-ea"/>
                <a:cs typeface="+mn-cs"/>
              </a:rPr>
              <a:t> этапе медицинской реабилитации  врачи сталкиваются с этими осложнениями очень часто.</a:t>
            </a:r>
          </a:p>
          <a:p>
            <a:r>
              <a:rPr lang="ru-RU" sz="1200" kern="1200" dirty="0" smtClean="0">
                <a:solidFill>
                  <a:schemeClr val="tx1"/>
                </a:solidFill>
                <a:latin typeface="+mn-lt"/>
                <a:ea typeface="+mn-ea"/>
                <a:cs typeface="+mn-cs"/>
              </a:rPr>
              <a:t>	 По сути </a:t>
            </a:r>
            <a:r>
              <a:rPr lang="en-US" sz="1200" kern="1200" dirty="0" smtClean="0">
                <a:solidFill>
                  <a:schemeClr val="tx1"/>
                </a:solidFill>
                <a:latin typeface="+mn-lt"/>
                <a:ea typeface="+mn-ea"/>
                <a:cs typeface="+mn-cs"/>
              </a:rPr>
              <a:t>II</a:t>
            </a:r>
            <a:r>
              <a:rPr lang="ru-RU" sz="1200" kern="1200" dirty="0" smtClean="0">
                <a:solidFill>
                  <a:schemeClr val="tx1"/>
                </a:solidFill>
                <a:latin typeface="+mn-lt"/>
                <a:ea typeface="+mn-ea"/>
                <a:cs typeface="+mn-cs"/>
              </a:rPr>
              <a:t> этап объединил в себе функции отделения долечивания с  традиционными методами физической реабилитации, присущими санаторному этапу. Санаторный же этап входит  в настоящее время,  в </a:t>
            </a:r>
            <a:r>
              <a:rPr lang="en-US" sz="1200" kern="1200" dirty="0" smtClean="0">
                <a:solidFill>
                  <a:schemeClr val="tx1"/>
                </a:solidFill>
                <a:latin typeface="+mn-lt"/>
                <a:ea typeface="+mn-ea"/>
                <a:cs typeface="+mn-cs"/>
              </a:rPr>
              <a:t>III</a:t>
            </a:r>
            <a:r>
              <a:rPr lang="ru-RU" sz="1200" kern="1200" dirty="0" smtClean="0">
                <a:solidFill>
                  <a:schemeClr val="tx1"/>
                </a:solidFill>
                <a:latin typeface="+mn-lt"/>
                <a:ea typeface="+mn-ea"/>
                <a:cs typeface="+mn-cs"/>
              </a:rPr>
              <a:t> этап медицинской реабилитации и следует, при наличии показаний у пациента , за амбулаторным этапом реабилитации.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1FB12B06-E1B0-4483-8DDA-EE528B73BA78}" type="slidenum">
              <a:rPr lang="ru-RU" smtClean="0"/>
              <a:pPr/>
              <a:t>9</a:t>
            </a:fld>
            <a:endParaRPr lang="ru-RU"/>
          </a:p>
        </p:txBody>
      </p:sp>
    </p:spTree>
    <p:extLst>
      <p:ext uri="{BB962C8B-B14F-4D97-AF65-F5344CB8AC3E}">
        <p14:creationId xmlns:p14="http://schemas.microsoft.com/office/powerpoint/2010/main" val="934359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Отделение расположено в загородной зоне, в 15 км от города, на территории соснового бора, имеет сметную мощность 90 коек, 80 из которых в настоящее время работают в системе ОМС, выполняя муниципальный заказ на медицинскую реабилитацию пациентов, перенесших острое нарушение коронарного кровообращения, ОНМК, кардиохирургические либо эндоваскулярные операции на сердце и магистральных сосудах.</a:t>
            </a:r>
          </a:p>
          <a:p>
            <a:endParaRPr lang="ru-RU" dirty="0"/>
          </a:p>
        </p:txBody>
      </p:sp>
      <p:sp>
        <p:nvSpPr>
          <p:cNvPr id="4" name="Номер слайда 3"/>
          <p:cNvSpPr>
            <a:spLocks noGrp="1"/>
          </p:cNvSpPr>
          <p:nvPr>
            <p:ph type="sldNum" sz="quarter" idx="10"/>
          </p:nvPr>
        </p:nvSpPr>
        <p:spPr/>
        <p:txBody>
          <a:bodyPr/>
          <a:lstStyle/>
          <a:p>
            <a:fld id="{1FB12B06-E1B0-4483-8DDA-EE528B73BA78}" type="slidenum">
              <a:rPr lang="ru-RU" smtClean="0"/>
              <a:pPr/>
              <a:t>11</a:t>
            </a:fld>
            <a:endParaRPr lang="ru-RU"/>
          </a:p>
        </p:txBody>
      </p:sp>
    </p:spTree>
    <p:extLst>
      <p:ext uri="{BB962C8B-B14F-4D97-AF65-F5344CB8AC3E}">
        <p14:creationId xmlns:p14="http://schemas.microsoft.com/office/powerpoint/2010/main" val="2219936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Говоря о принципах непрерывности, преемственности и своевременности, нужно сказать, что нормативная база медицинской реабилитации  еще до конца не разработана. В настоящее время нет четких алгоритмов , закрепленных в клинических рекомендациях Федерального уровня, которые бы определяли сроки перевода пациентов  с одного этапа на другой, имели бы четкие критерии оценки реабилитационного потенциала у разных категорий больных, содержали  критерии оценки эффективности проведенной на конкретном этапе реабилитации.</a:t>
            </a:r>
          </a:p>
          <a:p>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В отсутствие Федеральных клинических рекомендаций ( в настоящее время утверждены только  рекомендации по реабилитации больных, перенесших ИМ с П</a:t>
            </a:r>
            <a:r>
              <a:rPr lang="en-US" sz="1200" kern="1200" dirty="0" smtClean="0">
                <a:solidFill>
                  <a:schemeClr val="tx1"/>
                </a:solidFill>
                <a:latin typeface="+mn-lt"/>
                <a:ea typeface="+mn-ea"/>
                <a:cs typeface="+mn-cs"/>
              </a:rPr>
              <a:t>ST</a:t>
            </a:r>
            <a:r>
              <a:rPr lang="ru-RU" sz="1200" kern="1200" dirty="0" smtClean="0">
                <a:solidFill>
                  <a:schemeClr val="tx1"/>
                </a:solidFill>
                <a:latin typeface="+mn-lt"/>
                <a:ea typeface="+mn-ea"/>
                <a:cs typeface="+mn-cs"/>
              </a:rPr>
              <a:t> сотрудниками нашего отделения и научными сотрудниками лаборатории реабилитации НИИ КПССЗ, разработаны на региональном уровне клинические рекомендации по реабилитации пациентов после ОНКК (ИМ и ОКС) и кардиохирургических операций, которые в ближайшее время будут предоставлены в Кузбасскую ассоциацию врачей, ДОЗН, ТФ ОМС для проведения процедуры согласования и утверждения. </a:t>
            </a:r>
          </a:p>
          <a:p>
            <a:endParaRPr lang="ru-RU" dirty="0"/>
          </a:p>
        </p:txBody>
      </p:sp>
      <p:sp>
        <p:nvSpPr>
          <p:cNvPr id="4" name="Номер слайда 3"/>
          <p:cNvSpPr>
            <a:spLocks noGrp="1"/>
          </p:cNvSpPr>
          <p:nvPr>
            <p:ph type="sldNum" sz="quarter" idx="10"/>
          </p:nvPr>
        </p:nvSpPr>
        <p:spPr/>
        <p:txBody>
          <a:bodyPr/>
          <a:lstStyle/>
          <a:p>
            <a:fld id="{1FB12B06-E1B0-4483-8DDA-EE528B73BA78}" type="slidenum">
              <a:rPr lang="ru-RU" smtClean="0"/>
              <a:pPr/>
              <a:t>12</a:t>
            </a:fld>
            <a:endParaRPr lang="ru-RU"/>
          </a:p>
        </p:txBody>
      </p:sp>
    </p:spTree>
    <p:extLst>
      <p:ext uri="{BB962C8B-B14F-4D97-AF65-F5344CB8AC3E}">
        <p14:creationId xmlns:p14="http://schemas.microsoft.com/office/powerpoint/2010/main" val="2933185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FB12B06-E1B0-4483-8DDA-EE528B73BA78}" type="slidenum">
              <a:rPr lang="ru-RU" smtClean="0"/>
              <a:pPr/>
              <a:t>13</a:t>
            </a:fld>
            <a:endParaRPr lang="ru-RU"/>
          </a:p>
        </p:txBody>
      </p:sp>
    </p:spTree>
    <p:extLst>
      <p:ext uri="{BB962C8B-B14F-4D97-AF65-F5344CB8AC3E}">
        <p14:creationId xmlns:p14="http://schemas.microsoft.com/office/powerpoint/2010/main" val="3659978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FB12B06-E1B0-4483-8DDA-EE528B73BA78}" type="slidenum">
              <a:rPr lang="ru-RU" smtClean="0"/>
              <a:pPr/>
              <a:t>14</a:t>
            </a:fld>
            <a:endParaRPr lang="ru-RU"/>
          </a:p>
        </p:txBody>
      </p:sp>
    </p:spTree>
    <p:extLst>
      <p:ext uri="{BB962C8B-B14F-4D97-AF65-F5344CB8AC3E}">
        <p14:creationId xmlns:p14="http://schemas.microsoft.com/office/powerpoint/2010/main" val="3758627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sz="1200" kern="1200" dirty="0" smtClean="0">
                <a:solidFill>
                  <a:schemeClr val="tx1"/>
                </a:solidFill>
                <a:latin typeface="+mn-lt"/>
                <a:ea typeface="+mn-ea"/>
                <a:cs typeface="+mn-cs"/>
              </a:rPr>
              <a:t>Для того, чтобы направить того кого нужно, врач, направляющий пациента на реабилитацию должен оценить его реабилитационный потенциал. Реабилитационный потенциал учитывает: клиническое течение ИБС, объем и тяжесть повреждения миокарда, степень непроходимости коронарных артерий, другие функциональные нарушения – осложнения,  развившиеся при ОКС или КШ,    психологическое состояние больного, индивидуальные ресурсы и компенсаторные возможностей сердечно – сосудистой системы, наличие коморбидности, факторы окружающей среды, влияющие на жизнеспособность и социальную активность больного .</a:t>
            </a:r>
          </a:p>
          <a:p>
            <a:r>
              <a:rPr lang="ru-RU" sz="1200" kern="1200" dirty="0" smtClean="0">
                <a:solidFill>
                  <a:schemeClr val="tx1"/>
                </a:solidFill>
                <a:latin typeface="+mn-lt"/>
                <a:ea typeface="+mn-ea"/>
                <a:cs typeface="+mn-cs"/>
              </a:rPr>
              <a:t>Различаются следующие уровни реабилитационного потенциала: высокий, средний, низкий и крайне низкий.  Больные с высоким потенциалом</a:t>
            </a:r>
            <a:r>
              <a:rPr lang="ru-RU" sz="1200" b="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способны частично к спонтанной реабилитации. Больные с </a:t>
            </a:r>
            <a:r>
              <a:rPr lang="ru-RU" sz="1200" b="1" kern="1200" dirty="0" smtClean="0">
                <a:solidFill>
                  <a:schemeClr val="tx1"/>
                </a:solidFill>
                <a:latin typeface="+mn-lt"/>
                <a:ea typeface="+mn-ea"/>
                <a:cs typeface="+mn-cs"/>
              </a:rPr>
              <a:t>крайне низким реабилитационным потенциалом,</a:t>
            </a:r>
            <a:r>
              <a:rPr lang="ru-RU" sz="1200" kern="1200" dirty="0" smtClean="0">
                <a:solidFill>
                  <a:schemeClr val="tx1"/>
                </a:solidFill>
                <a:latin typeface="+mn-lt"/>
                <a:ea typeface="+mn-ea"/>
                <a:cs typeface="+mn-cs"/>
              </a:rPr>
              <a:t> в основном, нуждаются в симптоматическом медикаментозном лечении, поддерживающем жизнь, и пребывании на постоянном полупостельном/постельном режиме, в том числе в специальных лечебных заведениях для бесперспективных больных (в хосписах). Наши пациенты это пациенты со средним и низким реабилитационным</a:t>
            </a:r>
            <a:r>
              <a:rPr lang="ru-RU" sz="1200" kern="1200" baseline="0" dirty="0" smtClean="0">
                <a:solidFill>
                  <a:schemeClr val="tx1"/>
                </a:solidFill>
                <a:latin typeface="+mn-lt"/>
                <a:ea typeface="+mn-ea"/>
                <a:cs typeface="+mn-cs"/>
              </a:rPr>
              <a:t> потенциалом.</a:t>
            </a:r>
            <a:r>
              <a:rPr lang="ru-RU" sz="1200" kern="1200" dirty="0" smtClean="0">
                <a:solidFill>
                  <a:schemeClr val="tx1"/>
                </a:solidFill>
                <a:latin typeface="+mn-lt"/>
                <a:ea typeface="+mn-ea"/>
                <a:cs typeface="+mn-cs"/>
              </a:rPr>
              <a:t> Реабилитационный процесс для последних может потребовать более длительных сроков пребывания. Кстати, средний срок реабилитации определен ТФ ОМС как 15 дней, что достаточно для 80 % пациентов, колеблется от 10 до 22 дней в зависимости от класса тяжести пациента, развития осложнений на этапе реабилитации и других факторов.  На слайде, предложенная Д.М. Ароновым таблица соответствия РП ФК СН, которая может быть использована для определения РП. </a:t>
            </a:r>
          </a:p>
          <a:p>
            <a:endParaRPr lang="ru-RU" dirty="0"/>
          </a:p>
        </p:txBody>
      </p:sp>
      <p:sp>
        <p:nvSpPr>
          <p:cNvPr id="4" name="Номер слайда 3"/>
          <p:cNvSpPr>
            <a:spLocks noGrp="1"/>
          </p:cNvSpPr>
          <p:nvPr>
            <p:ph type="sldNum" sz="quarter" idx="10"/>
          </p:nvPr>
        </p:nvSpPr>
        <p:spPr/>
        <p:txBody>
          <a:bodyPr/>
          <a:lstStyle/>
          <a:p>
            <a:fld id="{1FB12B06-E1B0-4483-8DDA-EE528B73BA78}" type="slidenum">
              <a:rPr lang="ru-RU" smtClean="0"/>
              <a:pPr/>
              <a:t>15</a:t>
            </a:fld>
            <a:endParaRPr lang="ru-RU"/>
          </a:p>
        </p:txBody>
      </p:sp>
    </p:spTree>
    <p:extLst>
      <p:ext uri="{BB962C8B-B14F-4D97-AF65-F5344CB8AC3E}">
        <p14:creationId xmlns:p14="http://schemas.microsoft.com/office/powerpoint/2010/main" val="3532526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9542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4/7/2023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6840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4/7/2023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18639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4/7/2023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1126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4/7/2023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11693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4/7/2023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5734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pPr/>
              <a:t>4/7/2023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pPr/>
              <a:t>‹#›</a:t>
            </a:fld>
            <a:endParaRPr lang="en-US" dirty="0"/>
          </a:p>
        </p:txBody>
      </p:sp>
    </p:spTree>
    <p:extLst>
      <p:ext uri="{BB962C8B-B14F-4D97-AF65-F5344CB8AC3E}">
        <p14:creationId xmlns:p14="http://schemas.microsoft.com/office/powerpoint/2010/main" val="140208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15828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2074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4/7/2023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5757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pPr/>
              <a:t>4/7/2023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pPr/>
              <a:t>‹#›</a:t>
            </a:fld>
            <a:endParaRPr lang="en-US" dirty="0"/>
          </a:p>
        </p:txBody>
      </p:sp>
    </p:spTree>
    <p:extLst>
      <p:ext uri="{BB962C8B-B14F-4D97-AF65-F5344CB8AC3E}">
        <p14:creationId xmlns:p14="http://schemas.microsoft.com/office/powerpoint/2010/main" val="1572673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9974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176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61426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smtClean="0"/>
              <a:pPr/>
              <a:t>4/7/2023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p14="http://schemas.microsoft.com/office/powerpoint/2010/main" val="2411350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4/7/2023</a:t>
            </a:fld>
            <a:endParaRPr lang="en-US" dirty="0"/>
          </a:p>
        </p:txBody>
      </p:sp>
    </p:spTree>
    <p:extLst>
      <p:ext uri="{BB962C8B-B14F-4D97-AF65-F5344CB8AC3E}">
        <p14:creationId xmlns:p14="http://schemas.microsoft.com/office/powerpoint/2010/main" val="66724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4/7/2023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105348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31781" y="2429248"/>
            <a:ext cx="7766936" cy="1646302"/>
          </a:xfrm>
        </p:spPr>
        <p:txBody>
          <a:bodyPr/>
          <a:lstStyle/>
          <a:p>
            <a:r>
              <a:rPr lang="ru-RU" sz="4800" b="1" dirty="0" smtClean="0">
                <a:solidFill>
                  <a:schemeClr val="accent1">
                    <a:lumMod val="50000"/>
                  </a:schemeClr>
                </a:solidFill>
                <a:latin typeface="Arial Black" pitchFamily="34" charset="0"/>
              </a:rPr>
              <a:t>Практические аспекты </a:t>
            </a:r>
            <a:r>
              <a:rPr lang="ru-RU" sz="4800" b="1" dirty="0" err="1" smtClean="0">
                <a:solidFill>
                  <a:schemeClr val="accent1">
                    <a:lumMod val="50000"/>
                  </a:schemeClr>
                </a:solidFill>
                <a:latin typeface="Arial Black" pitchFamily="34" charset="0"/>
              </a:rPr>
              <a:t>кардиореабилитации</a:t>
            </a:r>
            <a:r>
              <a:rPr lang="ru-RU" sz="4800" b="1" dirty="0" smtClean="0">
                <a:solidFill>
                  <a:schemeClr val="accent1">
                    <a:lumMod val="50000"/>
                  </a:schemeClr>
                </a:solidFill>
                <a:latin typeface="Arial Black" pitchFamily="34" charset="0"/>
              </a:rPr>
              <a:t/>
            </a:r>
            <a:br>
              <a:rPr lang="ru-RU" sz="4800" b="1" dirty="0" smtClean="0">
                <a:solidFill>
                  <a:schemeClr val="accent1">
                    <a:lumMod val="50000"/>
                  </a:schemeClr>
                </a:solidFill>
                <a:latin typeface="Arial Black" pitchFamily="34" charset="0"/>
              </a:rPr>
            </a:br>
            <a:r>
              <a:rPr lang="ru-RU" sz="4800" b="1" dirty="0" smtClean="0">
                <a:solidFill>
                  <a:schemeClr val="accent1">
                    <a:lumMod val="50000"/>
                  </a:schemeClr>
                </a:solidFill>
                <a:latin typeface="Arial Black" pitchFamily="34" charset="0"/>
              </a:rPr>
              <a:t> </a:t>
            </a:r>
            <a:endParaRPr lang="ru-RU" sz="2800" b="1" dirty="0">
              <a:solidFill>
                <a:schemeClr val="accent1">
                  <a:lumMod val="50000"/>
                </a:schemeClr>
              </a:solidFill>
              <a:latin typeface="Arial Black" pitchFamily="34" charset="0"/>
            </a:endParaRPr>
          </a:p>
        </p:txBody>
      </p:sp>
      <p:sp>
        <p:nvSpPr>
          <p:cNvPr id="3" name="Подзаголовок 2"/>
          <p:cNvSpPr>
            <a:spLocks noGrp="1"/>
          </p:cNvSpPr>
          <p:nvPr>
            <p:ph type="subTitle" idx="1"/>
          </p:nvPr>
        </p:nvSpPr>
        <p:spPr>
          <a:xfrm>
            <a:off x="1531781" y="5173361"/>
            <a:ext cx="7766936" cy="443927"/>
          </a:xfrm>
        </p:spPr>
        <p:txBody>
          <a:bodyPr>
            <a:noAutofit/>
          </a:bodyPr>
          <a:lstStyle/>
          <a:p>
            <a:pPr algn="ctr"/>
            <a:r>
              <a:rPr lang="ru-RU" sz="1200" b="1" dirty="0" smtClean="0">
                <a:solidFill>
                  <a:schemeClr val="accent2">
                    <a:lumMod val="50000"/>
                  </a:schemeClr>
                </a:solidFill>
              </a:rPr>
              <a:t>Коваленко Т.В. - </a:t>
            </a:r>
            <a:r>
              <a:rPr lang="ru-RU" sz="1200" b="1" dirty="0" err="1" smtClean="0">
                <a:solidFill>
                  <a:schemeClr val="accent2">
                    <a:lumMod val="50000"/>
                  </a:schemeClr>
                </a:solidFill>
              </a:rPr>
              <a:t>зав.отделением</a:t>
            </a:r>
            <a:r>
              <a:rPr lang="ru-RU" sz="1200" b="1" dirty="0" smtClean="0">
                <a:solidFill>
                  <a:schemeClr val="accent2">
                    <a:lumMod val="50000"/>
                  </a:schemeClr>
                </a:solidFill>
              </a:rPr>
              <a:t> кардиологии и реабилитации ГБУЗ КККД имени академика </a:t>
            </a:r>
            <a:r>
              <a:rPr lang="ru-RU" sz="1200" b="1" dirty="0" err="1" smtClean="0">
                <a:solidFill>
                  <a:schemeClr val="accent2">
                    <a:lumMod val="50000"/>
                  </a:schemeClr>
                </a:solidFill>
              </a:rPr>
              <a:t>Л.С.Барбараша</a:t>
            </a:r>
            <a:endParaRPr lang="ru-RU" sz="1200" b="1" dirty="0" smtClean="0">
              <a:solidFill>
                <a:schemeClr val="accent2">
                  <a:lumMod val="50000"/>
                </a:schemeClr>
              </a:solidFill>
            </a:endParaRPr>
          </a:p>
          <a:p>
            <a:pPr algn="ctr"/>
            <a:r>
              <a:rPr lang="ru-RU" sz="1200" b="1" dirty="0" smtClean="0">
                <a:solidFill>
                  <a:schemeClr val="accent2">
                    <a:lumMod val="50000"/>
                  </a:schemeClr>
                </a:solidFill>
              </a:rPr>
              <a:t>Кемерово 2023</a:t>
            </a:r>
            <a:endParaRPr lang="ru-RU" sz="1200" b="1" dirty="0">
              <a:solidFill>
                <a:schemeClr val="accent2">
                  <a:lumMod val="50000"/>
                </a:schemeClr>
              </a:solidFill>
            </a:endParaRPr>
          </a:p>
        </p:txBody>
      </p:sp>
    </p:spTree>
    <p:extLst>
      <p:ext uri="{BB962C8B-B14F-4D97-AF65-F5344CB8AC3E}">
        <p14:creationId xmlns:p14="http://schemas.microsoft.com/office/powerpoint/2010/main" val="40350988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Реабилитация в наши дни</a:t>
            </a:r>
            <a:endParaRPr lang="ru-RU" dirty="0"/>
          </a:p>
        </p:txBody>
      </p:sp>
      <p:sp>
        <p:nvSpPr>
          <p:cNvPr id="3" name="Объект 2"/>
          <p:cNvSpPr>
            <a:spLocks noGrp="1"/>
          </p:cNvSpPr>
          <p:nvPr>
            <p:ph idx="1"/>
          </p:nvPr>
        </p:nvSpPr>
        <p:spPr>
          <a:xfrm>
            <a:off x="677334" y="1930401"/>
            <a:ext cx="8596668" cy="4110962"/>
          </a:xfrm>
        </p:spPr>
        <p:txBody>
          <a:bodyPr/>
          <a:lstStyle/>
          <a:p>
            <a:r>
              <a:rPr lang="ru-RU" sz="2000" dirty="0" smtClean="0">
                <a:solidFill>
                  <a:schemeClr val="bg2">
                    <a:lumMod val="25000"/>
                  </a:schemeClr>
                </a:solidFill>
              </a:rPr>
              <a:t>Медицинская реабилитация </a:t>
            </a:r>
            <a:r>
              <a:rPr lang="ru-RU" sz="2000" dirty="0">
                <a:solidFill>
                  <a:schemeClr val="bg2">
                    <a:lumMod val="25000"/>
                  </a:schemeClr>
                </a:solidFill>
              </a:rPr>
              <a:t>осуществляется в плановой форме в рамках первичной </a:t>
            </a:r>
            <a:r>
              <a:rPr lang="ru-RU" sz="2000" dirty="0" smtClean="0">
                <a:solidFill>
                  <a:schemeClr val="bg2">
                    <a:lumMod val="25000"/>
                  </a:schemeClr>
                </a:solidFill>
              </a:rPr>
              <a:t>медико-санитарной помощи </a:t>
            </a:r>
            <a:r>
              <a:rPr lang="ru-RU" sz="2000" dirty="0">
                <a:solidFill>
                  <a:schemeClr val="bg2">
                    <a:lumMod val="25000"/>
                  </a:schemeClr>
                </a:solidFill>
              </a:rPr>
              <a:t>и специализированной, в т. ч. высокотехнологичной, </a:t>
            </a:r>
            <a:r>
              <a:rPr lang="ru-RU" sz="2000" dirty="0" smtClean="0">
                <a:solidFill>
                  <a:schemeClr val="bg2">
                    <a:lumMod val="25000"/>
                  </a:schemeClr>
                </a:solidFill>
              </a:rPr>
              <a:t>медицинской помощи; </a:t>
            </a:r>
            <a:endParaRPr lang="ru-RU" sz="2000" dirty="0">
              <a:solidFill>
                <a:schemeClr val="bg2">
                  <a:lumMod val="25000"/>
                </a:schemeClr>
              </a:solidFill>
            </a:endParaRPr>
          </a:p>
          <a:p>
            <a:r>
              <a:rPr lang="ru-RU" sz="2000" dirty="0" smtClean="0">
                <a:solidFill>
                  <a:schemeClr val="bg2">
                    <a:lumMod val="25000"/>
                  </a:schemeClr>
                </a:solidFill>
              </a:rPr>
              <a:t>Медицинская реабилитация осуществляется в условиях: амбулаторно</a:t>
            </a:r>
            <a:r>
              <a:rPr lang="ru-RU" sz="2000" dirty="0">
                <a:solidFill>
                  <a:schemeClr val="bg2">
                    <a:lumMod val="25000"/>
                  </a:schemeClr>
                </a:solidFill>
              </a:rPr>
              <a:t>, </a:t>
            </a:r>
            <a:r>
              <a:rPr lang="ru-RU" sz="2000" dirty="0" smtClean="0">
                <a:solidFill>
                  <a:schemeClr val="bg2">
                    <a:lumMod val="25000"/>
                  </a:schemeClr>
                </a:solidFill>
              </a:rPr>
              <a:t>стационарно, в </a:t>
            </a:r>
            <a:r>
              <a:rPr lang="ru-RU" sz="2000" dirty="0">
                <a:solidFill>
                  <a:schemeClr val="bg2">
                    <a:lumMod val="25000"/>
                  </a:schemeClr>
                </a:solidFill>
              </a:rPr>
              <a:t>дневном </a:t>
            </a:r>
            <a:r>
              <a:rPr lang="ru-RU" sz="2000" dirty="0" smtClean="0">
                <a:solidFill>
                  <a:schemeClr val="bg2">
                    <a:lumMod val="25000"/>
                  </a:schemeClr>
                </a:solidFill>
              </a:rPr>
              <a:t>стационаре;</a:t>
            </a:r>
          </a:p>
          <a:p>
            <a:r>
              <a:rPr lang="ru-RU" sz="2000" dirty="0" smtClean="0">
                <a:solidFill>
                  <a:schemeClr val="bg2">
                    <a:lumMod val="25000"/>
                  </a:schemeClr>
                </a:solidFill>
              </a:rPr>
              <a:t>Медицинская реабилитация осуществляется в 3 этапа;</a:t>
            </a:r>
          </a:p>
          <a:p>
            <a:r>
              <a:rPr lang="ru-RU" sz="2000" dirty="0" smtClean="0">
                <a:solidFill>
                  <a:schemeClr val="bg2">
                    <a:lumMod val="25000"/>
                  </a:schemeClr>
                </a:solidFill>
              </a:rPr>
              <a:t>Медицинская реабилитация осуществляется </a:t>
            </a:r>
            <a:r>
              <a:rPr lang="ru-RU" sz="2000" dirty="0" err="1" smtClean="0">
                <a:solidFill>
                  <a:schemeClr val="bg2">
                    <a:lumMod val="25000"/>
                  </a:schemeClr>
                </a:solidFill>
              </a:rPr>
              <a:t>мультидисциплинарной</a:t>
            </a:r>
            <a:r>
              <a:rPr lang="ru-RU" sz="2000" dirty="0" smtClean="0">
                <a:solidFill>
                  <a:schemeClr val="bg2">
                    <a:lumMod val="25000"/>
                  </a:schemeClr>
                </a:solidFill>
              </a:rPr>
              <a:t> реабилитационной командой (МДРК).</a:t>
            </a:r>
            <a:endParaRPr lang="ru-RU" sz="2000" dirty="0">
              <a:solidFill>
                <a:schemeClr val="bg2">
                  <a:lumMod val="25000"/>
                </a:schemeClr>
              </a:solidFill>
            </a:endParaRPr>
          </a:p>
          <a:p>
            <a:endParaRPr lang="ru-RU" dirty="0"/>
          </a:p>
        </p:txBody>
      </p:sp>
    </p:spTree>
    <p:extLst>
      <p:ext uri="{BB962C8B-B14F-4D97-AF65-F5344CB8AC3E}">
        <p14:creationId xmlns:p14="http://schemas.microsoft.com/office/powerpoint/2010/main" val="2827651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smtClean="0">
                <a:solidFill>
                  <a:schemeClr val="accent1">
                    <a:lumMod val="50000"/>
                  </a:schemeClr>
                </a:solidFill>
              </a:rPr>
              <a:t>Показания для кардиореабилитации </a:t>
            </a:r>
            <a:r>
              <a:rPr lang="en-US" sz="2800" dirty="0" smtClean="0">
                <a:solidFill>
                  <a:schemeClr val="accent1">
                    <a:lumMod val="50000"/>
                  </a:schemeClr>
                </a:solidFill>
              </a:rPr>
              <a:t>II </a:t>
            </a:r>
            <a:r>
              <a:rPr lang="ru-RU" sz="2800" dirty="0" smtClean="0">
                <a:solidFill>
                  <a:schemeClr val="accent1">
                    <a:lumMod val="50000"/>
                  </a:schemeClr>
                </a:solidFill>
              </a:rPr>
              <a:t>этапа</a:t>
            </a:r>
            <a:br>
              <a:rPr lang="ru-RU" sz="2800" dirty="0" smtClean="0">
                <a:solidFill>
                  <a:schemeClr val="accent1">
                    <a:lumMod val="50000"/>
                  </a:schemeClr>
                </a:solidFill>
              </a:rPr>
            </a:br>
            <a:r>
              <a:rPr lang="ru-RU" sz="2800" dirty="0" smtClean="0">
                <a:solidFill>
                  <a:schemeClr val="accent1">
                    <a:lumMod val="50000"/>
                  </a:schemeClr>
                </a:solidFill>
              </a:rPr>
              <a:t> в отделении кардиологии и реабилитации </a:t>
            </a:r>
            <a:endParaRPr lang="ru-RU" sz="2800" dirty="0">
              <a:solidFill>
                <a:schemeClr val="accent1">
                  <a:lumMod val="50000"/>
                </a:schemeClr>
              </a:solidFill>
            </a:endParaRPr>
          </a:p>
        </p:txBody>
      </p:sp>
      <p:sp>
        <p:nvSpPr>
          <p:cNvPr id="5" name="Содержимое 4"/>
          <p:cNvSpPr>
            <a:spLocks noGrp="1"/>
          </p:cNvSpPr>
          <p:nvPr>
            <p:ph idx="1"/>
          </p:nvPr>
        </p:nvSpPr>
        <p:spPr/>
        <p:txBody>
          <a:bodyPr/>
          <a:lstStyle/>
          <a:p>
            <a:r>
              <a:rPr lang="ru-RU" sz="2000" dirty="0" smtClean="0">
                <a:solidFill>
                  <a:schemeClr val="accent2">
                    <a:lumMod val="50000"/>
                  </a:schemeClr>
                </a:solidFill>
              </a:rPr>
              <a:t>Реабилитация после инфаркта миокарда или ОКС с ЧТКА</a:t>
            </a:r>
          </a:p>
          <a:p>
            <a:r>
              <a:rPr lang="ru-RU" sz="2000" dirty="0" smtClean="0">
                <a:solidFill>
                  <a:schemeClr val="accent2">
                    <a:lumMod val="50000"/>
                  </a:schemeClr>
                </a:solidFill>
              </a:rPr>
              <a:t>Реабилитация после операции КШ </a:t>
            </a:r>
          </a:p>
          <a:p>
            <a:r>
              <a:rPr lang="ru-RU" sz="2000" dirty="0" smtClean="0">
                <a:solidFill>
                  <a:schemeClr val="accent2">
                    <a:lumMod val="50000"/>
                  </a:schemeClr>
                </a:solidFill>
              </a:rPr>
              <a:t>Реабилитация после протезирования клапанов сердца и других операций на сердце и магистральных сосудах </a:t>
            </a:r>
          </a:p>
          <a:p>
            <a:pPr marL="0" indent="0">
              <a:buNone/>
            </a:pPr>
            <a:r>
              <a:rPr lang="ru-RU" sz="2000" dirty="0" smtClean="0">
                <a:solidFill>
                  <a:schemeClr val="accent2">
                    <a:lumMod val="50000"/>
                  </a:schemeClr>
                </a:solidFill>
              </a:rPr>
              <a:t>-----------------------------------------------------------------------------------------</a:t>
            </a:r>
          </a:p>
          <a:p>
            <a:r>
              <a:rPr lang="ru-RU" sz="2000" dirty="0" smtClean="0">
                <a:solidFill>
                  <a:schemeClr val="accent2">
                    <a:lumMod val="50000"/>
                  </a:schemeClr>
                </a:solidFill>
              </a:rPr>
              <a:t>Реабилитация после ОНМК</a:t>
            </a:r>
          </a:p>
          <a:p>
            <a:endParaRPr lang="ru-RU" dirty="0"/>
          </a:p>
        </p:txBody>
      </p:sp>
    </p:spTree>
    <p:extLst>
      <p:ext uri="{BB962C8B-B14F-4D97-AF65-F5344CB8AC3E}">
        <p14:creationId xmlns:p14="http://schemas.microsoft.com/office/powerpoint/2010/main" val="16482292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599"/>
            <a:ext cx="8596668" cy="1081177"/>
          </a:xfrm>
        </p:spPr>
        <p:txBody>
          <a:bodyPr>
            <a:normAutofit fontScale="90000"/>
          </a:bodyPr>
          <a:lstStyle/>
          <a:p>
            <a:r>
              <a:rPr lang="ru-RU" dirty="0" smtClean="0">
                <a:solidFill>
                  <a:schemeClr val="accent2">
                    <a:lumMod val="50000"/>
                  </a:schemeClr>
                </a:solidFill>
              </a:rPr>
              <a:t>Подготовка к направлению на </a:t>
            </a:r>
            <a:r>
              <a:rPr lang="en-US" dirty="0" smtClean="0">
                <a:solidFill>
                  <a:schemeClr val="accent2">
                    <a:lumMod val="50000"/>
                  </a:schemeClr>
                </a:solidFill>
              </a:rPr>
              <a:t>II</a:t>
            </a:r>
            <a:r>
              <a:rPr lang="ru-RU" dirty="0" smtClean="0">
                <a:solidFill>
                  <a:schemeClr val="accent2">
                    <a:lumMod val="50000"/>
                  </a:schemeClr>
                </a:solidFill>
              </a:rPr>
              <a:t> этап реабилитации…</a:t>
            </a:r>
            <a:endParaRPr lang="ru-RU" dirty="0">
              <a:solidFill>
                <a:schemeClr val="accent2">
                  <a:lumMod val="50000"/>
                </a:schemeClr>
              </a:solidFill>
            </a:endParaRPr>
          </a:p>
        </p:txBody>
      </p:sp>
      <p:sp>
        <p:nvSpPr>
          <p:cNvPr id="3" name="Содержимое 2"/>
          <p:cNvSpPr>
            <a:spLocks noGrp="1"/>
          </p:cNvSpPr>
          <p:nvPr>
            <p:ph idx="1"/>
          </p:nvPr>
        </p:nvSpPr>
        <p:spPr>
          <a:xfrm>
            <a:off x="677333" y="1897813"/>
            <a:ext cx="9191285" cy="4537492"/>
          </a:xfrm>
        </p:spPr>
        <p:txBody>
          <a:bodyPr>
            <a:normAutofit lnSpcReduction="10000"/>
          </a:bodyPr>
          <a:lstStyle/>
          <a:p>
            <a:r>
              <a:rPr lang="ru-RU" sz="2000" dirty="0" smtClean="0">
                <a:solidFill>
                  <a:schemeClr val="accent2">
                    <a:lumMod val="50000"/>
                  </a:schemeClr>
                </a:solidFill>
              </a:rPr>
              <a:t>	Подготовка к направлению на </a:t>
            </a:r>
            <a:r>
              <a:rPr lang="en-US" sz="2000" dirty="0" smtClean="0">
                <a:solidFill>
                  <a:schemeClr val="accent2">
                    <a:lumMod val="50000"/>
                  </a:schemeClr>
                </a:solidFill>
              </a:rPr>
              <a:t>II</a:t>
            </a:r>
            <a:r>
              <a:rPr lang="ru-RU" sz="2000" dirty="0" smtClean="0">
                <a:solidFill>
                  <a:schemeClr val="accent2">
                    <a:lumMod val="50000"/>
                  </a:schemeClr>
                </a:solidFill>
              </a:rPr>
              <a:t> стационарный этап кардиореабилитации начинается на предшествующем этапе - в отделениях КККД либо кардиохирургическом отделении, где определяется уровень реабилитационного потенциала пациента, наличие противопоказаний к пребыванию в реабилитационном отделении, его согласие. </a:t>
            </a:r>
          </a:p>
          <a:p>
            <a:r>
              <a:rPr lang="ru-RU" sz="2000" dirty="0" smtClean="0">
                <a:solidFill>
                  <a:schemeClr val="accent2">
                    <a:lumMod val="50000"/>
                  </a:schemeClr>
                </a:solidFill>
              </a:rPr>
              <a:t> Отбор на реабилитацию  проводят лечащий врач совместно с заведующим отделением, направляющего учреждения, направлением является выписка из истории болезни, подтверждающая факт и время  перенесенного острого периода заболевания либо кардиохирургической  операции</a:t>
            </a:r>
            <a:r>
              <a:rPr lang="ru-RU" sz="2000" dirty="0" smtClean="0">
                <a:solidFill>
                  <a:schemeClr val="tx1"/>
                </a:solidFill>
              </a:rPr>
              <a:t>.</a:t>
            </a:r>
          </a:p>
          <a:p>
            <a:r>
              <a:rPr lang="ru-RU" sz="2000" dirty="0" smtClean="0">
                <a:solidFill>
                  <a:schemeClr val="accent2">
                    <a:lumMod val="50000"/>
                  </a:schemeClr>
                </a:solidFill>
              </a:rPr>
              <a:t> Сроки </a:t>
            </a:r>
            <a:r>
              <a:rPr lang="ru-RU" sz="2000" dirty="0">
                <a:solidFill>
                  <a:schemeClr val="accent2">
                    <a:lumMod val="50000"/>
                  </a:schemeClr>
                </a:solidFill>
              </a:rPr>
              <a:t>направления (острый и подострый период инфаркта миокарда, ранний восстановительный период после кардиохирургического лечения</a:t>
            </a:r>
            <a:r>
              <a:rPr lang="ru-RU" sz="2000" dirty="0" smtClean="0">
                <a:solidFill>
                  <a:schemeClr val="accent2">
                    <a:lumMod val="50000"/>
                  </a:schemeClr>
                </a:solidFill>
              </a:rPr>
              <a:t>)</a:t>
            </a:r>
            <a:endParaRPr lang="ru-RU" sz="2000"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1098430"/>
          </a:xfrm>
        </p:spPr>
        <p:txBody>
          <a:bodyPr>
            <a:noAutofit/>
          </a:bodyPr>
          <a:lstStyle/>
          <a:p>
            <a:r>
              <a:rPr lang="ru-RU" sz="3200" dirty="0" smtClean="0">
                <a:solidFill>
                  <a:schemeClr val="accent2">
                    <a:lumMod val="50000"/>
                  </a:schemeClr>
                </a:solidFill>
              </a:rPr>
              <a:t>Противопоказания  к направлению на </a:t>
            </a:r>
            <a:r>
              <a:rPr lang="en-US" sz="3200" dirty="0" smtClean="0">
                <a:solidFill>
                  <a:schemeClr val="accent2">
                    <a:lumMod val="50000"/>
                  </a:schemeClr>
                </a:solidFill>
              </a:rPr>
              <a:t>II</a:t>
            </a:r>
            <a:r>
              <a:rPr lang="ru-RU" sz="3200" dirty="0" smtClean="0">
                <a:solidFill>
                  <a:schemeClr val="accent2">
                    <a:lumMod val="50000"/>
                  </a:schemeClr>
                </a:solidFill>
              </a:rPr>
              <a:t> этап кардиореабилитации…</a:t>
            </a:r>
            <a:endParaRPr lang="ru-RU" sz="3200" dirty="0">
              <a:solidFill>
                <a:schemeClr val="accent2">
                  <a:lumMod val="50000"/>
                </a:schemeClr>
              </a:solidFill>
            </a:endParaRPr>
          </a:p>
        </p:txBody>
      </p:sp>
      <p:sp>
        <p:nvSpPr>
          <p:cNvPr id="3" name="Содержимое 2"/>
          <p:cNvSpPr>
            <a:spLocks noGrp="1"/>
          </p:cNvSpPr>
          <p:nvPr>
            <p:ph idx="1"/>
          </p:nvPr>
        </p:nvSpPr>
        <p:spPr>
          <a:xfrm>
            <a:off x="677334" y="1804086"/>
            <a:ext cx="10243708" cy="4803748"/>
          </a:xfrm>
        </p:spPr>
        <p:txBody>
          <a:bodyPr>
            <a:normAutofit/>
          </a:bodyPr>
          <a:lstStyle/>
          <a:p>
            <a:pPr marL="0" indent="0" algn="just"/>
            <a:r>
              <a:rPr lang="ru-RU" dirty="0" smtClean="0">
                <a:solidFill>
                  <a:schemeClr val="accent2">
                    <a:lumMod val="50000"/>
                  </a:schemeClr>
                </a:solidFill>
              </a:rPr>
              <a:t>Нестабильная стенокардия, смещение сегмента </a:t>
            </a:r>
            <a:r>
              <a:rPr lang="en-US" dirty="0" smtClean="0">
                <a:solidFill>
                  <a:schemeClr val="accent2">
                    <a:lumMod val="50000"/>
                  </a:schemeClr>
                </a:solidFill>
              </a:rPr>
              <a:t>ST &gt;</a:t>
            </a:r>
            <a:r>
              <a:rPr lang="ru-RU" dirty="0" smtClean="0">
                <a:solidFill>
                  <a:schemeClr val="accent2">
                    <a:lumMod val="50000"/>
                  </a:schemeClr>
                </a:solidFill>
              </a:rPr>
              <a:t> 2-х мм в покое</a:t>
            </a:r>
          </a:p>
          <a:p>
            <a:pPr marL="0" indent="0" algn="just"/>
            <a:r>
              <a:rPr lang="ru-RU" dirty="0" smtClean="0">
                <a:solidFill>
                  <a:schemeClr val="accent2">
                    <a:lumMod val="50000"/>
                  </a:schemeClr>
                </a:solidFill>
              </a:rPr>
              <a:t>Значимый стеноз АК</a:t>
            </a:r>
          </a:p>
          <a:p>
            <a:pPr marL="0" indent="0" algn="just"/>
            <a:r>
              <a:rPr lang="ru-RU" dirty="0" smtClean="0">
                <a:solidFill>
                  <a:schemeClr val="accent2">
                    <a:lumMod val="50000"/>
                  </a:schemeClr>
                </a:solidFill>
              </a:rPr>
              <a:t>Лихорадка/вирусная инфекция</a:t>
            </a:r>
          </a:p>
          <a:p>
            <a:pPr marL="0" indent="0" algn="just"/>
            <a:r>
              <a:rPr lang="ru-RU" dirty="0" smtClean="0">
                <a:solidFill>
                  <a:schemeClr val="accent2">
                    <a:lumMod val="50000"/>
                  </a:schemeClr>
                </a:solidFill>
              </a:rPr>
              <a:t>Активный пери-/миокардит</a:t>
            </a:r>
          </a:p>
          <a:p>
            <a:pPr marL="0" indent="0" algn="just"/>
            <a:r>
              <a:rPr lang="ru-RU" dirty="0" smtClean="0">
                <a:solidFill>
                  <a:schemeClr val="accent2">
                    <a:lumMod val="50000"/>
                  </a:schemeClr>
                </a:solidFill>
              </a:rPr>
              <a:t>Неконтролируемая тахикардия </a:t>
            </a:r>
            <a:r>
              <a:rPr lang="en-US" dirty="0" smtClean="0">
                <a:solidFill>
                  <a:schemeClr val="accent2">
                    <a:lumMod val="50000"/>
                  </a:schemeClr>
                </a:solidFill>
              </a:rPr>
              <a:t>&gt;</a:t>
            </a:r>
            <a:r>
              <a:rPr lang="ru-RU" dirty="0" smtClean="0">
                <a:solidFill>
                  <a:schemeClr val="accent2">
                    <a:lumMod val="50000"/>
                  </a:schemeClr>
                </a:solidFill>
              </a:rPr>
              <a:t> 120 в минуту</a:t>
            </a:r>
          </a:p>
          <a:p>
            <a:pPr marL="0" indent="0" algn="just"/>
            <a:r>
              <a:rPr lang="ru-RU" dirty="0" smtClean="0">
                <a:solidFill>
                  <a:schemeClr val="accent2">
                    <a:lumMod val="50000"/>
                  </a:schemeClr>
                </a:solidFill>
              </a:rPr>
              <a:t>Некомпенсированная ХСН</a:t>
            </a:r>
          </a:p>
          <a:p>
            <a:pPr marL="0" indent="0" algn="just"/>
            <a:r>
              <a:rPr lang="ru-RU" dirty="0" smtClean="0">
                <a:solidFill>
                  <a:schemeClr val="accent2">
                    <a:lumMod val="50000"/>
                  </a:schemeClr>
                </a:solidFill>
              </a:rPr>
              <a:t>Неконтролируемые наджелудочковые/желудочковые нарушения ритма или блокады </a:t>
            </a:r>
            <a:r>
              <a:rPr lang="en-US" dirty="0" smtClean="0">
                <a:solidFill>
                  <a:schemeClr val="accent2">
                    <a:lumMod val="50000"/>
                  </a:schemeClr>
                </a:solidFill>
              </a:rPr>
              <a:t>III</a:t>
            </a:r>
            <a:r>
              <a:rPr lang="ru-RU" dirty="0" smtClean="0">
                <a:solidFill>
                  <a:schemeClr val="accent2">
                    <a:lumMod val="50000"/>
                  </a:schemeClr>
                </a:solidFill>
              </a:rPr>
              <a:t> ст.</a:t>
            </a:r>
          </a:p>
          <a:p>
            <a:pPr marL="0" indent="0" algn="just"/>
            <a:r>
              <a:rPr lang="ru-RU" dirty="0" smtClean="0">
                <a:solidFill>
                  <a:schemeClr val="accent2">
                    <a:lumMod val="50000"/>
                  </a:schemeClr>
                </a:solidFill>
              </a:rPr>
              <a:t>Неконтролируемый сахарный диабет</a:t>
            </a:r>
          </a:p>
          <a:p>
            <a:pPr marL="0" indent="0" algn="just"/>
            <a:r>
              <a:rPr lang="ru-RU" dirty="0" smtClean="0">
                <a:solidFill>
                  <a:schemeClr val="accent2">
                    <a:lumMod val="50000"/>
                  </a:schemeClr>
                </a:solidFill>
              </a:rPr>
              <a:t>Тяжелые сопутствующие заболевания, требующие специализированной терапии </a:t>
            </a:r>
          </a:p>
          <a:p>
            <a:pPr marL="0" indent="0" algn="just"/>
            <a:r>
              <a:rPr lang="ru-RU" dirty="0" smtClean="0">
                <a:solidFill>
                  <a:schemeClr val="accent2">
                    <a:lumMod val="50000"/>
                  </a:schemeClr>
                </a:solidFill>
              </a:rPr>
              <a:t>Недавняя ТЭЛА (менее 2-х месяцев)</a:t>
            </a:r>
          </a:p>
          <a:p>
            <a:pPr marL="0" indent="0" algn="just"/>
            <a:r>
              <a:rPr lang="ru-RU" dirty="0" smtClean="0">
                <a:solidFill>
                  <a:schemeClr val="accent2">
                    <a:lumMod val="50000"/>
                  </a:schemeClr>
                </a:solidFill>
              </a:rPr>
              <a:t>Нагноение послеоперационных ран или септические осложнения</a:t>
            </a:r>
          </a:p>
          <a:p>
            <a:pPr marL="0" indent="0" algn="just">
              <a:buNone/>
            </a:pPr>
            <a:endParaRPr lang="ru-RU" dirty="0" smtClean="0">
              <a:solidFill>
                <a:schemeClr val="accent2">
                  <a:lumMod val="50000"/>
                </a:schemeClr>
              </a:solidFill>
            </a:endParaRPr>
          </a:p>
          <a:p>
            <a:pPr marL="0" indent="0" algn="just">
              <a:buNone/>
            </a:pPr>
            <a:endParaRPr lang="ru-RU" sz="2000" dirty="0" smtClean="0">
              <a:solidFill>
                <a:schemeClr val="accent2">
                  <a:lumMod val="50000"/>
                </a:schemeClr>
              </a:solidFill>
            </a:endParaRPr>
          </a:p>
          <a:p>
            <a:pPr marL="0" indent="0" algn="just">
              <a:buNone/>
            </a:pPr>
            <a:endParaRPr lang="ru-RU" sz="2000" dirty="0" smtClean="0">
              <a:solidFill>
                <a:schemeClr val="accent2">
                  <a:lumMod val="50000"/>
                </a:schemeClr>
              </a:solidFill>
            </a:endParaRPr>
          </a:p>
          <a:p>
            <a:pPr marL="0" indent="0" algn="just">
              <a:buNone/>
            </a:pPr>
            <a:endParaRPr lang="ru-RU" sz="2000" dirty="0" smtClean="0">
              <a:solidFill>
                <a:schemeClr val="accent2">
                  <a:lumMod val="50000"/>
                </a:schemeClr>
              </a:solidFill>
            </a:endParaRPr>
          </a:p>
          <a:p>
            <a:pPr marL="0" indent="0" algn="just">
              <a:buNone/>
            </a:pPr>
            <a:endParaRPr lang="ru-RU" sz="2000" dirty="0" smtClean="0">
              <a:solidFill>
                <a:schemeClr val="accent2">
                  <a:lumMod val="50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1098430"/>
          </a:xfrm>
        </p:spPr>
        <p:txBody>
          <a:bodyPr>
            <a:noAutofit/>
          </a:bodyPr>
          <a:lstStyle/>
          <a:p>
            <a:r>
              <a:rPr lang="ru-RU" sz="3200" dirty="0" smtClean="0">
                <a:solidFill>
                  <a:schemeClr val="accent2">
                    <a:lumMod val="50000"/>
                  </a:schemeClr>
                </a:solidFill>
              </a:rPr>
              <a:t>Противопоказания  к направлению на </a:t>
            </a:r>
            <a:r>
              <a:rPr lang="en-US" sz="3200" dirty="0" smtClean="0">
                <a:solidFill>
                  <a:schemeClr val="accent2">
                    <a:lumMod val="50000"/>
                  </a:schemeClr>
                </a:solidFill>
              </a:rPr>
              <a:t>II</a:t>
            </a:r>
            <a:r>
              <a:rPr lang="ru-RU" sz="3200" dirty="0" smtClean="0">
                <a:solidFill>
                  <a:schemeClr val="accent2">
                    <a:lumMod val="50000"/>
                  </a:schemeClr>
                </a:solidFill>
              </a:rPr>
              <a:t> этап кардиореабилитации…</a:t>
            </a:r>
            <a:endParaRPr lang="ru-RU" sz="3200" dirty="0">
              <a:solidFill>
                <a:schemeClr val="accent2">
                  <a:lumMod val="50000"/>
                </a:schemeClr>
              </a:solidFill>
            </a:endParaRPr>
          </a:p>
        </p:txBody>
      </p:sp>
      <p:sp>
        <p:nvSpPr>
          <p:cNvPr id="3" name="Содержимое 2"/>
          <p:cNvSpPr>
            <a:spLocks noGrp="1"/>
          </p:cNvSpPr>
          <p:nvPr>
            <p:ph idx="1"/>
          </p:nvPr>
        </p:nvSpPr>
        <p:spPr>
          <a:xfrm>
            <a:off x="677333" y="2018270"/>
            <a:ext cx="10243709" cy="4589564"/>
          </a:xfrm>
        </p:spPr>
        <p:txBody>
          <a:bodyPr>
            <a:normAutofit/>
          </a:bodyPr>
          <a:lstStyle/>
          <a:p>
            <a:pPr marL="0" indent="0" algn="just"/>
            <a:r>
              <a:rPr lang="ru-RU" dirty="0" smtClean="0">
                <a:solidFill>
                  <a:schemeClr val="accent2">
                    <a:lumMod val="50000"/>
                  </a:schemeClr>
                </a:solidFill>
              </a:rPr>
              <a:t> Хроническая ишемия НК </a:t>
            </a:r>
            <a:r>
              <a:rPr lang="en-US" dirty="0" smtClean="0">
                <a:solidFill>
                  <a:schemeClr val="accent2">
                    <a:lumMod val="50000"/>
                  </a:schemeClr>
                </a:solidFill>
              </a:rPr>
              <a:t>II</a:t>
            </a:r>
            <a:r>
              <a:rPr lang="ru-RU" dirty="0" smtClean="0">
                <a:solidFill>
                  <a:schemeClr val="accent2">
                    <a:lumMod val="50000"/>
                  </a:schemeClr>
                </a:solidFill>
              </a:rPr>
              <a:t>Б-</a:t>
            </a:r>
            <a:r>
              <a:rPr lang="en-US" dirty="0" smtClean="0">
                <a:solidFill>
                  <a:schemeClr val="accent2">
                    <a:lumMod val="50000"/>
                  </a:schemeClr>
                </a:solidFill>
              </a:rPr>
              <a:t>III</a:t>
            </a:r>
            <a:r>
              <a:rPr lang="ru-RU" dirty="0" smtClean="0">
                <a:solidFill>
                  <a:schemeClr val="accent2">
                    <a:lumMod val="50000"/>
                  </a:schemeClr>
                </a:solidFill>
              </a:rPr>
              <a:t>ст.</a:t>
            </a:r>
            <a:endParaRPr lang="en-US" dirty="0" smtClean="0">
              <a:solidFill>
                <a:schemeClr val="accent2">
                  <a:lumMod val="50000"/>
                </a:schemeClr>
              </a:solidFill>
            </a:endParaRPr>
          </a:p>
          <a:p>
            <a:pPr marL="0" indent="0" algn="just"/>
            <a:r>
              <a:rPr lang="ru-RU" dirty="0" smtClean="0">
                <a:solidFill>
                  <a:schemeClr val="accent2">
                    <a:lumMod val="50000"/>
                  </a:schemeClr>
                </a:solidFill>
              </a:rPr>
              <a:t> Выраженный диастаз грудины</a:t>
            </a:r>
          </a:p>
          <a:p>
            <a:pPr marL="0" indent="0" algn="just"/>
            <a:r>
              <a:rPr lang="ru-RU" dirty="0" smtClean="0">
                <a:solidFill>
                  <a:schemeClr val="accent2">
                    <a:lumMod val="50000"/>
                  </a:schemeClr>
                </a:solidFill>
              </a:rPr>
              <a:t> Выраженная патология опорно-двигательного аппарата</a:t>
            </a:r>
          </a:p>
          <a:p>
            <a:pPr marL="0" indent="0" algn="just"/>
            <a:r>
              <a:rPr lang="ru-RU" dirty="0" smtClean="0">
                <a:solidFill>
                  <a:schemeClr val="accent2">
                    <a:lumMod val="50000"/>
                  </a:schemeClr>
                </a:solidFill>
              </a:rPr>
              <a:t> </a:t>
            </a:r>
            <a:r>
              <a:rPr lang="ru-RU" dirty="0" err="1" smtClean="0">
                <a:solidFill>
                  <a:schemeClr val="accent2">
                    <a:lumMod val="50000"/>
                  </a:schemeClr>
                </a:solidFill>
              </a:rPr>
              <a:t>Полиорганная</a:t>
            </a:r>
            <a:r>
              <a:rPr lang="ru-RU" dirty="0" smtClean="0">
                <a:solidFill>
                  <a:schemeClr val="accent2">
                    <a:lumMod val="50000"/>
                  </a:schemeClr>
                </a:solidFill>
              </a:rPr>
              <a:t> недостаточность</a:t>
            </a:r>
          </a:p>
          <a:p>
            <a:pPr marL="0" indent="0" algn="just"/>
            <a:r>
              <a:rPr lang="ru-RU" dirty="0" smtClean="0">
                <a:solidFill>
                  <a:schemeClr val="accent2">
                    <a:lumMod val="50000"/>
                  </a:schemeClr>
                </a:solidFill>
              </a:rPr>
              <a:t> Угрожающее кровотечение</a:t>
            </a:r>
          </a:p>
          <a:p>
            <a:pPr marL="0" indent="0" algn="just"/>
            <a:r>
              <a:rPr lang="ru-RU" dirty="0" smtClean="0">
                <a:solidFill>
                  <a:schemeClr val="accent2">
                    <a:lumMod val="50000"/>
                  </a:schemeClr>
                </a:solidFill>
              </a:rPr>
              <a:t> Острые язвы ЖКТ</a:t>
            </a:r>
          </a:p>
          <a:p>
            <a:pPr marL="0" indent="0" algn="just"/>
            <a:r>
              <a:rPr lang="ru-RU" dirty="0" smtClean="0">
                <a:solidFill>
                  <a:schemeClr val="accent2">
                    <a:lumMod val="50000"/>
                  </a:schemeClr>
                </a:solidFill>
              </a:rPr>
              <a:t> Расслаивающая аневризма аорты</a:t>
            </a:r>
          </a:p>
          <a:p>
            <a:pPr marL="0" indent="0" algn="just"/>
            <a:r>
              <a:rPr lang="ru-RU" dirty="0" smtClean="0">
                <a:solidFill>
                  <a:schemeClr val="accent2">
                    <a:lumMod val="50000"/>
                  </a:schemeClr>
                </a:solidFill>
              </a:rPr>
              <a:t> Выраженная кардиомиопатия</a:t>
            </a:r>
          </a:p>
          <a:p>
            <a:pPr marL="0" indent="0" algn="just"/>
            <a:r>
              <a:rPr lang="ru-RU" dirty="0" smtClean="0">
                <a:solidFill>
                  <a:schemeClr val="accent2">
                    <a:lumMod val="50000"/>
                  </a:schemeClr>
                </a:solidFill>
              </a:rPr>
              <a:t> Активность ревматизма выше </a:t>
            </a:r>
            <a:r>
              <a:rPr lang="en-US" dirty="0" smtClean="0">
                <a:solidFill>
                  <a:schemeClr val="accent2">
                    <a:lumMod val="50000"/>
                  </a:schemeClr>
                </a:solidFill>
              </a:rPr>
              <a:t>I </a:t>
            </a:r>
            <a:r>
              <a:rPr lang="ru-RU" dirty="0" smtClean="0">
                <a:solidFill>
                  <a:schemeClr val="accent2">
                    <a:lumMod val="50000"/>
                  </a:schemeClr>
                </a:solidFill>
              </a:rPr>
              <a:t>ст.</a:t>
            </a:r>
          </a:p>
          <a:p>
            <a:pPr marL="0" indent="0" algn="just"/>
            <a:r>
              <a:rPr lang="ru-RU" dirty="0" smtClean="0">
                <a:solidFill>
                  <a:schemeClr val="accent2">
                    <a:lumMod val="50000"/>
                  </a:schemeClr>
                </a:solidFill>
              </a:rPr>
              <a:t> Выраженная анемия</a:t>
            </a:r>
          </a:p>
          <a:p>
            <a:pPr marL="0" indent="0" algn="just"/>
            <a:r>
              <a:rPr lang="ru-RU" dirty="0" smtClean="0">
                <a:solidFill>
                  <a:schemeClr val="accent2">
                    <a:lumMod val="50000"/>
                  </a:schemeClr>
                </a:solidFill>
              </a:rPr>
              <a:t> Отказ пациента</a:t>
            </a:r>
          </a:p>
          <a:p>
            <a:pPr marL="0" indent="0" algn="just">
              <a:buNone/>
            </a:pPr>
            <a:endParaRPr lang="ru-RU" sz="2000" dirty="0" smtClean="0">
              <a:solidFill>
                <a:schemeClr val="accent2">
                  <a:lumMod val="50000"/>
                </a:schemeClr>
              </a:solidFill>
            </a:endParaRPr>
          </a:p>
          <a:p>
            <a:pPr marL="0" indent="0" algn="just">
              <a:buNone/>
            </a:pPr>
            <a:endParaRPr lang="ru-RU" sz="2000" dirty="0" smtClean="0">
              <a:solidFill>
                <a:schemeClr val="accent2">
                  <a:lumMod val="50000"/>
                </a:schemeClr>
              </a:solidFill>
            </a:endParaRPr>
          </a:p>
          <a:p>
            <a:pPr marL="0" indent="0" algn="just">
              <a:buNone/>
            </a:pPr>
            <a:endParaRPr lang="ru-RU" sz="2000" dirty="0" smtClean="0">
              <a:solidFill>
                <a:schemeClr val="accent2">
                  <a:lumMod val="50000"/>
                </a:schemeClr>
              </a:solidFill>
            </a:endParaRPr>
          </a:p>
          <a:p>
            <a:pPr marL="0" indent="0" algn="just">
              <a:buNone/>
            </a:pPr>
            <a:endParaRPr lang="ru-RU" sz="2000" dirty="0" smtClean="0">
              <a:solidFill>
                <a:schemeClr val="accent2">
                  <a:lumMod val="50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453081"/>
            <a:ext cx="8596668" cy="980303"/>
          </a:xfrm>
        </p:spPr>
        <p:txBody>
          <a:bodyPr>
            <a:normAutofit/>
          </a:bodyPr>
          <a:lstStyle/>
          <a:p>
            <a:r>
              <a:rPr lang="ru-RU" sz="2800" dirty="0" smtClean="0">
                <a:solidFill>
                  <a:schemeClr val="accent2">
                    <a:lumMod val="50000"/>
                  </a:schemeClr>
                </a:solidFill>
              </a:rPr>
              <a:t>Подготовка к направлению на </a:t>
            </a:r>
            <a:r>
              <a:rPr lang="en-US" sz="2800" dirty="0" smtClean="0">
                <a:solidFill>
                  <a:schemeClr val="accent2">
                    <a:lumMod val="50000"/>
                  </a:schemeClr>
                </a:solidFill>
              </a:rPr>
              <a:t>II</a:t>
            </a:r>
            <a:r>
              <a:rPr lang="ru-RU" sz="2800" dirty="0" smtClean="0">
                <a:solidFill>
                  <a:schemeClr val="accent2">
                    <a:lumMod val="50000"/>
                  </a:schemeClr>
                </a:solidFill>
              </a:rPr>
              <a:t> этап кардиореабилитации…</a:t>
            </a:r>
            <a:endParaRPr lang="ru-RU" sz="2800" dirty="0">
              <a:solidFill>
                <a:schemeClr val="accent2">
                  <a:lumMod val="50000"/>
                </a:schemeClr>
              </a:solidFill>
            </a:endParaRPr>
          </a:p>
        </p:txBody>
      </p:sp>
      <p:sp>
        <p:nvSpPr>
          <p:cNvPr id="3" name="Содержимое 2"/>
          <p:cNvSpPr>
            <a:spLocks noGrp="1"/>
          </p:cNvSpPr>
          <p:nvPr>
            <p:ph idx="1"/>
          </p:nvPr>
        </p:nvSpPr>
        <p:spPr>
          <a:xfrm>
            <a:off x="667472" y="1740565"/>
            <a:ext cx="8975292" cy="4784925"/>
          </a:xfrm>
        </p:spPr>
        <p:txBody>
          <a:bodyPr>
            <a:normAutofit/>
          </a:bodyPr>
          <a:lstStyle/>
          <a:p>
            <a:pPr marL="0" lvl="0" indent="0" algn="just">
              <a:spcBef>
                <a:spcPts val="0"/>
              </a:spcBef>
              <a:buClrTx/>
              <a:buSzTx/>
              <a:buNone/>
            </a:pPr>
            <a:r>
              <a:rPr lang="ru-RU" sz="2000" i="1" dirty="0" smtClean="0">
                <a:solidFill>
                  <a:schemeClr val="accent2">
                    <a:lumMod val="50000"/>
                  </a:schemeClr>
                </a:solidFill>
                <a:latin typeface="Arial" panose="020B0604020202020204" pitchFamily="34" charset="0"/>
                <a:cs typeface="Arial" panose="020B0604020202020204" pitchFamily="34" charset="0"/>
              </a:rPr>
              <a:t>«Реабилитационный потенциал» - </a:t>
            </a:r>
            <a:r>
              <a:rPr lang="ru-RU" sz="2000" dirty="0" smtClean="0">
                <a:solidFill>
                  <a:schemeClr val="accent2">
                    <a:lumMod val="50000"/>
                  </a:schemeClr>
                </a:solidFill>
                <a:latin typeface="Arial" panose="020B0604020202020204" pitchFamily="34" charset="0"/>
                <a:cs typeface="Arial" panose="020B0604020202020204" pitchFamily="34" charset="0"/>
              </a:rPr>
              <a:t>комплекс определенных функциональных параметров для определения показаний к реабилитации, подбора больному оптимального объема реабилитационной помощи и решения вопроса о его переводе с этапа на этап. </a:t>
            </a:r>
            <a:r>
              <a:rPr lang="ru-RU" sz="2000" dirty="0">
                <a:solidFill>
                  <a:srgbClr val="629DD1">
                    <a:lumMod val="50000"/>
                  </a:srgbClr>
                </a:solidFill>
                <a:latin typeface="Arial" panose="020B0604020202020204" pitchFamily="34" charset="0"/>
                <a:cs typeface="Arial" panose="020B0604020202020204" pitchFamily="34" charset="0"/>
              </a:rPr>
              <a:t>Реабилитационный потенциал учитывает: </a:t>
            </a:r>
          </a:p>
          <a:p>
            <a:pPr marL="0" lvl="0" indent="0" algn="just">
              <a:spcBef>
                <a:spcPts val="0"/>
              </a:spcBef>
              <a:buClrTx/>
              <a:buSzTx/>
              <a:buNone/>
            </a:pPr>
            <a:r>
              <a:rPr lang="ru-RU" sz="2000" dirty="0">
                <a:solidFill>
                  <a:srgbClr val="629DD1">
                    <a:lumMod val="50000"/>
                  </a:srgbClr>
                </a:solidFill>
                <a:latin typeface="Arial" panose="020B0604020202020204" pitchFamily="34" charset="0"/>
                <a:cs typeface="Arial" panose="020B0604020202020204" pitchFamily="34" charset="0"/>
              </a:rPr>
              <a:t>- клиническое течение ИБС, объем и тяжесть повреждения миокарда, степень непроходимости венечных артерий и другие функциональные нарушения и/или осложнения,  </a:t>
            </a:r>
            <a:r>
              <a:rPr lang="ru-RU" sz="2000" dirty="0" err="1">
                <a:solidFill>
                  <a:srgbClr val="629DD1">
                    <a:lumMod val="50000"/>
                  </a:srgbClr>
                </a:solidFill>
                <a:latin typeface="Arial" panose="020B0604020202020204" pitchFamily="34" charset="0"/>
                <a:cs typeface="Arial" panose="020B0604020202020204" pitchFamily="34" charset="0"/>
              </a:rPr>
              <a:t>развившиеся</a:t>
            </a:r>
            <a:r>
              <a:rPr lang="ru-RU" sz="2000" dirty="0">
                <a:solidFill>
                  <a:srgbClr val="629DD1">
                    <a:lumMod val="50000"/>
                  </a:srgbClr>
                </a:solidFill>
                <a:latin typeface="Arial" panose="020B0604020202020204" pitchFamily="34" charset="0"/>
                <a:cs typeface="Arial" panose="020B0604020202020204" pitchFamily="34" charset="0"/>
              </a:rPr>
              <a:t> при ОКС или КШ; </a:t>
            </a:r>
          </a:p>
          <a:p>
            <a:pPr marL="285750" lvl="0" indent="-285750" algn="just">
              <a:spcBef>
                <a:spcPts val="0"/>
              </a:spcBef>
              <a:buClrTx/>
              <a:buSzTx/>
              <a:buFontTx/>
              <a:buChar char="-"/>
            </a:pPr>
            <a:r>
              <a:rPr lang="ru-RU" sz="2000" dirty="0">
                <a:solidFill>
                  <a:srgbClr val="629DD1">
                    <a:lumMod val="50000"/>
                  </a:srgbClr>
                </a:solidFill>
                <a:latin typeface="Arial" panose="020B0604020202020204" pitchFamily="34" charset="0"/>
                <a:cs typeface="Arial" panose="020B0604020202020204" pitchFamily="34" charset="0"/>
              </a:rPr>
              <a:t>психологическое состояние больного; </a:t>
            </a:r>
          </a:p>
          <a:p>
            <a:pPr marL="285750" lvl="0" indent="-285750" algn="just">
              <a:spcBef>
                <a:spcPts val="0"/>
              </a:spcBef>
              <a:buClrTx/>
              <a:buSzTx/>
              <a:buFontTx/>
              <a:buChar char="-"/>
            </a:pPr>
            <a:r>
              <a:rPr lang="ru-RU" sz="2000" dirty="0">
                <a:solidFill>
                  <a:srgbClr val="629DD1">
                    <a:lumMod val="50000"/>
                  </a:srgbClr>
                </a:solidFill>
                <a:latin typeface="Arial" panose="020B0604020202020204" pitchFamily="34" charset="0"/>
                <a:cs typeface="Arial" panose="020B0604020202020204" pitchFamily="34" charset="0"/>
              </a:rPr>
              <a:t>индивидуальные ресурсы и компенсаторные возможностей сердечно – сосудистой системы; </a:t>
            </a:r>
          </a:p>
          <a:p>
            <a:pPr marL="285750" lvl="0" indent="-285750" algn="just">
              <a:spcBef>
                <a:spcPts val="0"/>
              </a:spcBef>
              <a:buClrTx/>
              <a:buSzTx/>
              <a:buFontTx/>
              <a:buChar char="-"/>
            </a:pPr>
            <a:r>
              <a:rPr lang="ru-RU" sz="2000" dirty="0">
                <a:solidFill>
                  <a:srgbClr val="629DD1">
                    <a:lumMod val="50000"/>
                  </a:srgbClr>
                </a:solidFill>
                <a:latin typeface="Arial" panose="020B0604020202020204" pitchFamily="34" charset="0"/>
                <a:cs typeface="Arial" panose="020B0604020202020204" pitchFamily="34" charset="0"/>
              </a:rPr>
              <a:t>наличие </a:t>
            </a:r>
            <a:r>
              <a:rPr lang="ru-RU" sz="2000" dirty="0" err="1">
                <a:solidFill>
                  <a:srgbClr val="629DD1">
                    <a:lumMod val="50000"/>
                  </a:srgbClr>
                </a:solidFill>
                <a:latin typeface="Arial" panose="020B0604020202020204" pitchFamily="34" charset="0"/>
                <a:cs typeface="Arial" panose="020B0604020202020204" pitchFamily="34" charset="0"/>
              </a:rPr>
              <a:t>коморбидности</a:t>
            </a:r>
            <a:r>
              <a:rPr lang="ru-RU" sz="2000" dirty="0">
                <a:solidFill>
                  <a:srgbClr val="629DD1">
                    <a:lumMod val="50000"/>
                  </a:srgbClr>
                </a:solidFill>
                <a:latin typeface="Arial" panose="020B0604020202020204" pitchFamily="34" charset="0"/>
                <a:cs typeface="Arial" panose="020B0604020202020204" pitchFamily="34" charset="0"/>
              </a:rPr>
              <a:t>;</a:t>
            </a:r>
          </a:p>
          <a:p>
            <a:pPr marL="285750" lvl="0" indent="-285750" algn="just">
              <a:spcBef>
                <a:spcPts val="0"/>
              </a:spcBef>
              <a:buClrTx/>
              <a:buSzTx/>
              <a:buFontTx/>
              <a:buChar char="-"/>
            </a:pPr>
            <a:r>
              <a:rPr lang="ru-RU" sz="2000" dirty="0">
                <a:solidFill>
                  <a:srgbClr val="629DD1">
                    <a:lumMod val="50000"/>
                  </a:srgbClr>
                </a:solidFill>
                <a:latin typeface="Arial" panose="020B0604020202020204" pitchFamily="34" charset="0"/>
                <a:cs typeface="Arial" panose="020B0604020202020204" pitchFamily="34" charset="0"/>
              </a:rPr>
              <a:t>состояние когнитивной функции;</a:t>
            </a:r>
          </a:p>
          <a:p>
            <a:pPr marL="285750" lvl="0" indent="-285750" algn="just">
              <a:spcBef>
                <a:spcPts val="0"/>
              </a:spcBef>
              <a:buClrTx/>
              <a:buSzTx/>
              <a:buFontTx/>
              <a:buChar char="-"/>
            </a:pPr>
            <a:r>
              <a:rPr lang="ru-RU" sz="2000" dirty="0">
                <a:solidFill>
                  <a:srgbClr val="629DD1">
                    <a:lumMod val="50000"/>
                  </a:srgbClr>
                </a:solidFill>
                <a:latin typeface="Arial" panose="020B0604020202020204" pitchFamily="34" charset="0"/>
                <a:cs typeface="Arial" panose="020B0604020202020204" pitchFamily="34" charset="0"/>
              </a:rPr>
              <a:t>факторы окружающей среды, влияющие на жизнеспособность и социальную активность больного</a:t>
            </a:r>
          </a:p>
          <a:p>
            <a:pPr marL="0" indent="0" algn="just">
              <a:buNone/>
            </a:pPr>
            <a:endParaRPr lang="ru-RU" sz="2000" dirty="0" smtClean="0">
              <a:solidFill>
                <a:schemeClr val="accent2">
                  <a:lumMod val="50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chemeClr val="accent2">
                    <a:lumMod val="50000"/>
                  </a:schemeClr>
                </a:solidFill>
              </a:rPr>
              <a:t>Подготовка к направлению на </a:t>
            </a:r>
            <a:r>
              <a:rPr lang="en-US" dirty="0">
                <a:solidFill>
                  <a:schemeClr val="accent2">
                    <a:lumMod val="50000"/>
                  </a:schemeClr>
                </a:solidFill>
              </a:rPr>
              <a:t>II</a:t>
            </a:r>
            <a:r>
              <a:rPr lang="ru-RU" dirty="0">
                <a:solidFill>
                  <a:schemeClr val="accent2">
                    <a:lumMod val="50000"/>
                  </a:schemeClr>
                </a:solidFill>
              </a:rPr>
              <a:t> этап </a:t>
            </a:r>
            <a:r>
              <a:rPr lang="ru-RU" dirty="0" err="1">
                <a:solidFill>
                  <a:schemeClr val="accent2">
                    <a:lumMod val="50000"/>
                  </a:schemeClr>
                </a:solidFill>
              </a:rPr>
              <a:t>кардиореабилитации</a:t>
            </a:r>
            <a:r>
              <a:rPr lang="ru-RU" dirty="0">
                <a:solidFill>
                  <a:schemeClr val="accent2">
                    <a:lumMod val="50000"/>
                  </a:schemeClr>
                </a:solidFill>
              </a:rPr>
              <a:t>…</a:t>
            </a:r>
            <a:endParaRPr lang="ru-RU" dirty="0"/>
          </a:p>
        </p:txBody>
      </p:sp>
      <p:sp>
        <p:nvSpPr>
          <p:cNvPr id="3" name="Объект 2"/>
          <p:cNvSpPr>
            <a:spLocks noGrp="1"/>
          </p:cNvSpPr>
          <p:nvPr>
            <p:ph idx="1"/>
          </p:nvPr>
        </p:nvSpPr>
        <p:spPr>
          <a:xfrm>
            <a:off x="897924" y="1820562"/>
            <a:ext cx="8777638" cy="1548713"/>
          </a:xfrm>
        </p:spPr>
        <p:txBody>
          <a:bodyPr>
            <a:normAutofit/>
          </a:bodyPr>
          <a:lstStyle/>
          <a:p>
            <a:pPr marL="0" indent="0">
              <a:buNone/>
            </a:pPr>
            <a:endParaRPr lang="ru-RU" dirty="0" smtClean="0">
              <a:solidFill>
                <a:schemeClr val="accent2">
                  <a:lumMod val="50000"/>
                </a:schemeClr>
              </a:solidFill>
            </a:endParaRPr>
          </a:p>
          <a:p>
            <a:pPr marL="0" indent="0">
              <a:buNone/>
            </a:pPr>
            <a:r>
              <a:rPr lang="ru-RU" dirty="0" smtClean="0">
                <a:solidFill>
                  <a:schemeClr val="accent2">
                    <a:lumMod val="50000"/>
                  </a:schemeClr>
                </a:solidFill>
              </a:rPr>
              <a:t>Уровни реабилитационного потенциала: высокий, средний, низкий, крайне низкий.</a:t>
            </a:r>
          </a:p>
          <a:p>
            <a:pPr marL="0" indent="0">
              <a:buNone/>
            </a:pPr>
            <a:r>
              <a:rPr lang="ru-RU" dirty="0" smtClean="0">
                <a:solidFill>
                  <a:schemeClr val="accent2">
                    <a:lumMod val="50000"/>
                  </a:schemeClr>
                </a:solidFill>
              </a:rPr>
              <a:t>Табл.1  </a:t>
            </a:r>
            <a:r>
              <a:rPr lang="ru-RU" dirty="0">
                <a:solidFill>
                  <a:schemeClr val="accent2">
                    <a:lumMod val="50000"/>
                  </a:schemeClr>
                </a:solidFill>
              </a:rPr>
              <a:t>Соотношение ФК ХСН и уровня реабилитационного потенциала</a:t>
            </a:r>
          </a:p>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2713179901"/>
              </p:ext>
            </p:extLst>
          </p:nvPr>
        </p:nvGraphicFramePr>
        <p:xfrm>
          <a:off x="766119" y="3624647"/>
          <a:ext cx="8909444" cy="1812326"/>
        </p:xfrm>
        <a:graphic>
          <a:graphicData uri="http://schemas.openxmlformats.org/drawingml/2006/table">
            <a:tbl>
              <a:tblPr firstRow="1" bandRow="1">
                <a:tableStyleId>{3B4B98B0-60AC-42C2-AFA5-B58CD77FA1E5}</a:tableStyleId>
              </a:tblPr>
              <a:tblGrid>
                <a:gridCol w="4454722"/>
                <a:gridCol w="4454722"/>
              </a:tblGrid>
              <a:tr h="364450">
                <a:tc>
                  <a:txBody>
                    <a:bodyPr/>
                    <a:lstStyle/>
                    <a:p>
                      <a:pPr algn="ctr">
                        <a:lnSpc>
                          <a:spcPct val="115000"/>
                        </a:lnSpc>
                        <a:spcAft>
                          <a:spcPts val="800"/>
                        </a:spcAft>
                      </a:pPr>
                      <a:r>
                        <a:rPr lang="ru-RU" sz="1800" dirty="0">
                          <a:solidFill>
                            <a:schemeClr val="accent2">
                              <a:lumMod val="50000"/>
                            </a:schemeClr>
                          </a:solidFill>
                        </a:rPr>
                        <a:t>Реабилитационный потенциал</a:t>
                      </a:r>
                      <a:endParaRPr lang="ru-RU" sz="1800" b="0" dirty="0">
                        <a:solidFill>
                          <a:schemeClr val="accent2">
                            <a:lumMod val="50000"/>
                          </a:schemeClr>
                        </a:solidFill>
                        <a:latin typeface="+mn-lt"/>
                        <a:ea typeface="Calibri"/>
                        <a:cs typeface="Times New Roman"/>
                      </a:endParaRPr>
                    </a:p>
                  </a:txBody>
                  <a:tcPr marL="114300" marR="114300" marT="0" marB="0"/>
                </a:tc>
                <a:tc>
                  <a:txBody>
                    <a:bodyPr/>
                    <a:lstStyle/>
                    <a:p>
                      <a:pPr algn="ctr">
                        <a:lnSpc>
                          <a:spcPct val="115000"/>
                        </a:lnSpc>
                        <a:spcAft>
                          <a:spcPts val="800"/>
                        </a:spcAft>
                      </a:pPr>
                      <a:r>
                        <a:rPr lang="ru-RU" sz="1800" dirty="0">
                          <a:solidFill>
                            <a:schemeClr val="accent2">
                              <a:lumMod val="50000"/>
                            </a:schemeClr>
                          </a:solidFill>
                        </a:rPr>
                        <a:t>Функциональный класс ХСН (</a:t>
                      </a:r>
                      <a:r>
                        <a:rPr lang="en-US" sz="1800" dirty="0">
                          <a:solidFill>
                            <a:schemeClr val="accent2">
                              <a:lumMod val="50000"/>
                            </a:schemeClr>
                          </a:solidFill>
                        </a:rPr>
                        <a:t>NYHA) </a:t>
                      </a:r>
                      <a:endParaRPr lang="ru-RU" sz="1800" b="0" dirty="0">
                        <a:solidFill>
                          <a:schemeClr val="accent2">
                            <a:lumMod val="50000"/>
                          </a:schemeClr>
                        </a:solidFill>
                        <a:latin typeface="+mn-lt"/>
                        <a:ea typeface="Calibri"/>
                        <a:cs typeface="Times New Roman"/>
                      </a:endParaRPr>
                    </a:p>
                  </a:txBody>
                  <a:tcPr marL="114300" marR="114300" marT="0" marB="0"/>
                </a:tc>
              </a:tr>
              <a:tr h="364450">
                <a:tc>
                  <a:txBody>
                    <a:bodyPr/>
                    <a:lstStyle/>
                    <a:p>
                      <a:pPr algn="ctr">
                        <a:lnSpc>
                          <a:spcPct val="115000"/>
                        </a:lnSpc>
                        <a:spcAft>
                          <a:spcPts val="800"/>
                        </a:spcAft>
                      </a:pPr>
                      <a:r>
                        <a:rPr lang="ru-RU" sz="1800" dirty="0">
                          <a:solidFill>
                            <a:schemeClr val="accent2">
                              <a:lumMod val="50000"/>
                            </a:schemeClr>
                          </a:solidFill>
                        </a:rPr>
                        <a:t>Высокий</a:t>
                      </a:r>
                      <a:endParaRPr lang="ru-RU" sz="1800" b="0" dirty="0">
                        <a:solidFill>
                          <a:schemeClr val="accent2">
                            <a:lumMod val="50000"/>
                          </a:schemeClr>
                        </a:solidFill>
                        <a:latin typeface="+mn-lt"/>
                        <a:ea typeface="Calibri"/>
                        <a:cs typeface="Times New Roman"/>
                      </a:endParaRPr>
                    </a:p>
                  </a:txBody>
                  <a:tcPr marL="114300" marR="114300" marT="0" marB="0"/>
                </a:tc>
                <a:tc>
                  <a:txBody>
                    <a:bodyPr/>
                    <a:lstStyle/>
                    <a:p>
                      <a:pPr algn="ctr">
                        <a:lnSpc>
                          <a:spcPct val="115000"/>
                        </a:lnSpc>
                        <a:spcAft>
                          <a:spcPts val="800"/>
                        </a:spcAft>
                      </a:pPr>
                      <a:r>
                        <a:rPr lang="en-US" sz="1800" dirty="0">
                          <a:solidFill>
                            <a:schemeClr val="accent2">
                              <a:lumMod val="50000"/>
                            </a:schemeClr>
                          </a:solidFill>
                        </a:rPr>
                        <a:t>I</a:t>
                      </a:r>
                      <a:endParaRPr lang="ru-RU" sz="1800" b="0" dirty="0">
                        <a:solidFill>
                          <a:schemeClr val="accent2">
                            <a:lumMod val="50000"/>
                          </a:schemeClr>
                        </a:solidFill>
                        <a:latin typeface="+mn-lt"/>
                        <a:ea typeface="Calibri"/>
                        <a:cs typeface="Times New Roman"/>
                      </a:endParaRPr>
                    </a:p>
                  </a:txBody>
                  <a:tcPr marL="114300" marR="114300" marT="0" marB="0"/>
                </a:tc>
              </a:tr>
              <a:tr h="364450">
                <a:tc>
                  <a:txBody>
                    <a:bodyPr/>
                    <a:lstStyle/>
                    <a:p>
                      <a:pPr algn="ctr">
                        <a:lnSpc>
                          <a:spcPct val="115000"/>
                        </a:lnSpc>
                        <a:spcAft>
                          <a:spcPts val="800"/>
                        </a:spcAft>
                      </a:pPr>
                      <a:r>
                        <a:rPr lang="ru-RU" sz="1800">
                          <a:solidFill>
                            <a:schemeClr val="accent2">
                              <a:lumMod val="50000"/>
                            </a:schemeClr>
                          </a:solidFill>
                        </a:rPr>
                        <a:t>Средний</a:t>
                      </a:r>
                      <a:endParaRPr lang="ru-RU" sz="1800" b="0">
                        <a:solidFill>
                          <a:schemeClr val="accent2">
                            <a:lumMod val="50000"/>
                          </a:schemeClr>
                        </a:solidFill>
                        <a:latin typeface="+mn-lt"/>
                        <a:ea typeface="Calibri"/>
                        <a:cs typeface="Times New Roman"/>
                      </a:endParaRPr>
                    </a:p>
                  </a:txBody>
                  <a:tcPr marL="114300" marR="114300" marT="0" marB="0"/>
                </a:tc>
                <a:tc>
                  <a:txBody>
                    <a:bodyPr/>
                    <a:lstStyle/>
                    <a:p>
                      <a:pPr algn="ctr">
                        <a:lnSpc>
                          <a:spcPct val="115000"/>
                        </a:lnSpc>
                        <a:spcAft>
                          <a:spcPts val="800"/>
                        </a:spcAft>
                      </a:pPr>
                      <a:r>
                        <a:rPr lang="en-US" sz="1800" dirty="0">
                          <a:solidFill>
                            <a:schemeClr val="accent2">
                              <a:lumMod val="50000"/>
                            </a:schemeClr>
                          </a:solidFill>
                        </a:rPr>
                        <a:t>II</a:t>
                      </a:r>
                      <a:endParaRPr lang="ru-RU" sz="1800" b="0" dirty="0">
                        <a:solidFill>
                          <a:schemeClr val="accent2">
                            <a:lumMod val="50000"/>
                          </a:schemeClr>
                        </a:solidFill>
                        <a:latin typeface="+mn-lt"/>
                        <a:ea typeface="Calibri"/>
                        <a:cs typeface="Times New Roman"/>
                      </a:endParaRPr>
                    </a:p>
                  </a:txBody>
                  <a:tcPr marL="114300" marR="114300" marT="0" marB="0"/>
                </a:tc>
              </a:tr>
              <a:tr h="364450">
                <a:tc>
                  <a:txBody>
                    <a:bodyPr/>
                    <a:lstStyle/>
                    <a:p>
                      <a:pPr algn="ctr">
                        <a:lnSpc>
                          <a:spcPct val="115000"/>
                        </a:lnSpc>
                        <a:spcAft>
                          <a:spcPts val="800"/>
                        </a:spcAft>
                      </a:pPr>
                      <a:r>
                        <a:rPr lang="ru-RU" sz="1800">
                          <a:solidFill>
                            <a:schemeClr val="accent2">
                              <a:lumMod val="50000"/>
                            </a:schemeClr>
                          </a:solidFill>
                        </a:rPr>
                        <a:t>Низкий</a:t>
                      </a:r>
                      <a:endParaRPr lang="ru-RU" sz="1800" b="0">
                        <a:solidFill>
                          <a:schemeClr val="accent2">
                            <a:lumMod val="50000"/>
                          </a:schemeClr>
                        </a:solidFill>
                        <a:latin typeface="+mn-lt"/>
                        <a:ea typeface="Calibri"/>
                        <a:cs typeface="Times New Roman"/>
                      </a:endParaRPr>
                    </a:p>
                  </a:txBody>
                  <a:tcPr marL="114300" marR="114300" marT="0" marB="0"/>
                </a:tc>
                <a:tc>
                  <a:txBody>
                    <a:bodyPr/>
                    <a:lstStyle/>
                    <a:p>
                      <a:pPr algn="ctr">
                        <a:lnSpc>
                          <a:spcPct val="115000"/>
                        </a:lnSpc>
                        <a:spcAft>
                          <a:spcPts val="800"/>
                        </a:spcAft>
                      </a:pPr>
                      <a:r>
                        <a:rPr lang="en-US" sz="1800" dirty="0">
                          <a:solidFill>
                            <a:schemeClr val="accent2">
                              <a:lumMod val="50000"/>
                            </a:schemeClr>
                          </a:solidFill>
                        </a:rPr>
                        <a:t>III</a:t>
                      </a:r>
                      <a:endParaRPr lang="ru-RU" sz="1800" b="0" dirty="0">
                        <a:solidFill>
                          <a:schemeClr val="accent2">
                            <a:lumMod val="50000"/>
                          </a:schemeClr>
                        </a:solidFill>
                        <a:latin typeface="+mn-lt"/>
                        <a:ea typeface="Calibri"/>
                        <a:cs typeface="Times New Roman"/>
                      </a:endParaRPr>
                    </a:p>
                  </a:txBody>
                  <a:tcPr marL="114300" marR="114300" marT="0" marB="0"/>
                </a:tc>
              </a:tr>
              <a:tr h="354526">
                <a:tc>
                  <a:txBody>
                    <a:bodyPr/>
                    <a:lstStyle/>
                    <a:p>
                      <a:pPr algn="ctr">
                        <a:lnSpc>
                          <a:spcPct val="115000"/>
                        </a:lnSpc>
                        <a:spcAft>
                          <a:spcPts val="800"/>
                        </a:spcAft>
                      </a:pPr>
                      <a:r>
                        <a:rPr lang="ru-RU" sz="1800" dirty="0">
                          <a:solidFill>
                            <a:schemeClr val="accent2">
                              <a:lumMod val="50000"/>
                            </a:schemeClr>
                          </a:solidFill>
                        </a:rPr>
                        <a:t>Крайне низкий</a:t>
                      </a:r>
                      <a:endParaRPr lang="ru-RU" sz="1800" b="0" dirty="0">
                        <a:solidFill>
                          <a:schemeClr val="accent2">
                            <a:lumMod val="50000"/>
                          </a:schemeClr>
                        </a:solidFill>
                        <a:latin typeface="+mn-lt"/>
                        <a:ea typeface="Calibri"/>
                        <a:cs typeface="Times New Roman"/>
                      </a:endParaRPr>
                    </a:p>
                  </a:txBody>
                  <a:tcPr marL="114300" marR="114300" marT="0" marB="0"/>
                </a:tc>
                <a:tc>
                  <a:txBody>
                    <a:bodyPr/>
                    <a:lstStyle/>
                    <a:p>
                      <a:pPr algn="ctr">
                        <a:lnSpc>
                          <a:spcPct val="115000"/>
                        </a:lnSpc>
                        <a:spcAft>
                          <a:spcPts val="800"/>
                        </a:spcAft>
                      </a:pPr>
                      <a:r>
                        <a:rPr lang="en-US" sz="1800" dirty="0">
                          <a:solidFill>
                            <a:schemeClr val="accent2">
                              <a:lumMod val="50000"/>
                            </a:schemeClr>
                          </a:solidFill>
                        </a:rPr>
                        <a:t>IV</a:t>
                      </a:r>
                      <a:endParaRPr lang="ru-RU" sz="1800" b="0" dirty="0">
                        <a:solidFill>
                          <a:schemeClr val="accent2">
                            <a:lumMod val="50000"/>
                          </a:schemeClr>
                        </a:solidFill>
                        <a:latin typeface="+mn-lt"/>
                        <a:ea typeface="Calibri"/>
                        <a:cs typeface="Times New Roman"/>
                      </a:endParaRPr>
                    </a:p>
                  </a:txBody>
                  <a:tcPr marL="114300" marR="114300" marT="0" marB="0"/>
                </a:tc>
              </a:tr>
            </a:tbl>
          </a:graphicData>
        </a:graphic>
      </p:graphicFrame>
      <p:sp>
        <p:nvSpPr>
          <p:cNvPr id="5" name="Прямоугольник 4"/>
          <p:cNvSpPr/>
          <p:nvPr/>
        </p:nvSpPr>
        <p:spPr>
          <a:xfrm>
            <a:off x="5750009" y="6271549"/>
            <a:ext cx="4258964" cy="369332"/>
          </a:xfrm>
          <a:prstGeom prst="rect">
            <a:avLst/>
          </a:prstGeom>
        </p:spPr>
        <p:txBody>
          <a:bodyPr wrap="square">
            <a:spAutoFit/>
          </a:bodyPr>
          <a:lstStyle/>
          <a:p>
            <a:r>
              <a:rPr lang="ru-RU" dirty="0">
                <a:solidFill>
                  <a:schemeClr val="accent2">
                    <a:lumMod val="50000"/>
                  </a:schemeClr>
                </a:solidFill>
              </a:rPr>
              <a:t>Аронов Д. М. и </a:t>
            </a:r>
            <a:r>
              <a:rPr lang="ru-RU" dirty="0" err="1">
                <a:solidFill>
                  <a:schemeClr val="accent2">
                    <a:lumMod val="50000"/>
                  </a:schemeClr>
                </a:solidFill>
              </a:rPr>
              <a:t>соавт</a:t>
            </a:r>
            <a:r>
              <a:rPr lang="ru-RU" dirty="0">
                <a:solidFill>
                  <a:schemeClr val="accent2">
                    <a:lumMod val="50000"/>
                  </a:schemeClr>
                </a:solidFill>
              </a:rPr>
              <a:t>., 2015</a:t>
            </a:r>
          </a:p>
        </p:txBody>
      </p:sp>
    </p:spTree>
    <p:extLst>
      <p:ext uri="{BB962C8B-B14F-4D97-AF65-F5344CB8AC3E}">
        <p14:creationId xmlns:p14="http://schemas.microsoft.com/office/powerpoint/2010/main" val="3645834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405245"/>
            <a:ext cx="8596668" cy="1309255"/>
          </a:xfrm>
        </p:spPr>
        <p:txBody>
          <a:bodyPr>
            <a:normAutofit/>
          </a:bodyPr>
          <a:lstStyle/>
          <a:p>
            <a:pPr algn="ctr"/>
            <a:r>
              <a:rPr lang="ru-RU" sz="3200" dirty="0" err="1" smtClean="0"/>
              <a:t>Кардиореабилитация</a:t>
            </a:r>
            <a:r>
              <a:rPr lang="ru-RU" sz="3200" dirty="0" smtClean="0"/>
              <a:t> </a:t>
            </a:r>
            <a:r>
              <a:rPr lang="en-US" sz="3200" dirty="0" smtClean="0"/>
              <a:t>II</a:t>
            </a:r>
            <a:r>
              <a:rPr lang="ru-RU" sz="3200" dirty="0" smtClean="0"/>
              <a:t> этап </a:t>
            </a:r>
            <a:br>
              <a:rPr lang="ru-RU" sz="3200" dirty="0" smtClean="0"/>
            </a:br>
            <a:r>
              <a:rPr lang="ru-RU" sz="3200" dirty="0" smtClean="0"/>
              <a:t>(</a:t>
            </a:r>
            <a:r>
              <a:rPr lang="ru-RU" sz="3200" dirty="0" err="1" smtClean="0"/>
              <a:t>ОКиР</a:t>
            </a:r>
            <a:r>
              <a:rPr lang="ru-RU" sz="3200" dirty="0" smtClean="0"/>
              <a:t> – 11.386 пациентов)</a:t>
            </a:r>
            <a:endParaRPr lang="ru-RU" sz="32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812628617"/>
              </p:ext>
            </p:extLst>
          </p:nvPr>
        </p:nvGraphicFramePr>
        <p:xfrm>
          <a:off x="415636" y="1762897"/>
          <a:ext cx="8858539" cy="46296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49509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2">
                    <a:lumMod val="50000"/>
                  </a:schemeClr>
                </a:solidFill>
              </a:rPr>
              <a:t>Программа кардиореабилитации</a:t>
            </a:r>
            <a:br>
              <a:rPr lang="ru-RU" dirty="0" smtClean="0">
                <a:solidFill>
                  <a:schemeClr val="accent2">
                    <a:lumMod val="50000"/>
                  </a:schemeClr>
                </a:solidFill>
              </a:rPr>
            </a:br>
            <a:r>
              <a:rPr lang="en-US" dirty="0" smtClean="0">
                <a:solidFill>
                  <a:schemeClr val="accent2">
                    <a:lumMod val="50000"/>
                  </a:schemeClr>
                </a:solidFill>
              </a:rPr>
              <a:t>II </a:t>
            </a:r>
            <a:r>
              <a:rPr lang="ru-RU" dirty="0" smtClean="0">
                <a:solidFill>
                  <a:schemeClr val="accent2">
                    <a:lumMod val="50000"/>
                  </a:schemeClr>
                </a:solidFill>
              </a:rPr>
              <a:t>этапа…</a:t>
            </a:r>
            <a:endParaRPr lang="ru-RU" dirty="0">
              <a:solidFill>
                <a:schemeClr val="accent2">
                  <a:lumMod val="50000"/>
                </a:schemeClr>
              </a:solidFill>
            </a:endParaRPr>
          </a:p>
        </p:txBody>
      </p:sp>
      <p:sp>
        <p:nvSpPr>
          <p:cNvPr id="3" name="Содержимое 2"/>
          <p:cNvSpPr>
            <a:spLocks noGrp="1"/>
          </p:cNvSpPr>
          <p:nvPr>
            <p:ph idx="1"/>
          </p:nvPr>
        </p:nvSpPr>
        <p:spPr>
          <a:xfrm>
            <a:off x="677334" y="2160589"/>
            <a:ext cx="8596668" cy="4222958"/>
          </a:xfrm>
        </p:spPr>
        <p:txBody>
          <a:bodyPr>
            <a:normAutofit lnSpcReduction="10000"/>
          </a:bodyPr>
          <a:lstStyle/>
          <a:p>
            <a:pPr lvl="0"/>
            <a:r>
              <a:rPr lang="ru-RU" sz="2000" dirty="0" smtClean="0"/>
              <a:t>Блок медикаментозной терапии</a:t>
            </a:r>
          </a:p>
          <a:p>
            <a:pPr lvl="0"/>
            <a:r>
              <a:rPr lang="ru-RU" sz="2000" dirty="0" smtClean="0"/>
              <a:t>Блок физической реабилитации</a:t>
            </a:r>
          </a:p>
          <a:p>
            <a:pPr lvl="0"/>
            <a:r>
              <a:rPr lang="ru-RU" sz="2000" dirty="0" smtClean="0"/>
              <a:t>Блок физиотерапии</a:t>
            </a:r>
          </a:p>
          <a:p>
            <a:pPr lvl="0"/>
            <a:r>
              <a:rPr lang="ru-RU" sz="2000" dirty="0" smtClean="0"/>
              <a:t>Блок коррекции психологического статуса </a:t>
            </a:r>
          </a:p>
          <a:p>
            <a:pPr lvl="0"/>
            <a:r>
              <a:rPr lang="ru-RU" sz="2000" dirty="0" smtClean="0"/>
              <a:t>Блок коррекции факторов риска и образа жизни </a:t>
            </a:r>
          </a:p>
          <a:p>
            <a:pPr lvl="0"/>
            <a:r>
              <a:rPr lang="ru-RU" sz="2000" dirty="0" smtClean="0"/>
              <a:t>Лечебное питание, фитотерапия</a:t>
            </a:r>
          </a:p>
          <a:p>
            <a:pPr marL="0" indent="0">
              <a:buNone/>
            </a:pPr>
            <a:endParaRPr lang="ru-RU" sz="2000" dirty="0" smtClean="0"/>
          </a:p>
          <a:p>
            <a:pPr marL="0" indent="0" algn="just">
              <a:buNone/>
            </a:pPr>
            <a:r>
              <a:rPr lang="ru-RU" sz="2000" dirty="0" smtClean="0"/>
              <a:t>	Блок медикаментозной терапии формируется лечащим врачом на основе действующих  стандартов и рекомендации. Выбор осуществляется на основании диагноза основного заболевания, осложнений, фоновых и сопутствующих заболеваний. </a:t>
            </a:r>
          </a:p>
          <a:p>
            <a:pPr>
              <a:buNone/>
            </a:pPr>
            <a:endParaRPr lang="ru-RU"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701615"/>
          </a:xfrm>
        </p:spPr>
        <p:txBody>
          <a:bodyPr/>
          <a:lstStyle/>
          <a:p>
            <a:r>
              <a:rPr lang="ru-RU" dirty="0" smtClean="0">
                <a:solidFill>
                  <a:schemeClr val="accent2">
                    <a:lumMod val="50000"/>
                  </a:schemeClr>
                </a:solidFill>
              </a:rPr>
              <a:t>Физическая реабилитация…</a:t>
            </a:r>
            <a:endParaRPr lang="ru-RU" dirty="0">
              <a:solidFill>
                <a:schemeClr val="accent2">
                  <a:lumMod val="50000"/>
                </a:schemeClr>
              </a:solidFill>
            </a:endParaRPr>
          </a:p>
        </p:txBody>
      </p:sp>
      <p:sp>
        <p:nvSpPr>
          <p:cNvPr id="3" name="Содержимое 2"/>
          <p:cNvSpPr>
            <a:spLocks noGrp="1"/>
          </p:cNvSpPr>
          <p:nvPr>
            <p:ph idx="1"/>
          </p:nvPr>
        </p:nvSpPr>
        <p:spPr>
          <a:xfrm>
            <a:off x="5490872" y="2281356"/>
            <a:ext cx="5154124" cy="3170540"/>
          </a:xfrm>
        </p:spPr>
        <p:txBody>
          <a:bodyPr>
            <a:noAutofit/>
          </a:bodyPr>
          <a:lstStyle/>
          <a:p>
            <a:r>
              <a:rPr lang="ru-RU" sz="2200" dirty="0" smtClean="0">
                <a:solidFill>
                  <a:schemeClr val="accent2">
                    <a:lumMod val="50000"/>
                  </a:schemeClr>
                </a:solidFill>
              </a:rPr>
              <a:t>Дозированная ходьба</a:t>
            </a:r>
          </a:p>
          <a:p>
            <a:r>
              <a:rPr lang="ru-RU" sz="2200" dirty="0" smtClean="0">
                <a:solidFill>
                  <a:schemeClr val="accent2">
                    <a:lumMod val="50000"/>
                  </a:schemeClr>
                </a:solidFill>
              </a:rPr>
              <a:t>Дыхательная гимнастика</a:t>
            </a:r>
          </a:p>
          <a:p>
            <a:r>
              <a:rPr lang="ru-RU" sz="2200" dirty="0" smtClean="0">
                <a:solidFill>
                  <a:schemeClr val="accent2">
                    <a:lumMod val="50000"/>
                  </a:schemeClr>
                </a:solidFill>
              </a:rPr>
              <a:t>Лечебная гимнастика</a:t>
            </a:r>
          </a:p>
          <a:p>
            <a:r>
              <a:rPr lang="ru-RU" sz="2200" dirty="0" smtClean="0">
                <a:solidFill>
                  <a:schemeClr val="accent2">
                    <a:lumMod val="50000"/>
                  </a:schemeClr>
                </a:solidFill>
              </a:rPr>
              <a:t>Терренкур</a:t>
            </a:r>
          </a:p>
          <a:p>
            <a:r>
              <a:rPr lang="ru-RU" sz="2200" dirty="0" smtClean="0">
                <a:solidFill>
                  <a:schemeClr val="accent2">
                    <a:lumMod val="50000"/>
                  </a:schemeClr>
                </a:solidFill>
              </a:rPr>
              <a:t>Занятия на велотренажерах</a:t>
            </a:r>
          </a:p>
          <a:p>
            <a:r>
              <a:rPr lang="ru-RU" sz="2200" dirty="0" smtClean="0">
                <a:solidFill>
                  <a:schemeClr val="accent2">
                    <a:lumMod val="50000"/>
                  </a:schemeClr>
                </a:solidFill>
              </a:rPr>
              <a:t>“Скандинавская ходьба”</a:t>
            </a:r>
            <a:endParaRPr lang="ru-RU" sz="2200" dirty="0">
              <a:solidFill>
                <a:schemeClr val="accent2">
                  <a:lumMod val="50000"/>
                </a:schemeClr>
              </a:solidFill>
            </a:endParaRPr>
          </a:p>
        </p:txBody>
      </p:sp>
      <p:pic>
        <p:nvPicPr>
          <p:cNvPr id="4" name="Picture 11" descr="C:\Users\Владимир\Desktop\Меркурий\DSC01252 1.jpg"/>
          <p:cNvPicPr>
            <a:picLocks noChangeAspect="1" noChangeArrowheads="1"/>
          </p:cNvPicPr>
          <p:nvPr/>
        </p:nvPicPr>
        <p:blipFill>
          <a:blip r:embed="rId3"/>
          <a:srcRect/>
          <a:stretch>
            <a:fillRect/>
          </a:stretch>
        </p:blipFill>
        <p:spPr bwMode="auto">
          <a:xfrm>
            <a:off x="494950" y="1846053"/>
            <a:ext cx="4623759" cy="3467819"/>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eurosoft.com/files/catalog/product/2137/2137_ru_big.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79771" y="2197290"/>
            <a:ext cx="4804280" cy="26903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4628" y="1028700"/>
            <a:ext cx="5943600" cy="3477875"/>
          </a:xfrm>
          <a:prstGeom prst="rect">
            <a:avLst/>
          </a:prstGeom>
          <a:noFill/>
        </p:spPr>
        <p:txBody>
          <a:bodyPr wrap="square" rtlCol="0">
            <a:spAutoFit/>
          </a:bodyPr>
          <a:lstStyle/>
          <a:p>
            <a:r>
              <a:rPr lang="ru-RU" sz="2000" dirty="0" smtClean="0">
                <a:solidFill>
                  <a:schemeClr val="accent2">
                    <a:lumMod val="50000"/>
                  </a:schemeClr>
                </a:solidFill>
              </a:rPr>
              <a:t>Цель доклада - донести информацию о том, какие задачи решаются на </a:t>
            </a:r>
            <a:r>
              <a:rPr lang="en-US" sz="2000" dirty="0" smtClean="0">
                <a:solidFill>
                  <a:schemeClr val="accent2">
                    <a:lumMod val="50000"/>
                  </a:schemeClr>
                </a:solidFill>
              </a:rPr>
              <a:t>II</a:t>
            </a:r>
            <a:r>
              <a:rPr lang="ru-RU" sz="2000" dirty="0" smtClean="0">
                <a:solidFill>
                  <a:schemeClr val="accent2">
                    <a:lumMod val="50000"/>
                  </a:schemeClr>
                </a:solidFill>
              </a:rPr>
              <a:t> этапе медицинской кардиореабилитации, какие пациенты подлежат направлению на данный этап, какие медицинские технологии применяются, чем </a:t>
            </a:r>
            <a:r>
              <a:rPr lang="en-US" sz="2000" dirty="0" smtClean="0">
                <a:solidFill>
                  <a:schemeClr val="accent2">
                    <a:lumMod val="50000"/>
                  </a:schemeClr>
                </a:solidFill>
              </a:rPr>
              <a:t>II</a:t>
            </a:r>
            <a:r>
              <a:rPr lang="ru-RU" sz="2000" dirty="0" smtClean="0">
                <a:solidFill>
                  <a:schemeClr val="accent2">
                    <a:lumMod val="50000"/>
                  </a:schemeClr>
                </a:solidFill>
              </a:rPr>
              <a:t> этап стационарной  медицинской кардиореабилитации отличается от более привычного для нас санаторного этапа, рассказать об опыте работы отделения кардиологии и реабилитации КККД и перспективах, которые мы видим. </a:t>
            </a:r>
            <a:endParaRPr lang="ru-RU" sz="2000" dirty="0">
              <a:solidFill>
                <a:schemeClr val="accent2">
                  <a:lumMod val="50000"/>
                </a:schemeClr>
              </a:solidFill>
            </a:endParaRPr>
          </a:p>
        </p:txBody>
      </p:sp>
    </p:spTree>
    <p:extLst>
      <p:ext uri="{BB962C8B-B14F-4D97-AF65-F5344CB8AC3E}">
        <p14:creationId xmlns:p14="http://schemas.microsoft.com/office/powerpoint/2010/main" val="2008775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753374"/>
          </a:xfrm>
        </p:spPr>
        <p:txBody>
          <a:bodyPr/>
          <a:lstStyle/>
          <a:p>
            <a:r>
              <a:rPr lang="ru-RU" dirty="0" smtClean="0">
                <a:solidFill>
                  <a:schemeClr val="accent2">
                    <a:lumMod val="50000"/>
                  </a:schemeClr>
                </a:solidFill>
              </a:rPr>
              <a:t>Физиотерапия…</a:t>
            </a:r>
            <a:endParaRPr lang="ru-RU" dirty="0">
              <a:solidFill>
                <a:schemeClr val="accent2">
                  <a:lumMod val="50000"/>
                </a:schemeClr>
              </a:solidFill>
            </a:endParaRPr>
          </a:p>
        </p:txBody>
      </p:sp>
      <p:sp>
        <p:nvSpPr>
          <p:cNvPr id="3" name="Содержимое 2"/>
          <p:cNvSpPr>
            <a:spLocks noGrp="1"/>
          </p:cNvSpPr>
          <p:nvPr>
            <p:ph idx="1"/>
          </p:nvPr>
        </p:nvSpPr>
        <p:spPr>
          <a:xfrm>
            <a:off x="5266588" y="1604516"/>
            <a:ext cx="5378409" cy="3588590"/>
          </a:xfrm>
        </p:spPr>
        <p:txBody>
          <a:bodyPr>
            <a:normAutofit/>
          </a:bodyPr>
          <a:lstStyle/>
          <a:p>
            <a:pPr>
              <a:spcBef>
                <a:spcPts val="0"/>
              </a:spcBef>
            </a:pPr>
            <a:r>
              <a:rPr lang="ru-RU" sz="2000" dirty="0" smtClean="0">
                <a:solidFill>
                  <a:schemeClr val="accent2">
                    <a:lumMod val="50000"/>
                  </a:schemeClr>
                </a:solidFill>
              </a:rPr>
              <a:t>Электролечение</a:t>
            </a:r>
          </a:p>
          <a:p>
            <a:pPr>
              <a:spcBef>
                <a:spcPts val="0"/>
              </a:spcBef>
            </a:pPr>
            <a:r>
              <a:rPr lang="ru-RU" sz="2000" dirty="0" smtClean="0">
                <a:solidFill>
                  <a:schemeClr val="accent2">
                    <a:lumMod val="50000"/>
                  </a:schemeClr>
                </a:solidFill>
              </a:rPr>
              <a:t>Магнитотерапия</a:t>
            </a:r>
          </a:p>
          <a:p>
            <a:pPr>
              <a:spcBef>
                <a:spcPts val="0"/>
              </a:spcBef>
            </a:pPr>
            <a:r>
              <a:rPr lang="ru-RU" sz="2000" dirty="0" smtClean="0">
                <a:solidFill>
                  <a:schemeClr val="accent2">
                    <a:lumMod val="50000"/>
                  </a:schemeClr>
                </a:solidFill>
              </a:rPr>
              <a:t>Ультразвуковая терапия</a:t>
            </a:r>
          </a:p>
          <a:p>
            <a:pPr>
              <a:spcBef>
                <a:spcPts val="0"/>
              </a:spcBef>
            </a:pPr>
            <a:r>
              <a:rPr lang="ru-RU" sz="2000" dirty="0">
                <a:solidFill>
                  <a:schemeClr val="accent2">
                    <a:lumMod val="50000"/>
                  </a:schemeClr>
                </a:solidFill>
              </a:rPr>
              <a:t>Светолечение-фототерапия (лазеротерапия, УФО</a:t>
            </a:r>
            <a:r>
              <a:rPr lang="ru-RU" sz="2000" dirty="0" smtClean="0">
                <a:solidFill>
                  <a:schemeClr val="accent2">
                    <a:lumMod val="50000"/>
                  </a:schemeClr>
                </a:solidFill>
              </a:rPr>
              <a:t>)</a:t>
            </a:r>
          </a:p>
          <a:p>
            <a:pPr>
              <a:spcBef>
                <a:spcPts val="0"/>
              </a:spcBef>
            </a:pPr>
            <a:r>
              <a:rPr lang="ru-RU" sz="2000" dirty="0" smtClean="0">
                <a:solidFill>
                  <a:schemeClr val="accent2">
                    <a:lumMod val="50000"/>
                  </a:schemeClr>
                </a:solidFill>
              </a:rPr>
              <a:t>Ингаляции лекарственных веществ</a:t>
            </a:r>
          </a:p>
          <a:p>
            <a:pPr>
              <a:spcBef>
                <a:spcPts val="0"/>
              </a:spcBef>
            </a:pPr>
            <a:r>
              <a:rPr lang="ru-RU" sz="2000" dirty="0" smtClean="0">
                <a:solidFill>
                  <a:schemeClr val="accent2">
                    <a:lumMod val="50000"/>
                  </a:schemeClr>
                </a:solidFill>
              </a:rPr>
              <a:t>Оксигенотерапия (кислородные коктейли)</a:t>
            </a:r>
          </a:p>
          <a:p>
            <a:pPr>
              <a:spcBef>
                <a:spcPts val="0"/>
              </a:spcBef>
            </a:pPr>
            <a:r>
              <a:rPr lang="ru-RU" sz="2000" dirty="0" smtClean="0">
                <a:solidFill>
                  <a:schemeClr val="accent2">
                    <a:lumMod val="50000"/>
                  </a:schemeClr>
                </a:solidFill>
              </a:rPr>
              <a:t>Сухие углекислые ванны</a:t>
            </a:r>
          </a:p>
          <a:p>
            <a:pPr>
              <a:spcBef>
                <a:spcPts val="0"/>
              </a:spcBef>
            </a:pPr>
            <a:r>
              <a:rPr lang="ru-RU" sz="2000" dirty="0" smtClean="0">
                <a:solidFill>
                  <a:schemeClr val="accent2">
                    <a:lumMod val="50000"/>
                  </a:schemeClr>
                </a:solidFill>
              </a:rPr>
              <a:t>Ручной массаж</a:t>
            </a:r>
          </a:p>
          <a:p>
            <a:pPr>
              <a:buNone/>
            </a:pPr>
            <a:endParaRPr lang="ru-RU" dirty="0"/>
          </a:p>
        </p:txBody>
      </p:sp>
      <p:sp>
        <p:nvSpPr>
          <p:cNvPr id="4" name="TextBox 3"/>
          <p:cNvSpPr txBox="1"/>
          <p:nvPr/>
        </p:nvSpPr>
        <p:spPr>
          <a:xfrm>
            <a:off x="534837" y="5260857"/>
            <a:ext cx="8419381" cy="1292662"/>
          </a:xfrm>
          <a:prstGeom prst="rect">
            <a:avLst/>
          </a:prstGeom>
          <a:noFill/>
        </p:spPr>
        <p:txBody>
          <a:bodyPr wrap="square" rtlCol="0">
            <a:spAutoFit/>
          </a:bodyPr>
          <a:lstStyle/>
          <a:p>
            <a:r>
              <a:rPr lang="ru-RU" sz="2000" dirty="0" smtClean="0">
                <a:solidFill>
                  <a:schemeClr val="accent2">
                    <a:lumMod val="50000"/>
                  </a:schemeClr>
                </a:solidFill>
              </a:rPr>
              <a:t>Физиотерапия используется как дополнительный фактор, помогающий усилить общетонизирующее действие, купировать осложнения послеоперационного периода.</a:t>
            </a:r>
          </a:p>
          <a:p>
            <a:endParaRPr lang="ru-RU" dirty="0"/>
          </a:p>
        </p:txBody>
      </p:sp>
      <p:pic>
        <p:nvPicPr>
          <p:cNvPr id="5" name="Picture 2" descr="C:\Users\Владимир\Desktop\Меркурий\DSC01305.JPG"/>
          <p:cNvPicPr>
            <a:picLocks noChangeAspect="1" noChangeArrowheads="1"/>
          </p:cNvPicPr>
          <p:nvPr/>
        </p:nvPicPr>
        <p:blipFill>
          <a:blip r:embed="rId3"/>
          <a:srcRect/>
          <a:stretch>
            <a:fillRect/>
          </a:stretch>
        </p:blipFill>
        <p:spPr bwMode="auto">
          <a:xfrm>
            <a:off x="379562" y="1538313"/>
            <a:ext cx="4574003" cy="343050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747624"/>
            <a:ext cx="8596668" cy="736121"/>
          </a:xfrm>
        </p:spPr>
        <p:txBody>
          <a:bodyPr/>
          <a:lstStyle/>
          <a:p>
            <a:r>
              <a:rPr lang="ru-RU" dirty="0" smtClean="0">
                <a:solidFill>
                  <a:schemeClr val="accent2">
                    <a:lumMod val="50000"/>
                  </a:schemeClr>
                </a:solidFill>
              </a:rPr>
              <a:t>Коррекция психологического статуса…</a:t>
            </a:r>
            <a:endParaRPr lang="ru-RU" dirty="0">
              <a:solidFill>
                <a:schemeClr val="accent2">
                  <a:lumMod val="50000"/>
                </a:schemeClr>
              </a:solidFill>
            </a:endParaRPr>
          </a:p>
        </p:txBody>
      </p:sp>
      <p:sp>
        <p:nvSpPr>
          <p:cNvPr id="3" name="Содержимое 2"/>
          <p:cNvSpPr>
            <a:spLocks noGrp="1"/>
          </p:cNvSpPr>
          <p:nvPr>
            <p:ph idx="1"/>
          </p:nvPr>
        </p:nvSpPr>
        <p:spPr>
          <a:xfrm>
            <a:off x="470299" y="1884548"/>
            <a:ext cx="7845565" cy="4033177"/>
          </a:xfrm>
        </p:spPr>
        <p:txBody>
          <a:bodyPr>
            <a:normAutofit lnSpcReduction="10000"/>
          </a:bodyPr>
          <a:lstStyle/>
          <a:p>
            <a:r>
              <a:rPr lang="ru-RU" sz="2000" dirty="0" smtClean="0">
                <a:solidFill>
                  <a:schemeClr val="accent2">
                    <a:lumMod val="50000"/>
                  </a:schemeClr>
                </a:solidFill>
              </a:rPr>
              <a:t>Индивидуальные беседы с лечащим врачом </a:t>
            </a:r>
          </a:p>
          <a:p>
            <a:r>
              <a:rPr lang="ru-RU" sz="2000" dirty="0" smtClean="0">
                <a:solidFill>
                  <a:schemeClr val="accent2">
                    <a:lumMod val="50000"/>
                  </a:schemeClr>
                </a:solidFill>
              </a:rPr>
              <a:t>Вводные и заключительные беседы с заведующим отделением</a:t>
            </a:r>
          </a:p>
          <a:p>
            <a:r>
              <a:rPr lang="ru-RU" sz="2000" dirty="0" smtClean="0">
                <a:solidFill>
                  <a:schemeClr val="accent2">
                    <a:lumMod val="50000"/>
                  </a:schemeClr>
                </a:solidFill>
              </a:rPr>
              <a:t>Консультации медицинского психолога</a:t>
            </a:r>
          </a:p>
          <a:p>
            <a:r>
              <a:rPr lang="ru-RU" sz="2000" dirty="0" smtClean="0">
                <a:solidFill>
                  <a:schemeClr val="accent2">
                    <a:lumMod val="50000"/>
                  </a:schemeClr>
                </a:solidFill>
              </a:rPr>
              <a:t>Индивидуальные и групповые занятия с медицинским психологом</a:t>
            </a:r>
          </a:p>
          <a:p>
            <a:r>
              <a:rPr lang="ru-RU" sz="2000" dirty="0" smtClean="0">
                <a:solidFill>
                  <a:schemeClr val="accent2">
                    <a:lumMod val="50000"/>
                  </a:schemeClr>
                </a:solidFill>
              </a:rPr>
              <a:t>Рекомендации по немедикаментозным и медикаментозным методам коррекции психологического статуса</a:t>
            </a:r>
          </a:p>
          <a:p>
            <a:pPr>
              <a:buNone/>
            </a:pPr>
            <a:r>
              <a:rPr lang="ru-RU" sz="2000" dirty="0" smtClean="0">
                <a:solidFill>
                  <a:schemeClr val="accent2">
                    <a:lumMod val="50000"/>
                  </a:schemeClr>
                </a:solidFill>
              </a:rPr>
              <a:t>	    Диагностические методики использующиеся в практике медицинского психолога: госпитальная шкала </a:t>
            </a:r>
            <a:r>
              <a:rPr lang="en-US" sz="2000" dirty="0" smtClean="0">
                <a:solidFill>
                  <a:schemeClr val="accent2">
                    <a:lumMod val="50000"/>
                  </a:schemeClr>
                </a:solidFill>
              </a:rPr>
              <a:t>HADS</a:t>
            </a:r>
            <a:r>
              <a:rPr lang="ru-RU" sz="2000" dirty="0" smtClean="0">
                <a:solidFill>
                  <a:schemeClr val="accent2">
                    <a:lumMod val="50000"/>
                  </a:schemeClr>
                </a:solidFill>
              </a:rPr>
              <a:t>, шкала оценки когнитивных функций </a:t>
            </a:r>
            <a:r>
              <a:rPr lang="en-US" sz="2000" dirty="0" smtClean="0">
                <a:solidFill>
                  <a:schemeClr val="accent2">
                    <a:lumMod val="50000"/>
                  </a:schemeClr>
                </a:solidFill>
              </a:rPr>
              <a:t>MMSE</a:t>
            </a:r>
            <a:r>
              <a:rPr lang="ru-RU" sz="2000" dirty="0" smtClean="0">
                <a:solidFill>
                  <a:schemeClr val="accent2">
                    <a:lumMod val="50000"/>
                  </a:schemeClr>
                </a:solidFill>
              </a:rPr>
              <a:t>, опросник качества жизни </a:t>
            </a:r>
            <a:r>
              <a:rPr lang="en-US" sz="2000" dirty="0" smtClean="0">
                <a:solidFill>
                  <a:schemeClr val="accent2">
                    <a:lumMod val="50000"/>
                  </a:schemeClr>
                </a:solidFill>
              </a:rPr>
              <a:t>EQ</a:t>
            </a:r>
            <a:r>
              <a:rPr lang="ru-RU" sz="2000" dirty="0" smtClean="0">
                <a:solidFill>
                  <a:schemeClr val="accent2">
                    <a:lumMod val="50000"/>
                  </a:schemeClr>
                </a:solidFill>
              </a:rPr>
              <a:t>-5</a:t>
            </a:r>
            <a:r>
              <a:rPr lang="en-US" sz="2000" dirty="0" smtClean="0">
                <a:solidFill>
                  <a:schemeClr val="accent2">
                    <a:lumMod val="50000"/>
                  </a:schemeClr>
                </a:solidFill>
              </a:rPr>
              <a:t>D</a:t>
            </a:r>
            <a:r>
              <a:rPr lang="ru-RU" sz="2000" dirty="0" smtClean="0">
                <a:solidFill>
                  <a:schemeClr val="accent2">
                    <a:lumMod val="50000"/>
                  </a:schemeClr>
                </a:solidFill>
              </a:rPr>
              <a:t>, тест рисования часов, тест Гамильтона. </a:t>
            </a:r>
          </a:p>
          <a:p>
            <a:pPr>
              <a:buNone/>
            </a:pPr>
            <a:endParaRPr lang="ru-RU" sz="2000" dirty="0">
              <a:solidFill>
                <a:schemeClr val="accent2">
                  <a:lumMod val="50000"/>
                </a:schemeClr>
              </a:solidFill>
            </a:endParaRPr>
          </a:p>
        </p:txBody>
      </p:sp>
      <p:pic>
        <p:nvPicPr>
          <p:cNvPr id="4" name="Picture 9" descr="C:\Users\Владимир\Desktop\Меркурий\DSC01227.JPG"/>
          <p:cNvPicPr>
            <a:picLocks noChangeAspect="1" noChangeArrowheads="1"/>
          </p:cNvPicPr>
          <p:nvPr/>
        </p:nvPicPr>
        <p:blipFill>
          <a:blip r:embed="rId3"/>
          <a:srcRect/>
          <a:stretch>
            <a:fillRect/>
          </a:stretch>
        </p:blipFill>
        <p:spPr bwMode="auto">
          <a:xfrm>
            <a:off x="8419381" y="4241167"/>
            <a:ext cx="3071854" cy="2303891"/>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2">
                    <a:lumMod val="50000"/>
                  </a:schemeClr>
                </a:solidFill>
              </a:rPr>
              <a:t>Коррекция факторов риска и </a:t>
            </a:r>
            <a:br>
              <a:rPr lang="ru-RU" dirty="0" smtClean="0">
                <a:solidFill>
                  <a:schemeClr val="accent2">
                    <a:lumMod val="50000"/>
                  </a:schemeClr>
                </a:solidFill>
              </a:rPr>
            </a:br>
            <a:r>
              <a:rPr lang="ru-RU" dirty="0" smtClean="0">
                <a:solidFill>
                  <a:schemeClr val="accent2">
                    <a:lumMod val="50000"/>
                  </a:schemeClr>
                </a:solidFill>
              </a:rPr>
              <a:t>образа жизни…</a:t>
            </a:r>
            <a:endParaRPr lang="ru-RU" dirty="0">
              <a:solidFill>
                <a:schemeClr val="accent2">
                  <a:lumMod val="50000"/>
                </a:schemeClr>
              </a:solidFill>
            </a:endParaRPr>
          </a:p>
        </p:txBody>
      </p:sp>
      <p:sp>
        <p:nvSpPr>
          <p:cNvPr id="3" name="Содержимое 2"/>
          <p:cNvSpPr>
            <a:spLocks noGrp="1"/>
          </p:cNvSpPr>
          <p:nvPr>
            <p:ph idx="1"/>
          </p:nvPr>
        </p:nvSpPr>
        <p:spPr>
          <a:xfrm>
            <a:off x="253588" y="2117124"/>
            <a:ext cx="8111094" cy="3890785"/>
          </a:xfrm>
        </p:spPr>
        <p:txBody>
          <a:bodyPr>
            <a:normAutofit fontScale="77500" lnSpcReduction="20000"/>
          </a:bodyPr>
          <a:lstStyle/>
          <a:p>
            <a:pPr>
              <a:buFont typeface="Wingdings" panose="05000000000000000000" pitchFamily="2" charset="2"/>
              <a:buChar char="Ø"/>
            </a:pPr>
            <a:r>
              <a:rPr lang="ru-RU" sz="2300" dirty="0" smtClean="0">
                <a:solidFill>
                  <a:schemeClr val="accent2">
                    <a:lumMod val="50000"/>
                  </a:schemeClr>
                </a:solidFill>
              </a:rPr>
              <a:t>В острый и подострый период заболевания, сразу после стресса, пациенты наиболее мотивированы к коррекции факторов риска и образа жизни. </a:t>
            </a:r>
          </a:p>
          <a:p>
            <a:pPr>
              <a:buNone/>
            </a:pPr>
            <a:r>
              <a:rPr lang="ru-RU" sz="2300" dirty="0">
                <a:solidFill>
                  <a:schemeClr val="accent2">
                    <a:lumMod val="50000"/>
                  </a:schemeClr>
                </a:solidFill>
              </a:rPr>
              <a:t> </a:t>
            </a:r>
            <a:r>
              <a:rPr lang="ru-RU" sz="2300" dirty="0" smtClean="0">
                <a:solidFill>
                  <a:schemeClr val="accent2">
                    <a:lumMod val="50000"/>
                  </a:schemeClr>
                </a:solidFill>
              </a:rPr>
              <a:t>    На </a:t>
            </a:r>
            <a:r>
              <a:rPr lang="en-US" sz="2300" dirty="0" smtClean="0">
                <a:solidFill>
                  <a:schemeClr val="accent2">
                    <a:lumMod val="50000"/>
                  </a:schemeClr>
                </a:solidFill>
              </a:rPr>
              <a:t>II</a:t>
            </a:r>
            <a:r>
              <a:rPr lang="ru-RU" sz="2300" dirty="0" smtClean="0">
                <a:solidFill>
                  <a:schemeClr val="accent2">
                    <a:lumMod val="50000"/>
                  </a:schemeClr>
                </a:solidFill>
              </a:rPr>
              <a:t> этапе они получают подробную информацию по этим разделам.</a:t>
            </a:r>
          </a:p>
          <a:p>
            <a:pPr>
              <a:buFont typeface="Wingdings" pitchFamily="2" charset="2"/>
              <a:buChar char="Ø"/>
            </a:pPr>
            <a:r>
              <a:rPr lang="ru-RU" sz="2300" dirty="0" smtClean="0">
                <a:solidFill>
                  <a:schemeClr val="accent2">
                    <a:lumMod val="50000"/>
                  </a:schemeClr>
                </a:solidFill>
              </a:rPr>
              <a:t>Рекомендации  по самоконтролю и  медицинскому контролю параметров АД, пульса, липидного обмена, двигательной активности, уровня глюкозы в крови, веса  и т.д.</a:t>
            </a:r>
          </a:p>
          <a:p>
            <a:pPr>
              <a:buFont typeface="Wingdings" pitchFamily="2" charset="2"/>
              <a:buChar char="Ø"/>
            </a:pPr>
            <a:r>
              <a:rPr lang="ru-RU" sz="2300" dirty="0" smtClean="0">
                <a:solidFill>
                  <a:schemeClr val="accent2">
                    <a:lumMod val="50000"/>
                  </a:schemeClr>
                </a:solidFill>
              </a:rPr>
              <a:t>Посещение школ здоровья</a:t>
            </a:r>
          </a:p>
          <a:p>
            <a:pPr>
              <a:buNone/>
            </a:pPr>
            <a:endParaRPr lang="ru-RU" sz="2300" dirty="0" smtClean="0">
              <a:solidFill>
                <a:schemeClr val="accent2">
                  <a:lumMod val="50000"/>
                </a:schemeClr>
              </a:solidFill>
            </a:endParaRPr>
          </a:p>
          <a:p>
            <a:pPr>
              <a:buNone/>
            </a:pPr>
            <a:r>
              <a:rPr lang="ru-RU" sz="2300" dirty="0" smtClean="0">
                <a:solidFill>
                  <a:schemeClr val="accent2">
                    <a:lumMod val="50000"/>
                  </a:schemeClr>
                </a:solidFill>
              </a:rPr>
              <a:t>	В зависимости от патологии, по поводу которой проводится реабилитация,  наполняемость этих блоков меняется. Разное сочетание и взаимовлияние составляющих блоков  дает разный эффект, соответствующий индивидуальным возможностям и особенностям пациента.  </a:t>
            </a:r>
          </a:p>
          <a:p>
            <a:endParaRPr lang="ru-RU" sz="2300" dirty="0">
              <a:solidFill>
                <a:schemeClr val="accent2">
                  <a:lumMod val="50000"/>
                </a:schemeClr>
              </a:solidFill>
            </a:endParaRPr>
          </a:p>
        </p:txBody>
      </p:sp>
      <p:pic>
        <p:nvPicPr>
          <p:cNvPr id="4" name="Picture 12" descr="C:\Users\Владимир\Desktop\Меркурий\DSC01259.JPG"/>
          <p:cNvPicPr>
            <a:picLocks noChangeAspect="1" noChangeArrowheads="1"/>
          </p:cNvPicPr>
          <p:nvPr/>
        </p:nvPicPr>
        <p:blipFill>
          <a:blip r:embed="rId3"/>
          <a:srcRect/>
          <a:stretch>
            <a:fillRect/>
          </a:stretch>
        </p:blipFill>
        <p:spPr bwMode="auto">
          <a:xfrm>
            <a:off x="8446734" y="200721"/>
            <a:ext cx="3599000" cy="2501217"/>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718868"/>
          </a:xfrm>
        </p:spPr>
        <p:txBody>
          <a:bodyPr/>
          <a:lstStyle/>
          <a:p>
            <a:r>
              <a:rPr lang="ru-RU" dirty="0" smtClean="0">
                <a:solidFill>
                  <a:schemeClr val="accent2">
                    <a:lumMod val="50000"/>
                  </a:schemeClr>
                </a:solidFill>
              </a:rPr>
              <a:t>Мультидисциплинарный подход…</a:t>
            </a:r>
            <a:endParaRPr lang="ru-RU" dirty="0">
              <a:solidFill>
                <a:schemeClr val="accent2">
                  <a:lumMod val="50000"/>
                </a:schemeClr>
              </a:solidFill>
            </a:endParaRPr>
          </a:p>
        </p:txBody>
      </p:sp>
      <p:sp>
        <p:nvSpPr>
          <p:cNvPr id="3" name="Содержимое 2"/>
          <p:cNvSpPr>
            <a:spLocks noGrp="1"/>
          </p:cNvSpPr>
          <p:nvPr>
            <p:ph idx="1"/>
          </p:nvPr>
        </p:nvSpPr>
        <p:spPr>
          <a:xfrm>
            <a:off x="677334" y="1535503"/>
            <a:ext cx="8596668" cy="3140015"/>
          </a:xfrm>
        </p:spPr>
        <p:txBody>
          <a:bodyPr>
            <a:normAutofit fontScale="85000" lnSpcReduction="20000"/>
          </a:bodyPr>
          <a:lstStyle/>
          <a:p>
            <a:r>
              <a:rPr lang="ru-RU" sz="3200" dirty="0" smtClean="0">
                <a:solidFill>
                  <a:schemeClr val="accent2">
                    <a:lumMod val="50000"/>
                  </a:schemeClr>
                </a:solidFill>
              </a:rPr>
              <a:t>Врач кардиолог-</a:t>
            </a:r>
            <a:r>
              <a:rPr lang="ru-RU" sz="3200" dirty="0" err="1" smtClean="0">
                <a:solidFill>
                  <a:schemeClr val="accent2">
                    <a:lumMod val="50000"/>
                  </a:schemeClr>
                </a:solidFill>
              </a:rPr>
              <a:t>реабилитолог</a:t>
            </a:r>
            <a:r>
              <a:rPr lang="ru-RU" sz="3200" dirty="0" smtClean="0">
                <a:solidFill>
                  <a:schemeClr val="accent2">
                    <a:lumMod val="50000"/>
                  </a:schemeClr>
                </a:solidFill>
              </a:rPr>
              <a:t>,</a:t>
            </a:r>
          </a:p>
          <a:p>
            <a:r>
              <a:rPr lang="ru-RU" sz="3200" dirty="0" smtClean="0">
                <a:solidFill>
                  <a:schemeClr val="accent2">
                    <a:lumMod val="50000"/>
                  </a:schemeClr>
                </a:solidFill>
              </a:rPr>
              <a:t>Врач ЛФК и инструкторы-методисты по ЛФК,</a:t>
            </a:r>
          </a:p>
          <a:p>
            <a:r>
              <a:rPr lang="ru-RU" sz="3200" dirty="0" smtClean="0">
                <a:solidFill>
                  <a:schemeClr val="accent2">
                    <a:lumMod val="50000"/>
                  </a:schemeClr>
                </a:solidFill>
              </a:rPr>
              <a:t>Врач –физиотерапевт, медицинские сестры по физиотерапии и массажу</a:t>
            </a:r>
          </a:p>
          <a:p>
            <a:r>
              <a:rPr lang="ru-RU" sz="3200" dirty="0" smtClean="0">
                <a:solidFill>
                  <a:schemeClr val="accent2">
                    <a:lumMod val="50000"/>
                  </a:schemeClr>
                </a:solidFill>
              </a:rPr>
              <a:t>Медицинский психолог, </a:t>
            </a:r>
          </a:p>
          <a:p>
            <a:r>
              <a:rPr lang="ru-RU" sz="3200" dirty="0" smtClean="0">
                <a:solidFill>
                  <a:schemeClr val="accent2">
                    <a:lumMod val="50000"/>
                  </a:schemeClr>
                </a:solidFill>
              </a:rPr>
              <a:t>Врач-диетолог, </a:t>
            </a:r>
          </a:p>
          <a:p>
            <a:r>
              <a:rPr lang="ru-RU" sz="3200" dirty="0" smtClean="0">
                <a:solidFill>
                  <a:schemeClr val="accent2">
                    <a:lumMod val="50000"/>
                  </a:schemeClr>
                </a:solidFill>
              </a:rPr>
              <a:t>Узкие специалисты (по показаниям). </a:t>
            </a:r>
          </a:p>
          <a:p>
            <a:pPr>
              <a:buNone/>
            </a:pPr>
            <a:endParaRPr lang="ru-RU" sz="3200" dirty="0" smtClean="0"/>
          </a:p>
          <a:p>
            <a:endParaRPr lang="ru-RU" dirty="0"/>
          </a:p>
        </p:txBody>
      </p:sp>
      <p:sp>
        <p:nvSpPr>
          <p:cNvPr id="4" name="TextBox 3"/>
          <p:cNvSpPr txBox="1"/>
          <p:nvPr/>
        </p:nvSpPr>
        <p:spPr>
          <a:xfrm>
            <a:off x="1552754" y="5348377"/>
            <a:ext cx="184731" cy="369332"/>
          </a:xfrm>
          <a:prstGeom prst="rect">
            <a:avLst/>
          </a:prstGeom>
          <a:noFill/>
        </p:spPr>
        <p:txBody>
          <a:bodyPr wrap="none" rtlCol="0">
            <a:spAutoFit/>
          </a:bodyPr>
          <a:lstStyle/>
          <a:p>
            <a:endParaRPr lang="ru-RU" dirty="0"/>
          </a:p>
        </p:txBody>
      </p:sp>
      <p:sp>
        <p:nvSpPr>
          <p:cNvPr id="5" name="TextBox 4"/>
          <p:cNvSpPr txBox="1"/>
          <p:nvPr/>
        </p:nvSpPr>
        <p:spPr>
          <a:xfrm>
            <a:off x="707366" y="4986070"/>
            <a:ext cx="8609162" cy="1323439"/>
          </a:xfrm>
          <a:prstGeom prst="rect">
            <a:avLst/>
          </a:prstGeom>
          <a:noFill/>
        </p:spPr>
        <p:txBody>
          <a:bodyPr wrap="square" rtlCol="0">
            <a:spAutoFit/>
          </a:bodyPr>
          <a:lstStyle/>
          <a:p>
            <a:r>
              <a:rPr lang="ru-RU" sz="2000" dirty="0" smtClean="0">
                <a:solidFill>
                  <a:schemeClr val="accent2">
                    <a:lumMod val="50000"/>
                  </a:schemeClr>
                </a:solidFill>
              </a:rPr>
              <a:t>При составлении индивидуальной программы реабилитации пациента члены бригады активно взаимодействуют друг с другом, уточняя различные параметры состояния больного для осуществления поступательного движения реабилитационного процесса.</a:t>
            </a:r>
            <a:endParaRPr lang="ru-RU" sz="2000"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2">
                    <a:lumMod val="50000"/>
                  </a:schemeClr>
                </a:solidFill>
              </a:rPr>
              <a:t>Практические аспекты взаимодействия…</a:t>
            </a:r>
            <a:endParaRPr lang="ru-RU" dirty="0">
              <a:solidFill>
                <a:schemeClr val="accent2">
                  <a:lumMod val="50000"/>
                </a:schemeClr>
              </a:solidFill>
            </a:endParaRPr>
          </a:p>
        </p:txBody>
      </p:sp>
      <p:sp>
        <p:nvSpPr>
          <p:cNvPr id="3" name="Содержимое 2"/>
          <p:cNvSpPr>
            <a:spLocks noGrp="1"/>
          </p:cNvSpPr>
          <p:nvPr>
            <p:ph idx="1"/>
          </p:nvPr>
        </p:nvSpPr>
        <p:spPr>
          <a:xfrm>
            <a:off x="746345" y="2139351"/>
            <a:ext cx="9001503" cy="4313207"/>
          </a:xfrm>
        </p:spPr>
        <p:txBody>
          <a:bodyPr>
            <a:noAutofit/>
          </a:bodyPr>
          <a:lstStyle/>
          <a:p>
            <a:r>
              <a:rPr lang="ru-RU" sz="2000" dirty="0" smtClean="0">
                <a:solidFill>
                  <a:schemeClr val="accent2">
                    <a:lumMod val="50000"/>
                  </a:schemeClr>
                </a:solidFill>
              </a:rPr>
              <a:t>С целью преемственности реабилитационного процесса, обязательное выполнение рекомендаций по проведению диагностических исследований, для своевременной оценки динамики не полностью </a:t>
            </a:r>
            <a:r>
              <a:rPr lang="ru-RU" sz="2000" dirty="0" err="1" smtClean="0">
                <a:solidFill>
                  <a:schemeClr val="accent2">
                    <a:lumMod val="50000"/>
                  </a:schemeClr>
                </a:solidFill>
              </a:rPr>
              <a:t>купировавшихся</a:t>
            </a:r>
            <a:r>
              <a:rPr lang="ru-RU" sz="2000" dirty="0" smtClean="0">
                <a:solidFill>
                  <a:schemeClr val="accent2">
                    <a:lumMod val="50000"/>
                  </a:schemeClr>
                </a:solidFill>
              </a:rPr>
              <a:t>, в период </a:t>
            </a:r>
            <a:r>
              <a:rPr lang="en-US" sz="2000" dirty="0" smtClean="0">
                <a:solidFill>
                  <a:schemeClr val="accent2">
                    <a:lumMod val="50000"/>
                  </a:schemeClr>
                </a:solidFill>
              </a:rPr>
              <a:t>II</a:t>
            </a:r>
            <a:r>
              <a:rPr lang="ru-RU" sz="2000" dirty="0" smtClean="0">
                <a:solidFill>
                  <a:schemeClr val="accent2">
                    <a:lumMod val="50000"/>
                  </a:schemeClr>
                </a:solidFill>
              </a:rPr>
              <a:t> этапа реабилитации, осложнений.</a:t>
            </a:r>
          </a:p>
          <a:p>
            <a:r>
              <a:rPr lang="ru-RU" sz="2000" dirty="0" smtClean="0">
                <a:solidFill>
                  <a:schemeClr val="accent2">
                    <a:lumMod val="50000"/>
                  </a:schemeClr>
                </a:solidFill>
              </a:rPr>
              <a:t>При необходимости – направление пациентов на </a:t>
            </a:r>
            <a:r>
              <a:rPr lang="en-US" sz="2000" dirty="0" smtClean="0">
                <a:solidFill>
                  <a:schemeClr val="accent2">
                    <a:lumMod val="50000"/>
                  </a:schemeClr>
                </a:solidFill>
              </a:rPr>
              <a:t>III</a:t>
            </a:r>
            <a:r>
              <a:rPr lang="ru-RU" sz="2000" dirty="0" smtClean="0">
                <a:solidFill>
                  <a:schemeClr val="accent2">
                    <a:lumMod val="50000"/>
                  </a:schemeClr>
                </a:solidFill>
              </a:rPr>
              <a:t> этап реабилитации после выписки из отделения.</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solidFill>
                  <a:schemeClr val="bg2">
                    <a:lumMod val="25000"/>
                  </a:schemeClr>
                </a:solidFill>
              </a:rPr>
              <a:t>Особенности </a:t>
            </a:r>
            <a:r>
              <a:rPr lang="ru-RU" sz="2800" dirty="0" err="1">
                <a:solidFill>
                  <a:schemeClr val="bg2">
                    <a:lumMod val="25000"/>
                  </a:schemeClr>
                </a:solidFill>
              </a:rPr>
              <a:t>кардиореабилитации</a:t>
            </a:r>
            <a:r>
              <a:rPr lang="ru-RU" sz="2800" dirty="0">
                <a:solidFill>
                  <a:schemeClr val="bg2">
                    <a:lumMod val="25000"/>
                  </a:schemeClr>
                </a:solidFill>
              </a:rPr>
              <a:t> на </a:t>
            </a:r>
            <a:r>
              <a:rPr lang="en-US" sz="2800" dirty="0">
                <a:solidFill>
                  <a:schemeClr val="bg2">
                    <a:lumMod val="25000"/>
                  </a:schemeClr>
                </a:solidFill>
              </a:rPr>
              <a:t>II </a:t>
            </a:r>
            <a:r>
              <a:rPr lang="ru-RU" sz="2800" dirty="0">
                <a:solidFill>
                  <a:schemeClr val="bg2">
                    <a:lumMod val="25000"/>
                  </a:schemeClr>
                </a:solidFill>
              </a:rPr>
              <a:t>этапе у пациентов после кардиохирургических операций</a:t>
            </a:r>
            <a:endParaRPr lang="ru-RU" dirty="0">
              <a:solidFill>
                <a:schemeClr val="bg2">
                  <a:lumMod val="25000"/>
                </a:schemeClr>
              </a:solidFill>
            </a:endParaRPr>
          </a:p>
        </p:txBody>
      </p:sp>
      <p:sp>
        <p:nvSpPr>
          <p:cNvPr id="3" name="Объект 2"/>
          <p:cNvSpPr>
            <a:spLocks noGrp="1"/>
          </p:cNvSpPr>
          <p:nvPr>
            <p:ph idx="1"/>
          </p:nvPr>
        </p:nvSpPr>
        <p:spPr/>
        <p:txBody>
          <a:bodyPr>
            <a:normAutofit lnSpcReduction="10000"/>
          </a:bodyPr>
          <a:lstStyle/>
          <a:p>
            <a:pPr lvl="0">
              <a:buClr>
                <a:srgbClr val="90C226"/>
              </a:buClr>
              <a:buNone/>
            </a:pPr>
            <a:r>
              <a:rPr lang="ru-RU" sz="2400" dirty="0">
                <a:solidFill>
                  <a:schemeClr val="bg2">
                    <a:lumMod val="25000"/>
                  </a:schemeClr>
                </a:solidFill>
                <a:cs typeface="Calibri" panose="020F0502020204030204" pitchFamily="34" charset="0"/>
              </a:rPr>
              <a:t>Пациенты после АКШ и протезирования клапанов - наиболее сложная и </a:t>
            </a:r>
            <a:r>
              <a:rPr lang="ru-RU" sz="2400" dirty="0" smtClean="0">
                <a:solidFill>
                  <a:schemeClr val="bg2">
                    <a:lumMod val="25000"/>
                  </a:schemeClr>
                </a:solidFill>
                <a:cs typeface="Calibri" panose="020F0502020204030204" pitchFamily="34" charset="0"/>
              </a:rPr>
              <a:t>не</a:t>
            </a:r>
            <a:r>
              <a:rPr lang="ru-RU" sz="2400" dirty="0" smtClean="0">
                <a:solidFill>
                  <a:schemeClr val="bg2">
                    <a:lumMod val="25000"/>
                  </a:schemeClr>
                </a:solidFill>
                <a:cs typeface="Calibri" panose="020F0502020204030204" pitchFamily="34" charset="0"/>
              </a:rPr>
              <a:t>редко </a:t>
            </a:r>
            <a:r>
              <a:rPr lang="ru-RU" sz="2400" dirty="0">
                <a:solidFill>
                  <a:schemeClr val="bg2">
                    <a:lumMod val="25000"/>
                  </a:schemeClr>
                </a:solidFill>
                <a:cs typeface="Calibri" panose="020F0502020204030204" pitchFamily="34" charset="0"/>
              </a:rPr>
              <a:t>встречающаяся в амбулаторной сети категория больных </a:t>
            </a:r>
          </a:p>
          <a:p>
            <a:pPr lvl="0">
              <a:buClr>
                <a:srgbClr val="90C226"/>
              </a:buClr>
              <a:buNone/>
            </a:pPr>
            <a:r>
              <a:rPr lang="ru-RU" sz="2400" dirty="0" smtClean="0">
                <a:solidFill>
                  <a:schemeClr val="bg2">
                    <a:lumMod val="25000"/>
                  </a:schemeClr>
                </a:solidFill>
                <a:cs typeface="Calibri" panose="020F0502020204030204" pitchFamily="34" charset="0"/>
              </a:rPr>
              <a:t>В </a:t>
            </a:r>
            <a:r>
              <a:rPr lang="ru-RU" sz="2400" dirty="0">
                <a:solidFill>
                  <a:schemeClr val="bg2">
                    <a:lumMod val="25000"/>
                  </a:schemeClr>
                </a:solidFill>
                <a:cs typeface="Calibri" panose="020F0502020204030204" pitchFamily="34" charset="0"/>
              </a:rPr>
              <a:t>последние годы количество этих больных непрерывно растет. Так, за </a:t>
            </a:r>
            <a:r>
              <a:rPr lang="ru-RU" sz="2400" dirty="0" smtClean="0">
                <a:solidFill>
                  <a:schemeClr val="bg2">
                    <a:lumMod val="25000"/>
                  </a:schemeClr>
                </a:solidFill>
                <a:cs typeface="Calibri" panose="020F0502020204030204" pitchFamily="34" charset="0"/>
              </a:rPr>
              <a:t>2022 </a:t>
            </a:r>
            <a:r>
              <a:rPr lang="ru-RU" sz="2400" dirty="0">
                <a:solidFill>
                  <a:schemeClr val="bg2">
                    <a:lumMod val="25000"/>
                  </a:schemeClr>
                </a:solidFill>
                <a:cs typeface="Calibri" panose="020F0502020204030204" pitchFamily="34" charset="0"/>
              </a:rPr>
              <a:t>год в </a:t>
            </a:r>
            <a:r>
              <a:rPr lang="ru-RU" sz="2400" dirty="0" smtClean="0">
                <a:solidFill>
                  <a:schemeClr val="bg2">
                    <a:lumMod val="25000"/>
                  </a:schemeClr>
                </a:solidFill>
                <a:cs typeface="Calibri" panose="020F0502020204030204" pitchFamily="34" charset="0"/>
              </a:rPr>
              <a:t>НИИ КПССЗ выполнено </a:t>
            </a:r>
            <a:r>
              <a:rPr lang="ru-RU" sz="2400" dirty="0">
                <a:solidFill>
                  <a:schemeClr val="bg2">
                    <a:lumMod val="25000"/>
                  </a:schemeClr>
                </a:solidFill>
                <a:cs typeface="Calibri" panose="020F0502020204030204" pitchFamily="34" charset="0"/>
              </a:rPr>
              <a:t>около 3000 </a:t>
            </a:r>
            <a:r>
              <a:rPr lang="ru-RU" sz="2400" dirty="0" smtClean="0">
                <a:solidFill>
                  <a:schemeClr val="bg2">
                    <a:lumMod val="25000"/>
                  </a:schemeClr>
                </a:solidFill>
                <a:cs typeface="Calibri" panose="020F0502020204030204" pitchFamily="34" charset="0"/>
              </a:rPr>
              <a:t>кардиохирургических </a:t>
            </a:r>
            <a:r>
              <a:rPr lang="ru-RU" sz="2400" dirty="0">
                <a:solidFill>
                  <a:schemeClr val="bg2">
                    <a:lumMod val="25000"/>
                  </a:schemeClr>
                </a:solidFill>
                <a:cs typeface="Calibri" panose="020F0502020204030204" pitchFamily="34" charset="0"/>
              </a:rPr>
              <a:t>операций, 3000 операций делалось </a:t>
            </a:r>
            <a:r>
              <a:rPr lang="ru-RU" sz="2400" dirty="0" smtClean="0">
                <a:solidFill>
                  <a:schemeClr val="bg2">
                    <a:lumMod val="25000"/>
                  </a:schemeClr>
                </a:solidFill>
                <a:cs typeface="Calibri" panose="020F0502020204030204" pitchFamily="34" charset="0"/>
              </a:rPr>
              <a:t>20 </a:t>
            </a:r>
            <a:r>
              <a:rPr lang="ru-RU" sz="2400" dirty="0">
                <a:solidFill>
                  <a:schemeClr val="bg2">
                    <a:lumMod val="25000"/>
                  </a:schemeClr>
                </a:solidFill>
                <a:cs typeface="Calibri" panose="020F0502020204030204" pitchFamily="34" charset="0"/>
              </a:rPr>
              <a:t>лет назад во всей стране.</a:t>
            </a:r>
          </a:p>
          <a:p>
            <a:pPr lvl="0">
              <a:buClr>
                <a:srgbClr val="90C226"/>
              </a:buClr>
              <a:buNone/>
            </a:pPr>
            <a:r>
              <a:rPr lang="ru-RU" sz="2400" dirty="0" smtClean="0">
                <a:solidFill>
                  <a:schemeClr val="bg2">
                    <a:lumMod val="25000"/>
                  </a:schemeClr>
                </a:solidFill>
                <a:cs typeface="Calibri" panose="020F0502020204030204" pitchFamily="34" charset="0"/>
              </a:rPr>
              <a:t>В </a:t>
            </a:r>
            <a:r>
              <a:rPr lang="ru-RU" sz="2400" dirty="0">
                <a:solidFill>
                  <a:schemeClr val="bg2">
                    <a:lumMod val="25000"/>
                  </a:schemeClr>
                </a:solidFill>
                <a:cs typeface="Calibri" panose="020F0502020204030204" pitchFamily="34" charset="0"/>
              </a:rPr>
              <a:t>масштабах страны </a:t>
            </a:r>
            <a:r>
              <a:rPr lang="ru-RU" sz="2400" dirty="0" smtClean="0">
                <a:solidFill>
                  <a:schemeClr val="bg2">
                    <a:lumMod val="25000"/>
                  </a:schemeClr>
                </a:solidFill>
                <a:cs typeface="Calibri" panose="020F0502020204030204" pitchFamily="34" charset="0"/>
              </a:rPr>
              <a:t>количество </a:t>
            </a:r>
            <a:r>
              <a:rPr lang="ru-RU" sz="2400" dirty="0">
                <a:solidFill>
                  <a:schemeClr val="bg2">
                    <a:lumMod val="25000"/>
                  </a:schemeClr>
                </a:solidFill>
                <a:cs typeface="Calibri" panose="020F0502020204030204" pitchFamily="34" charset="0"/>
              </a:rPr>
              <a:t>кардиохирургических вмешательств сегодня  исчисляется  уже десятками тысяч. </a:t>
            </a:r>
          </a:p>
          <a:p>
            <a:endParaRPr lang="ru-RU"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4782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800" dirty="0">
                <a:solidFill>
                  <a:schemeClr val="bg2">
                    <a:lumMod val="25000"/>
                  </a:schemeClr>
                </a:solidFill>
              </a:rPr>
              <a:t>Последствия кардиохирургических вмешательств наиболее часто встречающихся на </a:t>
            </a:r>
            <a:r>
              <a:rPr lang="en-US" sz="2800" dirty="0">
                <a:solidFill>
                  <a:schemeClr val="bg2">
                    <a:lumMod val="25000"/>
                  </a:schemeClr>
                </a:solidFill>
              </a:rPr>
              <a:t>II</a:t>
            </a:r>
            <a:r>
              <a:rPr lang="ru-RU" sz="2800" dirty="0">
                <a:solidFill>
                  <a:schemeClr val="bg2">
                    <a:lumMod val="25000"/>
                  </a:schemeClr>
                </a:solidFill>
              </a:rPr>
              <a:t> этапе </a:t>
            </a:r>
            <a:r>
              <a:rPr lang="ru-RU" sz="2800" dirty="0" err="1">
                <a:solidFill>
                  <a:schemeClr val="bg2">
                    <a:lumMod val="25000"/>
                  </a:schemeClr>
                </a:solidFill>
              </a:rPr>
              <a:t>кардиореабилитации</a:t>
            </a:r>
            <a:endParaRPr lang="ru-RU" dirty="0">
              <a:solidFill>
                <a:schemeClr val="bg2">
                  <a:lumMod val="25000"/>
                </a:schemeClr>
              </a:solidFill>
            </a:endParaRPr>
          </a:p>
        </p:txBody>
      </p:sp>
      <p:sp>
        <p:nvSpPr>
          <p:cNvPr id="3" name="Объект 2"/>
          <p:cNvSpPr>
            <a:spLocks noGrp="1"/>
          </p:cNvSpPr>
          <p:nvPr>
            <p:ph idx="1"/>
          </p:nvPr>
        </p:nvSpPr>
        <p:spPr>
          <a:xfrm>
            <a:off x="677334" y="2047009"/>
            <a:ext cx="8596668" cy="4166755"/>
          </a:xfrm>
        </p:spPr>
        <p:txBody>
          <a:bodyPr>
            <a:normAutofit/>
          </a:bodyPr>
          <a:lstStyle/>
          <a:p>
            <a:pPr>
              <a:buClr>
                <a:schemeClr val="bg2">
                  <a:lumMod val="25000"/>
                </a:schemeClr>
              </a:buClr>
              <a:buFont typeface="Wingdings" panose="05000000000000000000" pitchFamily="2" charset="2"/>
              <a:buChar char="ü"/>
            </a:pPr>
            <a:r>
              <a:rPr lang="ru-RU" dirty="0" err="1" smtClean="0">
                <a:solidFill>
                  <a:schemeClr val="bg2">
                    <a:lumMod val="25000"/>
                  </a:schemeClr>
                </a:solidFill>
              </a:rPr>
              <a:t>Постстернотомический</a:t>
            </a:r>
            <a:r>
              <a:rPr lang="ru-RU" dirty="0" smtClean="0">
                <a:solidFill>
                  <a:schemeClr val="bg2">
                    <a:lumMod val="25000"/>
                  </a:schemeClr>
                </a:solidFill>
              </a:rPr>
              <a:t> </a:t>
            </a:r>
            <a:r>
              <a:rPr lang="ru-RU" dirty="0">
                <a:solidFill>
                  <a:schemeClr val="bg2">
                    <a:lumMod val="25000"/>
                  </a:schemeClr>
                </a:solidFill>
              </a:rPr>
              <a:t>синдром </a:t>
            </a:r>
            <a:r>
              <a:rPr lang="ru-RU" dirty="0" smtClean="0">
                <a:solidFill>
                  <a:schemeClr val="bg2">
                    <a:lumMod val="25000"/>
                  </a:schemeClr>
                </a:solidFill>
              </a:rPr>
              <a:t>(боли </a:t>
            </a:r>
            <a:r>
              <a:rPr lang="ru-RU" dirty="0">
                <a:solidFill>
                  <a:schemeClr val="bg2">
                    <a:lumMod val="25000"/>
                  </a:schemeClr>
                </a:solidFill>
              </a:rPr>
              <a:t>после </a:t>
            </a:r>
            <a:r>
              <a:rPr lang="ru-RU" dirty="0" err="1">
                <a:solidFill>
                  <a:schemeClr val="bg2">
                    <a:lumMod val="25000"/>
                  </a:schemeClr>
                </a:solidFill>
              </a:rPr>
              <a:t>стернотомии</a:t>
            </a:r>
            <a:r>
              <a:rPr lang="ru-RU" dirty="0">
                <a:solidFill>
                  <a:schemeClr val="bg2">
                    <a:lumMod val="25000"/>
                  </a:schemeClr>
                </a:solidFill>
              </a:rPr>
              <a:t>);</a:t>
            </a:r>
          </a:p>
          <a:p>
            <a:pPr lvl="0">
              <a:buClr>
                <a:schemeClr val="bg2">
                  <a:lumMod val="25000"/>
                </a:schemeClr>
              </a:buClr>
              <a:buFont typeface="Wingdings" panose="05000000000000000000" pitchFamily="2" charset="2"/>
              <a:buChar char="ü"/>
            </a:pPr>
            <a:r>
              <a:rPr lang="ru-RU" dirty="0" smtClean="0">
                <a:solidFill>
                  <a:schemeClr val="bg2">
                    <a:lumMod val="25000"/>
                  </a:schemeClr>
                </a:solidFill>
              </a:rPr>
              <a:t>Обострение </a:t>
            </a:r>
            <a:r>
              <a:rPr lang="ru-RU" dirty="0" err="1">
                <a:solidFill>
                  <a:schemeClr val="bg2">
                    <a:lumMod val="25000"/>
                  </a:schemeClr>
                </a:solidFill>
              </a:rPr>
              <a:t>остехондроза</a:t>
            </a:r>
            <a:r>
              <a:rPr lang="ru-RU" dirty="0">
                <a:solidFill>
                  <a:schemeClr val="bg2">
                    <a:lumMod val="25000"/>
                  </a:schemeClr>
                </a:solidFill>
              </a:rPr>
              <a:t> в результате торакотомии;</a:t>
            </a:r>
          </a:p>
          <a:p>
            <a:pPr lvl="0">
              <a:buClr>
                <a:schemeClr val="bg2">
                  <a:lumMod val="25000"/>
                </a:schemeClr>
              </a:buClr>
              <a:buFont typeface="Wingdings" panose="05000000000000000000" pitchFamily="2" charset="2"/>
              <a:buChar char="ü"/>
            </a:pPr>
            <a:r>
              <a:rPr lang="ru-RU" dirty="0">
                <a:solidFill>
                  <a:schemeClr val="bg2">
                    <a:lumMod val="25000"/>
                  </a:schemeClr>
                </a:solidFill>
              </a:rPr>
              <a:t>Воспалительные изменения послеоперационных ран;</a:t>
            </a:r>
          </a:p>
          <a:p>
            <a:pPr lvl="0">
              <a:buClrTx/>
              <a:buFont typeface="Wingdings" panose="05000000000000000000" pitchFamily="2" charset="2"/>
              <a:buChar char="ü"/>
            </a:pPr>
            <a:r>
              <a:rPr lang="ru-RU" dirty="0">
                <a:solidFill>
                  <a:schemeClr val="bg2">
                    <a:lumMod val="25000"/>
                  </a:schemeClr>
                </a:solidFill>
              </a:rPr>
              <a:t>Длительный субфебрилитет, воспалительные изменения анализов </a:t>
            </a:r>
            <a:r>
              <a:rPr lang="ru-RU" dirty="0" smtClean="0">
                <a:solidFill>
                  <a:schemeClr val="bg2">
                    <a:lumMod val="25000"/>
                  </a:schemeClr>
                </a:solidFill>
              </a:rPr>
              <a:t>крови;</a:t>
            </a:r>
            <a:endParaRPr lang="ru-RU" dirty="0">
              <a:solidFill>
                <a:schemeClr val="bg2">
                  <a:lumMod val="25000"/>
                </a:schemeClr>
              </a:solidFill>
            </a:endParaRPr>
          </a:p>
          <a:p>
            <a:pPr lvl="0">
              <a:buClr>
                <a:schemeClr val="bg2">
                  <a:lumMod val="25000"/>
                </a:schemeClr>
              </a:buClr>
              <a:buFont typeface="Wingdings" panose="05000000000000000000" pitchFamily="2" charset="2"/>
              <a:buChar char="ü"/>
            </a:pPr>
            <a:r>
              <a:rPr lang="ru-RU" dirty="0" err="1" smtClean="0">
                <a:solidFill>
                  <a:schemeClr val="bg2">
                    <a:lumMod val="25000"/>
                  </a:schemeClr>
                </a:solidFill>
              </a:rPr>
              <a:t>Постперикардиотомический</a:t>
            </a:r>
            <a:r>
              <a:rPr lang="ru-RU" dirty="0" smtClean="0">
                <a:solidFill>
                  <a:schemeClr val="bg2">
                    <a:lumMod val="25000"/>
                  </a:schemeClr>
                </a:solidFill>
              </a:rPr>
              <a:t> </a:t>
            </a:r>
            <a:r>
              <a:rPr lang="ru-RU" dirty="0">
                <a:solidFill>
                  <a:schemeClr val="bg2">
                    <a:lumMod val="25000"/>
                  </a:schemeClr>
                </a:solidFill>
              </a:rPr>
              <a:t>синдром (лихорадка неясного генеза, болевой </a:t>
            </a:r>
            <a:r>
              <a:rPr lang="ru-RU" dirty="0" smtClean="0">
                <a:solidFill>
                  <a:schemeClr val="bg2">
                    <a:lumMod val="25000"/>
                  </a:schemeClr>
                </a:solidFill>
              </a:rPr>
              <a:t>симптом перикардиального </a:t>
            </a:r>
            <a:r>
              <a:rPr lang="ru-RU" dirty="0">
                <a:solidFill>
                  <a:schemeClr val="bg2">
                    <a:lumMod val="25000"/>
                  </a:schemeClr>
                </a:solidFill>
              </a:rPr>
              <a:t>или плеврального генеза, симптом трения перикарда и/или плевры</a:t>
            </a:r>
            <a:r>
              <a:rPr lang="ru-RU" dirty="0" smtClean="0">
                <a:solidFill>
                  <a:schemeClr val="bg2">
                    <a:lumMod val="25000"/>
                  </a:schemeClr>
                </a:solidFill>
              </a:rPr>
              <a:t>, симптом </a:t>
            </a:r>
            <a:r>
              <a:rPr lang="ru-RU" dirty="0">
                <a:solidFill>
                  <a:schemeClr val="bg2">
                    <a:lumMod val="25000"/>
                  </a:schemeClr>
                </a:solidFill>
              </a:rPr>
              <a:t>перикардиального выпота и/или плеврального </a:t>
            </a:r>
            <a:r>
              <a:rPr lang="ru-RU" dirty="0" smtClean="0">
                <a:solidFill>
                  <a:schemeClr val="bg2">
                    <a:lumMod val="25000"/>
                  </a:schemeClr>
                </a:solidFill>
              </a:rPr>
              <a:t>выпота);</a:t>
            </a:r>
            <a:endParaRPr lang="ru-RU" dirty="0">
              <a:solidFill>
                <a:schemeClr val="bg2">
                  <a:lumMod val="25000"/>
                </a:schemeClr>
              </a:solidFill>
            </a:endParaRPr>
          </a:p>
          <a:p>
            <a:pPr>
              <a:buClr>
                <a:schemeClr val="bg2">
                  <a:lumMod val="25000"/>
                </a:schemeClr>
              </a:buClr>
              <a:buFont typeface="Wingdings" panose="05000000000000000000" pitchFamily="2" charset="2"/>
              <a:buChar char="ü"/>
            </a:pPr>
            <a:r>
              <a:rPr lang="ru-RU" dirty="0">
                <a:solidFill>
                  <a:schemeClr val="bg2">
                    <a:lumMod val="25000"/>
                  </a:schemeClr>
                </a:solidFill>
              </a:rPr>
              <a:t>Послеоперационная </a:t>
            </a:r>
            <a:r>
              <a:rPr lang="ru-RU" dirty="0" err="1">
                <a:solidFill>
                  <a:schemeClr val="bg2">
                    <a:lumMod val="25000"/>
                  </a:schemeClr>
                </a:solidFill>
              </a:rPr>
              <a:t>миокардиальная</a:t>
            </a:r>
            <a:r>
              <a:rPr lang="ru-RU" dirty="0">
                <a:solidFill>
                  <a:schemeClr val="bg2">
                    <a:lumMod val="25000"/>
                  </a:schemeClr>
                </a:solidFill>
              </a:rPr>
              <a:t> дисфункция (артериальная гипотензия, тахикардия, нарушения сердечного ритма</a:t>
            </a:r>
            <a:r>
              <a:rPr lang="ru-RU" dirty="0" smtClean="0">
                <a:solidFill>
                  <a:schemeClr val="bg2">
                    <a:lumMod val="25000"/>
                  </a:schemeClr>
                </a:solidFill>
              </a:rPr>
              <a:t>);</a:t>
            </a:r>
          </a:p>
          <a:p>
            <a:pPr lvl="0">
              <a:buClr>
                <a:schemeClr val="bg2">
                  <a:lumMod val="25000"/>
                </a:schemeClr>
              </a:buClr>
              <a:buFont typeface="Wingdings" panose="05000000000000000000" pitchFamily="2" charset="2"/>
              <a:buChar char="ü"/>
            </a:pPr>
            <a:r>
              <a:rPr lang="ru-RU" dirty="0">
                <a:solidFill>
                  <a:schemeClr val="bg2">
                    <a:lumMod val="25000"/>
                  </a:schemeClr>
                </a:solidFill>
              </a:rPr>
              <a:t>Респираторный синдром </a:t>
            </a:r>
            <a:r>
              <a:rPr lang="ru-RU" dirty="0" smtClean="0">
                <a:solidFill>
                  <a:schemeClr val="bg2">
                    <a:lumMod val="25000"/>
                  </a:schemeClr>
                </a:solidFill>
              </a:rPr>
              <a:t>(послеоперационные </a:t>
            </a:r>
            <a:r>
              <a:rPr lang="ru-RU" dirty="0">
                <a:solidFill>
                  <a:schemeClr val="bg2">
                    <a:lumMod val="25000"/>
                  </a:schemeClr>
                </a:solidFill>
              </a:rPr>
              <a:t>ателектазы легких, выпот в плевральных полостях, дыхательная недостаточность</a:t>
            </a:r>
            <a:r>
              <a:rPr lang="ru-RU" dirty="0" smtClean="0">
                <a:solidFill>
                  <a:schemeClr val="bg2">
                    <a:lumMod val="25000"/>
                  </a:schemeClr>
                </a:solidFill>
              </a:rPr>
              <a:t>);</a:t>
            </a:r>
            <a:endParaRPr lang="ru-RU" dirty="0">
              <a:solidFill>
                <a:schemeClr val="bg2">
                  <a:lumMod val="25000"/>
                </a:schemeClr>
              </a:solidFill>
            </a:endParaRPr>
          </a:p>
          <a:p>
            <a:pPr lvl="0">
              <a:buClr>
                <a:srgbClr val="90C226"/>
              </a:buClr>
            </a:pPr>
            <a:endParaRPr lang="ru-RU" dirty="0">
              <a:solidFill>
                <a:schemeClr val="bg2">
                  <a:lumMod val="25000"/>
                </a:schemeClr>
              </a:solidFill>
            </a:endParaRPr>
          </a:p>
          <a:p>
            <a:endParaRPr lang="ru-RU" dirty="0">
              <a:solidFill>
                <a:schemeClr val="bg2">
                  <a:lumMod val="25000"/>
                </a:schemeClr>
              </a:solidFill>
            </a:endParaRPr>
          </a:p>
        </p:txBody>
      </p:sp>
    </p:spTree>
    <p:extLst>
      <p:ext uri="{BB962C8B-B14F-4D97-AF65-F5344CB8AC3E}">
        <p14:creationId xmlns:p14="http://schemas.microsoft.com/office/powerpoint/2010/main" val="2589039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800" dirty="0">
                <a:solidFill>
                  <a:schemeClr val="bg2">
                    <a:lumMod val="25000"/>
                  </a:schemeClr>
                </a:solidFill>
              </a:rPr>
              <a:t>Последствия кардиохирургических вмешательств наиболее часто встречающихся в период </a:t>
            </a:r>
            <a:r>
              <a:rPr lang="en-US" sz="2800" dirty="0">
                <a:solidFill>
                  <a:schemeClr val="bg2">
                    <a:lumMod val="25000"/>
                  </a:schemeClr>
                </a:solidFill>
              </a:rPr>
              <a:t>II</a:t>
            </a:r>
            <a:r>
              <a:rPr lang="ru-RU" sz="2800" dirty="0">
                <a:solidFill>
                  <a:schemeClr val="bg2">
                    <a:lumMod val="25000"/>
                  </a:schemeClr>
                </a:solidFill>
              </a:rPr>
              <a:t> этапа </a:t>
            </a:r>
            <a:r>
              <a:rPr lang="ru-RU" sz="2800" dirty="0" err="1">
                <a:solidFill>
                  <a:schemeClr val="bg2">
                    <a:lumMod val="25000"/>
                  </a:schemeClr>
                </a:solidFill>
              </a:rPr>
              <a:t>кардиореабилитации</a:t>
            </a:r>
            <a:endParaRPr lang="ru-RU" dirty="0">
              <a:solidFill>
                <a:schemeClr val="bg2">
                  <a:lumMod val="25000"/>
                </a:schemeClr>
              </a:solidFill>
            </a:endParaRPr>
          </a:p>
        </p:txBody>
      </p:sp>
      <p:sp>
        <p:nvSpPr>
          <p:cNvPr id="3" name="Объект 2"/>
          <p:cNvSpPr>
            <a:spLocks noGrp="1"/>
          </p:cNvSpPr>
          <p:nvPr>
            <p:ph idx="1"/>
          </p:nvPr>
        </p:nvSpPr>
        <p:spPr>
          <a:xfrm>
            <a:off x="677333" y="2160589"/>
            <a:ext cx="8726439" cy="4385684"/>
          </a:xfrm>
        </p:spPr>
        <p:txBody>
          <a:bodyPr>
            <a:normAutofit fontScale="55000" lnSpcReduction="20000"/>
          </a:bodyPr>
          <a:lstStyle/>
          <a:p>
            <a:pPr lvl="0">
              <a:buClr>
                <a:schemeClr val="bg2">
                  <a:lumMod val="25000"/>
                </a:schemeClr>
              </a:buClr>
            </a:pPr>
            <a:r>
              <a:rPr lang="ru-RU" sz="3300" dirty="0" smtClean="0">
                <a:solidFill>
                  <a:schemeClr val="bg2">
                    <a:lumMod val="25000"/>
                  </a:schemeClr>
                </a:solidFill>
              </a:rPr>
              <a:t>Послеоперационная </a:t>
            </a:r>
            <a:r>
              <a:rPr lang="ru-RU" sz="3300" dirty="0">
                <a:solidFill>
                  <a:schemeClr val="bg2">
                    <a:lumMod val="25000"/>
                  </a:schemeClr>
                </a:solidFill>
              </a:rPr>
              <a:t>железодефицитная анемия.</a:t>
            </a:r>
          </a:p>
          <a:p>
            <a:pPr lvl="0">
              <a:buClr>
                <a:schemeClr val="bg2">
                  <a:lumMod val="25000"/>
                </a:schemeClr>
              </a:buClr>
            </a:pPr>
            <a:r>
              <a:rPr lang="ru-RU" sz="3300" dirty="0" smtClean="0">
                <a:solidFill>
                  <a:schemeClr val="bg2">
                    <a:lumMod val="25000"/>
                  </a:schemeClr>
                </a:solidFill>
              </a:rPr>
              <a:t>Послеоперационный </a:t>
            </a:r>
            <a:r>
              <a:rPr lang="ru-RU" sz="3300" dirty="0">
                <a:solidFill>
                  <a:schemeClr val="bg2">
                    <a:lumMod val="25000"/>
                  </a:schemeClr>
                </a:solidFill>
              </a:rPr>
              <a:t>иммунодефицит.</a:t>
            </a:r>
          </a:p>
          <a:p>
            <a:pPr lvl="0">
              <a:buClr>
                <a:schemeClr val="bg2">
                  <a:lumMod val="25000"/>
                </a:schemeClr>
              </a:buClr>
            </a:pPr>
            <a:r>
              <a:rPr lang="ru-RU" sz="3300" dirty="0">
                <a:solidFill>
                  <a:schemeClr val="bg2">
                    <a:lumMod val="25000"/>
                  </a:schemeClr>
                </a:solidFill>
              </a:rPr>
              <a:t>Гиподинамический синдром.</a:t>
            </a:r>
          </a:p>
          <a:p>
            <a:pPr lvl="0">
              <a:buClr>
                <a:schemeClr val="bg2">
                  <a:lumMod val="25000"/>
                </a:schemeClr>
              </a:buClr>
            </a:pPr>
            <a:r>
              <a:rPr lang="ru-RU" sz="3300" dirty="0" err="1">
                <a:solidFill>
                  <a:schemeClr val="bg2">
                    <a:lumMod val="25000"/>
                  </a:schemeClr>
                </a:solidFill>
              </a:rPr>
              <a:t>Постфлебэктомический</a:t>
            </a:r>
            <a:r>
              <a:rPr lang="ru-RU" sz="3300" dirty="0">
                <a:solidFill>
                  <a:schemeClr val="bg2">
                    <a:lumMod val="25000"/>
                  </a:schemeClr>
                </a:solidFill>
              </a:rPr>
              <a:t> синдром.</a:t>
            </a:r>
          </a:p>
          <a:p>
            <a:pPr lvl="0">
              <a:buClr>
                <a:schemeClr val="bg2">
                  <a:lumMod val="25000"/>
                </a:schemeClr>
              </a:buClr>
            </a:pPr>
            <a:r>
              <a:rPr lang="ru-RU" sz="3300" dirty="0">
                <a:solidFill>
                  <a:schemeClr val="bg2">
                    <a:lumMod val="25000"/>
                  </a:schemeClr>
                </a:solidFill>
              </a:rPr>
              <a:t>Послеоперационная </a:t>
            </a:r>
            <a:r>
              <a:rPr lang="ru-RU" sz="3300" dirty="0" err="1">
                <a:solidFill>
                  <a:schemeClr val="bg2">
                    <a:lumMod val="25000"/>
                  </a:schemeClr>
                </a:solidFill>
              </a:rPr>
              <a:t>гипоксически</a:t>
            </a:r>
            <a:r>
              <a:rPr lang="ru-RU" sz="3300" dirty="0">
                <a:solidFill>
                  <a:schemeClr val="bg2">
                    <a:lumMod val="25000"/>
                  </a:schemeClr>
                </a:solidFill>
              </a:rPr>
              <a:t>-ишемическая </a:t>
            </a:r>
            <a:r>
              <a:rPr lang="ru-RU" sz="3300" dirty="0" smtClean="0">
                <a:solidFill>
                  <a:schemeClr val="bg2">
                    <a:lumMod val="25000"/>
                  </a:schemeClr>
                </a:solidFill>
              </a:rPr>
              <a:t>энцефалопатия.</a:t>
            </a:r>
            <a:endParaRPr lang="ru-RU" sz="3300" dirty="0">
              <a:solidFill>
                <a:schemeClr val="bg2">
                  <a:lumMod val="25000"/>
                </a:schemeClr>
              </a:solidFill>
            </a:endParaRPr>
          </a:p>
          <a:p>
            <a:pPr lvl="0">
              <a:buClr>
                <a:schemeClr val="bg2">
                  <a:lumMod val="25000"/>
                </a:schemeClr>
              </a:buClr>
            </a:pPr>
            <a:r>
              <a:rPr lang="ru-RU" sz="3300" dirty="0">
                <a:solidFill>
                  <a:schemeClr val="bg2">
                    <a:lumMod val="25000"/>
                  </a:schemeClr>
                </a:solidFill>
              </a:rPr>
              <a:t>Психологическая травма (</a:t>
            </a:r>
            <a:r>
              <a:rPr lang="ru-RU" sz="3300" dirty="0" err="1">
                <a:solidFill>
                  <a:schemeClr val="bg2">
                    <a:lumMod val="25000"/>
                  </a:schemeClr>
                </a:solidFill>
              </a:rPr>
              <a:t>стрессорная</a:t>
            </a:r>
            <a:r>
              <a:rPr lang="ru-RU" sz="3300" dirty="0">
                <a:solidFill>
                  <a:schemeClr val="bg2">
                    <a:lumMod val="25000"/>
                  </a:schemeClr>
                </a:solidFill>
              </a:rPr>
              <a:t> реакция).</a:t>
            </a:r>
          </a:p>
          <a:p>
            <a:pPr lvl="0">
              <a:buClr>
                <a:schemeClr val="bg2">
                  <a:lumMod val="25000"/>
                </a:schemeClr>
              </a:buClr>
            </a:pPr>
            <a:r>
              <a:rPr lang="ru-RU" sz="3300" dirty="0">
                <a:solidFill>
                  <a:schemeClr val="bg2">
                    <a:lumMod val="25000"/>
                  </a:schemeClr>
                </a:solidFill>
              </a:rPr>
              <a:t>Послеоперационная депрессия. </a:t>
            </a:r>
          </a:p>
          <a:p>
            <a:pPr lvl="0">
              <a:buClr>
                <a:srgbClr val="90C226"/>
              </a:buClr>
              <a:buNone/>
            </a:pPr>
            <a:r>
              <a:rPr lang="ru-RU" sz="3300" dirty="0">
                <a:solidFill>
                  <a:schemeClr val="bg2">
                    <a:lumMod val="25000"/>
                  </a:schemeClr>
                </a:solidFill>
              </a:rPr>
              <a:t>	У пациентов после протезирования клапанов на фоне </a:t>
            </a:r>
            <a:r>
              <a:rPr lang="ru-RU" sz="3300" dirty="0" smtClean="0">
                <a:solidFill>
                  <a:schemeClr val="bg2">
                    <a:lumMod val="25000"/>
                  </a:schemeClr>
                </a:solidFill>
              </a:rPr>
              <a:t>РБС </a:t>
            </a:r>
            <a:r>
              <a:rPr lang="ru-RU" sz="3300" dirty="0">
                <a:solidFill>
                  <a:schemeClr val="bg2">
                    <a:lumMod val="25000"/>
                  </a:schemeClr>
                </a:solidFill>
              </a:rPr>
              <a:t>или эндокардита могут вставать вопросы активности ревматизма либо инфекционного эндокардита в послеоперационном периоде, имеет значения длительность существования и выраженность недостаточности кровообращения до операции, тип клапанного протеза  и полноценность его </a:t>
            </a:r>
            <a:r>
              <a:rPr lang="ru-RU" sz="3300" dirty="0" smtClean="0">
                <a:solidFill>
                  <a:schemeClr val="bg2">
                    <a:lumMod val="25000"/>
                  </a:schemeClr>
                </a:solidFill>
              </a:rPr>
              <a:t>функционирования </a:t>
            </a:r>
            <a:r>
              <a:rPr lang="ru-RU" sz="3300" dirty="0">
                <a:solidFill>
                  <a:schemeClr val="bg2">
                    <a:lumMod val="25000"/>
                  </a:schemeClr>
                </a:solidFill>
              </a:rPr>
              <a:t>в послеоперационном периоде, </a:t>
            </a:r>
            <a:r>
              <a:rPr lang="ru-RU" sz="3300" dirty="0" smtClean="0">
                <a:solidFill>
                  <a:schemeClr val="bg2">
                    <a:lumMod val="25000"/>
                  </a:schemeClr>
                </a:solidFill>
              </a:rPr>
              <a:t>и </a:t>
            </a:r>
            <a:r>
              <a:rPr lang="ru-RU" sz="3300" dirty="0">
                <a:solidFill>
                  <a:schemeClr val="bg2">
                    <a:lumMod val="25000"/>
                  </a:schemeClr>
                </a:solidFill>
              </a:rPr>
              <a:t>многие другие факторы. </a:t>
            </a:r>
          </a:p>
          <a:p>
            <a:endParaRPr lang="ru-RU" dirty="0"/>
          </a:p>
        </p:txBody>
      </p:sp>
    </p:spTree>
    <p:extLst>
      <p:ext uri="{BB962C8B-B14F-4D97-AF65-F5344CB8AC3E}">
        <p14:creationId xmlns:p14="http://schemas.microsoft.com/office/powerpoint/2010/main" val="942880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a:solidFill>
                  <a:schemeClr val="bg2">
                    <a:lumMod val="25000"/>
                  </a:schemeClr>
                </a:solidFill>
              </a:rPr>
              <a:t>Результаты </a:t>
            </a:r>
            <a:r>
              <a:rPr lang="en-US" sz="3200" dirty="0">
                <a:solidFill>
                  <a:schemeClr val="bg2">
                    <a:lumMod val="25000"/>
                  </a:schemeClr>
                </a:solidFill>
              </a:rPr>
              <a:t>II </a:t>
            </a:r>
            <a:r>
              <a:rPr lang="ru-RU" sz="3200" dirty="0">
                <a:solidFill>
                  <a:schemeClr val="bg2">
                    <a:lumMod val="25000"/>
                  </a:schemeClr>
                </a:solidFill>
              </a:rPr>
              <a:t>этапа </a:t>
            </a:r>
            <a:r>
              <a:rPr lang="ru-RU" sz="3200" dirty="0" err="1">
                <a:solidFill>
                  <a:schemeClr val="bg2">
                    <a:lumMod val="25000"/>
                  </a:schemeClr>
                </a:solidFill>
              </a:rPr>
              <a:t>кардиореабилитации</a:t>
            </a:r>
            <a:r>
              <a:rPr lang="ru-RU" sz="3200" dirty="0">
                <a:solidFill>
                  <a:schemeClr val="bg2">
                    <a:lumMod val="25000"/>
                  </a:schemeClr>
                </a:solidFill>
              </a:rPr>
              <a:t>…</a:t>
            </a:r>
            <a:endParaRPr lang="ru-RU" dirty="0">
              <a:solidFill>
                <a:schemeClr val="bg2">
                  <a:lumMod val="25000"/>
                </a:schemeClr>
              </a:solidFill>
            </a:endParaRPr>
          </a:p>
        </p:txBody>
      </p:sp>
      <p:sp>
        <p:nvSpPr>
          <p:cNvPr id="3" name="Объект 2"/>
          <p:cNvSpPr>
            <a:spLocks noGrp="1"/>
          </p:cNvSpPr>
          <p:nvPr>
            <p:ph idx="1"/>
          </p:nvPr>
        </p:nvSpPr>
        <p:spPr/>
        <p:txBody>
          <a:bodyPr/>
          <a:lstStyle/>
          <a:p>
            <a:pPr lvl="0">
              <a:buClr>
                <a:schemeClr val="bg2">
                  <a:lumMod val="25000"/>
                </a:schemeClr>
              </a:buClr>
              <a:buFont typeface="Wingdings" panose="05000000000000000000" pitchFamily="2" charset="2"/>
              <a:buChar char="Ø"/>
            </a:pPr>
            <a:r>
              <a:rPr lang="ru-RU" dirty="0">
                <a:solidFill>
                  <a:schemeClr val="bg2">
                    <a:lumMod val="25000"/>
                  </a:schemeClr>
                </a:solidFill>
              </a:rPr>
              <a:t>По данным статистики 98% пациентов выписываются из отделения с улучшением </a:t>
            </a:r>
          </a:p>
          <a:p>
            <a:pPr lvl="0">
              <a:buClr>
                <a:schemeClr val="bg2">
                  <a:lumMod val="25000"/>
                </a:schemeClr>
              </a:buClr>
              <a:buFont typeface="Wingdings" panose="05000000000000000000" pitchFamily="2" charset="2"/>
              <a:buChar char="Ø"/>
            </a:pPr>
            <a:r>
              <a:rPr lang="ru-RU" dirty="0">
                <a:solidFill>
                  <a:schemeClr val="bg2">
                    <a:lumMod val="25000"/>
                  </a:schemeClr>
                </a:solidFill>
              </a:rPr>
              <a:t>Толерантность к физической нагрузке возрастает на 1-3 ступени двигательной активности</a:t>
            </a:r>
          </a:p>
          <a:p>
            <a:pPr lvl="0">
              <a:buClr>
                <a:schemeClr val="bg2">
                  <a:lumMod val="25000"/>
                </a:schemeClr>
              </a:buClr>
              <a:buFont typeface="Wingdings" panose="05000000000000000000" pitchFamily="2" charset="2"/>
              <a:buChar char="Ø"/>
            </a:pPr>
            <a:r>
              <a:rPr lang="ru-RU" dirty="0">
                <a:solidFill>
                  <a:schemeClr val="bg2">
                    <a:lumMod val="25000"/>
                  </a:schemeClr>
                </a:solidFill>
              </a:rPr>
              <a:t>Купируется подавляющее число осложнений и патологических синдромов</a:t>
            </a:r>
          </a:p>
          <a:p>
            <a:pPr lvl="0">
              <a:buClr>
                <a:schemeClr val="bg2">
                  <a:lumMod val="25000"/>
                </a:schemeClr>
              </a:buClr>
              <a:buFont typeface="Wingdings" panose="05000000000000000000" pitchFamily="2" charset="2"/>
              <a:buChar char="Ø"/>
            </a:pPr>
            <a:r>
              <a:rPr lang="ru-RU" dirty="0" smtClean="0">
                <a:solidFill>
                  <a:schemeClr val="bg2">
                    <a:lumMod val="25000"/>
                  </a:schemeClr>
                </a:solidFill>
              </a:rPr>
              <a:t>Для  </a:t>
            </a:r>
            <a:r>
              <a:rPr lang="ru-RU" dirty="0">
                <a:solidFill>
                  <a:schemeClr val="bg2">
                    <a:lumMod val="25000"/>
                  </a:schemeClr>
                </a:solidFill>
              </a:rPr>
              <a:t>100% пациентов составляется индивидуальная программа коррекции факторов риска и образа жизни</a:t>
            </a:r>
          </a:p>
          <a:p>
            <a:pPr lvl="0">
              <a:buClr>
                <a:schemeClr val="bg2">
                  <a:lumMod val="25000"/>
                </a:schemeClr>
              </a:buClr>
              <a:buFont typeface="Wingdings" panose="05000000000000000000" pitchFamily="2" charset="2"/>
              <a:buChar char="Ø"/>
            </a:pPr>
            <a:r>
              <a:rPr lang="ru-RU" dirty="0" smtClean="0">
                <a:solidFill>
                  <a:schemeClr val="bg2">
                    <a:lumMod val="25000"/>
                  </a:schemeClr>
                </a:solidFill>
              </a:rPr>
              <a:t>Производится </a:t>
            </a:r>
            <a:r>
              <a:rPr lang="ru-RU" dirty="0">
                <a:solidFill>
                  <a:schemeClr val="bg2">
                    <a:lumMod val="25000"/>
                  </a:schemeClr>
                </a:solidFill>
              </a:rPr>
              <a:t>подбор медикаментозной терапии, </a:t>
            </a:r>
          </a:p>
          <a:p>
            <a:pPr lvl="0">
              <a:buClr>
                <a:schemeClr val="bg2">
                  <a:lumMod val="25000"/>
                </a:schemeClr>
              </a:buClr>
              <a:buFont typeface="Wingdings" panose="05000000000000000000" pitchFamily="2" charset="2"/>
              <a:buChar char="Ø"/>
            </a:pPr>
            <a:r>
              <a:rPr lang="ru-RU" dirty="0">
                <a:solidFill>
                  <a:schemeClr val="bg2">
                    <a:lumMod val="25000"/>
                  </a:schemeClr>
                </a:solidFill>
              </a:rPr>
              <a:t>Определяется дальнейшая маршрутизация  пациента на </a:t>
            </a:r>
            <a:r>
              <a:rPr lang="en-US" dirty="0">
                <a:solidFill>
                  <a:schemeClr val="bg2">
                    <a:lumMod val="25000"/>
                  </a:schemeClr>
                </a:solidFill>
              </a:rPr>
              <a:t>III</a:t>
            </a:r>
            <a:r>
              <a:rPr lang="ru-RU" dirty="0">
                <a:solidFill>
                  <a:schemeClr val="bg2">
                    <a:lumMod val="25000"/>
                  </a:schemeClr>
                </a:solidFill>
              </a:rPr>
              <a:t> этап реабилитации либо последующий этап </a:t>
            </a:r>
            <a:r>
              <a:rPr lang="ru-RU" dirty="0" err="1">
                <a:solidFill>
                  <a:schemeClr val="bg2">
                    <a:lumMod val="25000"/>
                  </a:schemeClr>
                </a:solidFill>
              </a:rPr>
              <a:t>реваскуляризации</a:t>
            </a:r>
            <a:r>
              <a:rPr lang="ru-RU" dirty="0">
                <a:solidFill>
                  <a:schemeClr val="bg2">
                    <a:lumMod val="25000"/>
                  </a:schemeClr>
                </a:solidFill>
              </a:rPr>
              <a:t> миокарда</a:t>
            </a:r>
          </a:p>
          <a:p>
            <a:endParaRPr lang="ru-RU" dirty="0"/>
          </a:p>
        </p:txBody>
      </p:sp>
    </p:spTree>
    <p:extLst>
      <p:ext uri="{BB962C8B-B14F-4D97-AF65-F5344CB8AC3E}">
        <p14:creationId xmlns:p14="http://schemas.microsoft.com/office/powerpoint/2010/main" val="924932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75503" y="477796"/>
            <a:ext cx="8929817" cy="5527588"/>
          </a:xfrm>
        </p:spPr>
        <p:txBody>
          <a:bodyPr>
            <a:normAutofit lnSpcReduction="10000"/>
          </a:bodyPr>
          <a:lstStyle/>
          <a:p>
            <a:pPr>
              <a:buNone/>
            </a:pPr>
            <a:r>
              <a:rPr lang="ru-RU" sz="2000" dirty="0" smtClean="0"/>
              <a:t>	</a:t>
            </a:r>
            <a:r>
              <a:rPr lang="ru-RU" sz="2400" dirty="0">
                <a:solidFill>
                  <a:schemeClr val="accent1">
                    <a:lumMod val="50000"/>
                  </a:schemeClr>
                </a:solidFill>
              </a:rPr>
              <a:t>В настоящее время объем охвата пациентов на всех этапах медицинской реабилитации остается недостаточным.  </a:t>
            </a:r>
          </a:p>
          <a:p>
            <a:pPr>
              <a:buNone/>
            </a:pPr>
            <a:r>
              <a:rPr lang="ru-RU" sz="2400" dirty="0">
                <a:solidFill>
                  <a:schemeClr val="accent1">
                    <a:lumMod val="50000"/>
                  </a:schemeClr>
                </a:solidFill>
              </a:rPr>
              <a:t>Основные причины:</a:t>
            </a:r>
          </a:p>
          <a:p>
            <a:pPr>
              <a:buNone/>
            </a:pPr>
            <a:r>
              <a:rPr lang="ru-RU" sz="2400" dirty="0" smtClean="0">
                <a:solidFill>
                  <a:schemeClr val="accent1">
                    <a:lumMod val="50000"/>
                  </a:schemeClr>
                </a:solidFill>
              </a:rPr>
              <a:t>- Отсутствие </a:t>
            </a:r>
            <a:r>
              <a:rPr lang="ru-RU" sz="2400" dirty="0">
                <a:solidFill>
                  <a:schemeClr val="accent1">
                    <a:lumMod val="50000"/>
                  </a:schemeClr>
                </a:solidFill>
              </a:rPr>
              <a:t>специалистов, подготовленных для работы в </a:t>
            </a:r>
            <a:r>
              <a:rPr lang="ru-RU" sz="2400" dirty="0" smtClean="0">
                <a:solidFill>
                  <a:schemeClr val="accent1">
                    <a:lumMod val="50000"/>
                  </a:schemeClr>
                </a:solidFill>
              </a:rPr>
              <a:t>МДРК</a:t>
            </a:r>
            <a:endParaRPr lang="ru-RU" sz="2400" dirty="0">
              <a:solidFill>
                <a:schemeClr val="accent1">
                  <a:lumMod val="50000"/>
                </a:schemeClr>
              </a:solidFill>
            </a:endParaRPr>
          </a:p>
          <a:p>
            <a:pPr>
              <a:buNone/>
            </a:pPr>
            <a:r>
              <a:rPr lang="ru-RU" sz="2400" dirty="0">
                <a:solidFill>
                  <a:schemeClr val="accent1">
                    <a:lumMod val="50000"/>
                  </a:schemeClr>
                </a:solidFill>
              </a:rPr>
              <a:t>- Недостаточно лечебных учреждений для амбулаторной </a:t>
            </a:r>
            <a:r>
              <a:rPr lang="ru-RU" sz="2400" dirty="0" err="1">
                <a:solidFill>
                  <a:schemeClr val="accent1">
                    <a:lumMod val="50000"/>
                  </a:schemeClr>
                </a:solidFill>
              </a:rPr>
              <a:t>кардиореабилитации</a:t>
            </a:r>
            <a:r>
              <a:rPr lang="ru-RU" sz="2400" dirty="0">
                <a:solidFill>
                  <a:schemeClr val="accent1">
                    <a:lumMod val="50000"/>
                  </a:schemeClr>
                </a:solidFill>
              </a:rPr>
              <a:t> (особенно на территориях</a:t>
            </a:r>
            <a:r>
              <a:rPr lang="ru-RU" sz="2400" dirty="0" smtClean="0">
                <a:solidFill>
                  <a:schemeClr val="accent1">
                    <a:lumMod val="50000"/>
                  </a:schemeClr>
                </a:solidFill>
              </a:rPr>
              <a:t>);</a:t>
            </a:r>
            <a:endParaRPr lang="ru-RU" sz="2400" dirty="0">
              <a:solidFill>
                <a:schemeClr val="accent1">
                  <a:lumMod val="50000"/>
                </a:schemeClr>
              </a:solidFill>
            </a:endParaRPr>
          </a:p>
          <a:p>
            <a:pPr>
              <a:buNone/>
            </a:pPr>
            <a:r>
              <a:rPr lang="ru-RU" sz="2400" dirty="0">
                <a:solidFill>
                  <a:schemeClr val="accent1">
                    <a:lumMod val="50000"/>
                  </a:schemeClr>
                </a:solidFill>
              </a:rPr>
              <a:t>- </a:t>
            </a:r>
            <a:r>
              <a:rPr lang="ru-RU" sz="2400" dirty="0" smtClean="0">
                <a:solidFill>
                  <a:schemeClr val="accent1">
                    <a:lumMod val="50000"/>
                  </a:schemeClr>
                </a:solidFill>
              </a:rPr>
              <a:t>Отсутствие/недостаток </a:t>
            </a:r>
            <a:r>
              <a:rPr lang="ru-RU" sz="2400" dirty="0">
                <a:solidFill>
                  <a:schemeClr val="accent1">
                    <a:lumMod val="50000"/>
                  </a:schemeClr>
                </a:solidFill>
              </a:rPr>
              <a:t>оборудования для </a:t>
            </a:r>
            <a:r>
              <a:rPr lang="ru-RU" sz="2400" dirty="0" err="1" smtClean="0">
                <a:solidFill>
                  <a:schemeClr val="accent1">
                    <a:lumMod val="50000"/>
                  </a:schemeClr>
                </a:solidFill>
              </a:rPr>
              <a:t>кардиореабилитации</a:t>
            </a:r>
            <a:r>
              <a:rPr lang="ru-RU" sz="2400" dirty="0" smtClean="0">
                <a:solidFill>
                  <a:schemeClr val="accent1">
                    <a:lumMod val="50000"/>
                  </a:schemeClr>
                </a:solidFill>
              </a:rPr>
              <a:t>;</a:t>
            </a:r>
            <a:endParaRPr lang="ru-RU" sz="2400" dirty="0">
              <a:solidFill>
                <a:schemeClr val="accent1">
                  <a:lumMod val="50000"/>
                </a:schemeClr>
              </a:solidFill>
            </a:endParaRPr>
          </a:p>
          <a:p>
            <a:pPr>
              <a:buNone/>
            </a:pPr>
            <a:r>
              <a:rPr lang="ru-RU" sz="2400" dirty="0" smtClean="0">
                <a:solidFill>
                  <a:schemeClr val="accent1">
                    <a:lumMod val="50000"/>
                  </a:schemeClr>
                </a:solidFill>
              </a:rPr>
              <a:t>- Низкая </a:t>
            </a:r>
            <a:r>
              <a:rPr lang="ru-RU" sz="2400" dirty="0">
                <a:solidFill>
                  <a:schemeClr val="accent1">
                    <a:lumMod val="50000"/>
                  </a:schemeClr>
                </a:solidFill>
              </a:rPr>
              <a:t>мотивация к реабилитации и оптимизации образа жизни у значительной части </a:t>
            </a:r>
            <a:r>
              <a:rPr lang="ru-RU" sz="2400" dirty="0" smtClean="0">
                <a:solidFill>
                  <a:schemeClr val="accent1">
                    <a:lumMod val="50000"/>
                  </a:schemeClr>
                </a:solidFill>
              </a:rPr>
              <a:t>пациентов; </a:t>
            </a:r>
            <a:endParaRPr lang="ru-RU" sz="2400" dirty="0">
              <a:solidFill>
                <a:schemeClr val="accent1">
                  <a:lumMod val="50000"/>
                </a:schemeClr>
              </a:solidFill>
            </a:endParaRPr>
          </a:p>
          <a:p>
            <a:pPr>
              <a:buNone/>
            </a:pPr>
            <a:r>
              <a:rPr lang="ru-RU" sz="2400" dirty="0" smtClean="0">
                <a:solidFill>
                  <a:schemeClr val="accent1">
                    <a:lumMod val="50000"/>
                  </a:schemeClr>
                </a:solidFill>
              </a:rPr>
              <a:t>- Отсутствие </a:t>
            </a:r>
            <a:r>
              <a:rPr lang="ru-RU" sz="2400" dirty="0">
                <a:solidFill>
                  <a:schemeClr val="accent1">
                    <a:lumMod val="50000"/>
                  </a:schemeClr>
                </a:solidFill>
              </a:rPr>
              <a:t>должной преемственности между этапами реабилитации.</a:t>
            </a:r>
          </a:p>
        </p:txBody>
      </p:sp>
      <p:sp>
        <p:nvSpPr>
          <p:cNvPr id="4" name="TextBox 3"/>
          <p:cNvSpPr txBox="1"/>
          <p:nvPr/>
        </p:nvSpPr>
        <p:spPr>
          <a:xfrm>
            <a:off x="1552754" y="5348377"/>
            <a:ext cx="184731" cy="369332"/>
          </a:xfrm>
          <a:prstGeom prst="rect">
            <a:avLst/>
          </a:prstGeom>
          <a:noFill/>
        </p:spPr>
        <p:txBody>
          <a:bodyPr wrap="none" rtlCol="0">
            <a:spAutoFit/>
          </a:bodyPr>
          <a:lstStyle/>
          <a:p>
            <a:endParaRPr lang="ru-RU" dirty="0">
              <a:solidFill>
                <a:prstClr val="black"/>
              </a:solidFill>
            </a:endParaRPr>
          </a:p>
        </p:txBody>
      </p:sp>
    </p:spTree>
    <p:extLst>
      <p:ext uri="{BB962C8B-B14F-4D97-AF65-F5344CB8AC3E}">
        <p14:creationId xmlns:p14="http://schemas.microsoft.com/office/powerpoint/2010/main" val="2522039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dirty="0">
                <a:solidFill>
                  <a:srgbClr val="629DD1">
                    <a:lumMod val="50000"/>
                  </a:srgbClr>
                </a:solidFill>
              </a:rPr>
              <a:t>Реабилитация – «лакмусовая бумажка» цивилизации и стабильности общества, его ориентации на гуманизм.</a:t>
            </a:r>
            <a:endParaRPr lang="ru-RU" dirty="0"/>
          </a:p>
        </p:txBody>
      </p:sp>
      <p:sp>
        <p:nvSpPr>
          <p:cNvPr id="3" name="Объект 2"/>
          <p:cNvSpPr>
            <a:spLocks noGrp="1"/>
          </p:cNvSpPr>
          <p:nvPr>
            <p:ph idx="1"/>
          </p:nvPr>
        </p:nvSpPr>
        <p:spPr/>
        <p:txBody>
          <a:bodyPr>
            <a:normAutofit fontScale="92500" lnSpcReduction="10000"/>
          </a:bodyPr>
          <a:lstStyle/>
          <a:p>
            <a:pPr marL="0" indent="0">
              <a:lnSpc>
                <a:spcPct val="160000"/>
              </a:lnSpc>
              <a:buNone/>
            </a:pPr>
            <a:r>
              <a:rPr lang="ru-RU" dirty="0" smtClean="0">
                <a:solidFill>
                  <a:srgbClr val="000000"/>
                </a:solidFill>
                <a:latin typeface="Roboto"/>
              </a:rPr>
              <a:t>В </a:t>
            </a:r>
            <a:r>
              <a:rPr lang="ru-RU" dirty="0">
                <a:solidFill>
                  <a:srgbClr val="000000"/>
                </a:solidFill>
                <a:latin typeface="Roboto"/>
              </a:rPr>
              <a:t>нашей стране — </a:t>
            </a:r>
            <a:r>
              <a:rPr lang="ru-RU" dirty="0" smtClean="0">
                <a:solidFill>
                  <a:srgbClr val="000000"/>
                </a:solidFill>
                <a:latin typeface="Roboto"/>
              </a:rPr>
              <a:t>это третья </a:t>
            </a:r>
            <a:r>
              <a:rPr lang="ru-RU" dirty="0">
                <a:solidFill>
                  <a:srgbClr val="000000"/>
                </a:solidFill>
                <a:latin typeface="Roboto"/>
              </a:rPr>
              <a:t>попытка создания реабилитации:</a:t>
            </a:r>
            <a:br>
              <a:rPr lang="ru-RU" dirty="0">
                <a:solidFill>
                  <a:srgbClr val="000000"/>
                </a:solidFill>
                <a:latin typeface="Roboto"/>
              </a:rPr>
            </a:br>
            <a:r>
              <a:rPr lang="ru-RU" dirty="0">
                <a:solidFill>
                  <a:srgbClr val="000000"/>
                </a:solidFill>
                <a:latin typeface="Roboto"/>
              </a:rPr>
              <a:t>- в 40-е годы </a:t>
            </a:r>
            <a:r>
              <a:rPr lang="ru-RU" dirty="0" smtClean="0">
                <a:solidFill>
                  <a:srgbClr val="000000"/>
                </a:solidFill>
                <a:latin typeface="Roboto"/>
              </a:rPr>
              <a:t>- эвакогоспитали </a:t>
            </a:r>
            <a:r>
              <a:rPr lang="ru-RU" dirty="0">
                <a:solidFill>
                  <a:srgbClr val="000000"/>
                </a:solidFill>
                <a:latin typeface="Roboto"/>
              </a:rPr>
              <a:t>для легкораненых (когда во главе угла стояла </a:t>
            </a:r>
            <a:r>
              <a:rPr lang="ru-RU" dirty="0" err="1">
                <a:solidFill>
                  <a:srgbClr val="000000"/>
                </a:solidFill>
                <a:latin typeface="Roboto"/>
              </a:rPr>
              <a:t>кинезотерапия</a:t>
            </a:r>
            <a:r>
              <a:rPr lang="ru-RU" dirty="0">
                <a:solidFill>
                  <a:srgbClr val="000000"/>
                </a:solidFill>
                <a:latin typeface="Roboto"/>
              </a:rPr>
              <a:t>, в </a:t>
            </a:r>
            <a:r>
              <a:rPr lang="ru-RU" dirty="0" err="1">
                <a:solidFill>
                  <a:srgbClr val="000000"/>
                </a:solidFill>
                <a:latin typeface="Roboto"/>
              </a:rPr>
              <a:t>т.ч</a:t>
            </a:r>
            <a:r>
              <a:rPr lang="ru-RU" dirty="0">
                <a:solidFill>
                  <a:srgbClr val="000000"/>
                </a:solidFill>
                <a:latin typeface="Roboto"/>
              </a:rPr>
              <a:t>. трудотерапия</a:t>
            </a:r>
            <a:r>
              <a:rPr lang="ru-RU" dirty="0" smtClean="0">
                <a:solidFill>
                  <a:srgbClr val="000000"/>
                </a:solidFill>
                <a:latin typeface="Roboto"/>
              </a:rPr>
              <a:t>);</a:t>
            </a:r>
          </a:p>
          <a:p>
            <a:pPr marL="0" indent="0">
              <a:lnSpc>
                <a:spcPct val="160000"/>
              </a:lnSpc>
              <a:buNone/>
            </a:pPr>
            <a:r>
              <a:rPr lang="ru-RU" dirty="0" smtClean="0">
                <a:solidFill>
                  <a:srgbClr val="000000"/>
                </a:solidFill>
                <a:latin typeface="Roboto"/>
              </a:rPr>
              <a:t>- 80-90 </a:t>
            </a:r>
            <a:r>
              <a:rPr lang="ru-RU" dirty="0">
                <a:solidFill>
                  <a:srgbClr val="000000"/>
                </a:solidFill>
                <a:latin typeface="Roboto"/>
              </a:rPr>
              <a:t>гг. - отделения восстановительного лечения (когда акцент в реабилитации был сделан на физиотерапию</a:t>
            </a:r>
            <a:r>
              <a:rPr lang="ru-RU" dirty="0" smtClean="0">
                <a:solidFill>
                  <a:srgbClr val="000000"/>
                </a:solidFill>
                <a:latin typeface="Roboto"/>
              </a:rPr>
              <a:t>);</a:t>
            </a:r>
          </a:p>
          <a:p>
            <a:pPr marL="0" indent="0">
              <a:lnSpc>
                <a:spcPct val="160000"/>
              </a:lnSpc>
              <a:buNone/>
            </a:pPr>
            <a:r>
              <a:rPr lang="ru-RU" dirty="0" smtClean="0">
                <a:solidFill>
                  <a:srgbClr val="000000"/>
                </a:solidFill>
                <a:latin typeface="Roboto"/>
              </a:rPr>
              <a:t>- сегодня, </a:t>
            </a:r>
            <a:r>
              <a:rPr lang="ru-RU" dirty="0">
                <a:solidFill>
                  <a:srgbClr val="000000"/>
                </a:solidFill>
                <a:latin typeface="Roboto"/>
              </a:rPr>
              <a:t>в условиях, когда нет законодательной базы, кроме </a:t>
            </a:r>
            <a:r>
              <a:rPr lang="ru-RU" dirty="0" smtClean="0">
                <a:solidFill>
                  <a:srgbClr val="000000"/>
                </a:solidFill>
                <a:latin typeface="Roboto"/>
              </a:rPr>
              <a:t>приказа МЗ </a:t>
            </a:r>
            <a:r>
              <a:rPr lang="ru-RU" dirty="0">
                <a:solidFill>
                  <a:srgbClr val="000000"/>
                </a:solidFill>
                <a:latin typeface="Roboto"/>
              </a:rPr>
              <a:t>РФ «Об утверждении порядка медицинской реабилитации взрослых» (Приказ № </a:t>
            </a:r>
            <a:r>
              <a:rPr lang="ru-RU" dirty="0" smtClean="0">
                <a:solidFill>
                  <a:srgbClr val="000000"/>
                </a:solidFill>
                <a:latin typeface="Roboto"/>
              </a:rPr>
              <a:t>788н от 31.07.2020) и не </a:t>
            </a:r>
            <a:r>
              <a:rPr lang="ru-RU" dirty="0">
                <a:solidFill>
                  <a:srgbClr val="000000"/>
                </a:solidFill>
                <a:latin typeface="Roboto"/>
              </a:rPr>
              <a:t>решены вопросы финансирования реабилитации.</a:t>
            </a:r>
            <a:br>
              <a:rPr lang="ru-RU" dirty="0">
                <a:solidFill>
                  <a:srgbClr val="000000"/>
                </a:solidFill>
                <a:latin typeface="Roboto"/>
              </a:rPr>
            </a:br>
            <a:endParaRPr lang="ru-RU" dirty="0">
              <a:solidFill>
                <a:srgbClr val="000000"/>
              </a:solidFill>
              <a:latin typeface="Roboto"/>
            </a:endParaRPr>
          </a:p>
          <a:p>
            <a:endParaRPr lang="ru-RU" dirty="0"/>
          </a:p>
        </p:txBody>
      </p:sp>
    </p:spTree>
    <p:extLst>
      <p:ext uri="{BB962C8B-B14F-4D97-AF65-F5344CB8AC3E}">
        <p14:creationId xmlns:p14="http://schemas.microsoft.com/office/powerpoint/2010/main" val="4248894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2700" dirty="0"/>
              <a:t>Перечень медицинских организаций, оказывающих медицинскую помощь пациентам с соматическими заболеваниями</a:t>
            </a:r>
            <a:r>
              <a:rPr lang="ru-RU" dirty="0"/>
              <a:t/>
            </a:r>
            <a:br>
              <a:rPr lang="ru-RU" dirty="0"/>
            </a:br>
            <a:endParaRPr lang="ru-RU" dirty="0"/>
          </a:p>
        </p:txBody>
      </p:sp>
      <p:sp>
        <p:nvSpPr>
          <p:cNvPr id="3" name="Объект 2"/>
          <p:cNvSpPr>
            <a:spLocks noGrp="1"/>
          </p:cNvSpPr>
          <p:nvPr>
            <p:ph idx="1"/>
          </p:nvPr>
        </p:nvSpPr>
        <p:spPr/>
        <p:txBody>
          <a:bodyPr/>
          <a:lstStyle/>
          <a:p>
            <a:pPr marL="0" indent="0">
              <a:buNone/>
            </a:pPr>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1079694420"/>
              </p:ext>
            </p:extLst>
          </p:nvPr>
        </p:nvGraphicFramePr>
        <p:xfrm>
          <a:off x="677334" y="1930399"/>
          <a:ext cx="8596668" cy="4422771"/>
        </p:xfrm>
        <a:graphic>
          <a:graphicData uri="http://schemas.openxmlformats.org/drawingml/2006/table">
            <a:tbl>
              <a:tblPr firstRow="1" firstCol="1" bandRow="1">
                <a:tableStyleId>{5C22544A-7EE6-4342-B048-85BDC9FD1C3A}</a:tableStyleId>
              </a:tblPr>
              <a:tblGrid>
                <a:gridCol w="352396"/>
                <a:gridCol w="4862657"/>
                <a:gridCol w="1739926"/>
                <a:gridCol w="1641689"/>
              </a:tblGrid>
              <a:tr h="198574">
                <a:tc>
                  <a:txBody>
                    <a:bodyPr/>
                    <a:lstStyle/>
                    <a:p>
                      <a:pPr>
                        <a:lnSpc>
                          <a:spcPct val="107000"/>
                        </a:lnSpc>
                        <a:spcAft>
                          <a:spcPts val="0"/>
                        </a:spcAft>
                      </a:pPr>
                      <a:r>
                        <a:rPr lang="ru-RU" sz="11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dirty="0">
                          <a:effectLst/>
                        </a:rPr>
                        <a:t>Медицинская организация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a:effectLst/>
                        </a:rPr>
                        <a:t>Этапы МР</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a:effectLst/>
                        </a:rPr>
                        <a:t>Группа МО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15373">
                <a:tc>
                  <a:txBody>
                    <a:bodyPr/>
                    <a:lstStyle/>
                    <a:p>
                      <a:pPr>
                        <a:lnSpc>
                          <a:spcPct val="107000"/>
                        </a:lnSpc>
                        <a:spcAft>
                          <a:spcPts val="0"/>
                        </a:spcAft>
                      </a:pPr>
                      <a:r>
                        <a:rPr lang="ru-RU" sz="1100">
                          <a:effectLst/>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rPr>
                        <a:t>ГБУЗ «Кузбасский </a:t>
                      </a:r>
                      <a:r>
                        <a:rPr lang="ru-RU" sz="1400" dirty="0" smtClean="0">
                          <a:effectLst/>
                        </a:rPr>
                        <a:t>клинический кардиологический диспансер имени </a:t>
                      </a:r>
                      <a:r>
                        <a:rPr lang="ru-RU" sz="1400" dirty="0">
                          <a:effectLst/>
                        </a:rPr>
                        <a:t>академика Л.С. </a:t>
                      </a:r>
                      <a:r>
                        <a:rPr lang="ru-RU" sz="1400" dirty="0" err="1">
                          <a:effectLst/>
                        </a:rPr>
                        <a:t>Барбараша</a:t>
                      </a:r>
                      <a:r>
                        <a:rPr lang="ru-RU" sz="1400" dirty="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a:effectLst/>
                        </a:rPr>
                        <a:t>2 этап, 3А этап</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a:effectLst/>
                        </a:rPr>
                        <a:t>4 (ШPM 3-6)</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47317">
                <a:tc>
                  <a:txBody>
                    <a:bodyPr/>
                    <a:lstStyle/>
                    <a:p>
                      <a:pPr>
                        <a:lnSpc>
                          <a:spcPct val="107000"/>
                        </a:lnSpc>
                        <a:spcAft>
                          <a:spcPts val="0"/>
                        </a:spcAft>
                      </a:pPr>
                      <a:r>
                        <a:rPr lang="ru-RU" sz="11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rPr>
                        <a:t>ФГБНУ «Научно-исследовательский институт комплексных проблем сердечно-сосудистых заболеваний»</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a:effectLst/>
                        </a:rPr>
                        <a:t>2 этап </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a:effectLst/>
                        </a:rPr>
                        <a:t>4 (ШPM 3-6)</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22642">
                <a:tc>
                  <a:txBody>
                    <a:bodyPr/>
                    <a:lstStyle/>
                    <a:p>
                      <a:pPr>
                        <a:lnSpc>
                          <a:spcPct val="107000"/>
                        </a:lnSpc>
                        <a:spcAft>
                          <a:spcPts val="0"/>
                        </a:spcAft>
                      </a:pPr>
                      <a:r>
                        <a:rPr lang="ru-RU" sz="1100">
                          <a:effectLst/>
                        </a:rPr>
                        <a:t>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rPr>
                        <a:t>ГАУЗ «Новокузнецкая городская</a:t>
                      </a:r>
                    </a:p>
                    <a:p>
                      <a:pPr>
                        <a:lnSpc>
                          <a:spcPct val="107000"/>
                        </a:lnSpc>
                        <a:spcAft>
                          <a:spcPts val="0"/>
                        </a:spcAft>
                      </a:pPr>
                      <a:r>
                        <a:rPr lang="ru-RU" sz="1400" dirty="0">
                          <a:effectLst/>
                        </a:rPr>
                        <a:t>клиническая больница </a:t>
                      </a:r>
                      <a:r>
                        <a:rPr lang="ru-RU" sz="1400" dirty="0" smtClean="0">
                          <a:effectLst/>
                        </a:rPr>
                        <a:t>имени Г.П</a:t>
                      </a:r>
                      <a:r>
                        <a:rPr lang="ru-RU" sz="1400" dirty="0">
                          <a:effectLst/>
                        </a:rPr>
                        <a:t>. Курбатова»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a:effectLst/>
                        </a:rPr>
                        <a:t>2 этап, 3А этап</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a:effectLst/>
                        </a:rPr>
                        <a:t>3 (ШPM 2-6)</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7312">
                <a:tc>
                  <a:txBody>
                    <a:bodyPr/>
                    <a:lstStyle/>
                    <a:p>
                      <a:pPr>
                        <a:lnSpc>
                          <a:spcPct val="107000"/>
                        </a:lnSpc>
                        <a:spcAft>
                          <a:spcPts val="0"/>
                        </a:spcAft>
                      </a:pPr>
                      <a:r>
                        <a:rPr lang="ru-RU" sz="1100">
                          <a:effectLst/>
                        </a:rPr>
                        <a:t>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rPr>
                        <a:t>ГАУЗ «Клинический консультативно-диагностический центр имени И.А. </a:t>
                      </a:r>
                      <a:r>
                        <a:rPr lang="ru-RU" sz="1400" dirty="0" err="1">
                          <a:effectLst/>
                        </a:rPr>
                        <a:t>Колпинского</a:t>
                      </a:r>
                      <a:r>
                        <a:rPr lang="ru-RU" sz="1400" dirty="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rPr>
                        <a:t>2 этап, 3А этап</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rPr>
                        <a:t>2 (ШPM 2-5)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7312">
                <a:tc>
                  <a:txBody>
                    <a:bodyPr/>
                    <a:lstStyle/>
                    <a:p>
                      <a:pPr>
                        <a:lnSpc>
                          <a:spcPct val="107000"/>
                        </a:lnSpc>
                        <a:spcAft>
                          <a:spcPts val="0"/>
                        </a:spcAft>
                      </a:pPr>
                      <a:r>
                        <a:rPr lang="ru-RU" sz="1100">
                          <a:effectLst/>
                        </a:rPr>
                        <a:t>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a:effectLst/>
                        </a:rPr>
                        <a:t>ГАУЗ «Кузбасский клинический госпиталь для ветеранов войн»</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rPr>
                        <a:t>2 этап, 3А этап</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rPr>
                        <a:t>2 (ШPM 2-5)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6097">
                <a:tc>
                  <a:txBody>
                    <a:bodyPr/>
                    <a:lstStyle/>
                    <a:p>
                      <a:pPr>
                        <a:lnSpc>
                          <a:spcPct val="107000"/>
                        </a:lnSpc>
                        <a:spcAft>
                          <a:spcPts val="0"/>
                        </a:spcAft>
                      </a:pPr>
                      <a:r>
                        <a:rPr lang="ru-RU" sz="1100">
                          <a:effectLst/>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rPr>
                        <a:t>Акционерное общество </a:t>
                      </a:r>
                      <a:r>
                        <a:rPr lang="ru-RU" sz="1400" dirty="0" smtClean="0">
                          <a:effectLst/>
                        </a:rPr>
                        <a:t>Санаторий «</a:t>
                      </a:r>
                      <a:r>
                        <a:rPr lang="ru-RU" sz="1400" dirty="0" err="1">
                          <a:effectLst/>
                        </a:rPr>
                        <a:t>Прокопьевский</a:t>
                      </a:r>
                      <a:r>
                        <a:rPr lang="ru-RU" sz="1400" dirty="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rPr>
                        <a:t>2 этап, 3А этап</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a:effectLst/>
                        </a:rPr>
                        <a:t>2 (ШPM 2-5)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45989">
                <a:tc>
                  <a:txBody>
                    <a:bodyPr/>
                    <a:lstStyle/>
                    <a:p>
                      <a:pPr>
                        <a:lnSpc>
                          <a:spcPct val="107000"/>
                        </a:lnSpc>
                        <a:spcAft>
                          <a:spcPts val="0"/>
                        </a:spcAft>
                      </a:pPr>
                      <a:r>
                        <a:rPr lang="ru-RU" sz="1100">
                          <a:effectLst/>
                        </a:rPr>
                        <a:t>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a:effectLst/>
                        </a:rPr>
                        <a:t>ООО СП «Нарцисс»</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rPr>
                        <a:t>3А этап</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rPr>
                        <a:t>1 (ШРМ 2-3)</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7312">
                <a:tc>
                  <a:txBody>
                    <a:bodyPr/>
                    <a:lstStyle/>
                    <a:p>
                      <a:pPr>
                        <a:lnSpc>
                          <a:spcPct val="107000"/>
                        </a:lnSpc>
                        <a:spcAft>
                          <a:spcPts val="0"/>
                        </a:spcAft>
                      </a:pPr>
                      <a:r>
                        <a:rPr lang="ru-RU" sz="1100">
                          <a:effectLst/>
                        </a:rPr>
                        <a:t>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rPr>
                        <a:t>ГАУЗ «Кузбасская </a:t>
                      </a:r>
                      <a:r>
                        <a:rPr lang="ru-RU" sz="1400" dirty="0" smtClean="0">
                          <a:effectLst/>
                        </a:rPr>
                        <a:t>областная клиническая </a:t>
                      </a:r>
                      <a:r>
                        <a:rPr lang="ru-RU" sz="1400" dirty="0">
                          <a:effectLst/>
                        </a:rPr>
                        <a:t>больница имени </a:t>
                      </a:r>
                      <a:r>
                        <a:rPr lang="ru-RU" sz="1400" dirty="0" err="1">
                          <a:effectLst/>
                        </a:rPr>
                        <a:t>С.В.Беляева</a:t>
                      </a:r>
                      <a:r>
                        <a:rPr lang="ru-RU" sz="1400" dirty="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a:effectLst/>
                        </a:rPr>
                        <a:t>2 этап</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rPr>
                        <a:t>3 (ШPM 2-6)</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7312">
                <a:tc>
                  <a:txBody>
                    <a:bodyPr/>
                    <a:lstStyle/>
                    <a:p>
                      <a:pPr>
                        <a:lnSpc>
                          <a:spcPct val="107000"/>
                        </a:lnSpc>
                        <a:spcAft>
                          <a:spcPts val="0"/>
                        </a:spcAft>
                      </a:pPr>
                      <a:r>
                        <a:rPr lang="ru-RU" sz="1100">
                          <a:effectLst/>
                        </a:rPr>
                        <a:t>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rPr>
                        <a:t>ГБУЗ «Мариинская </a:t>
                      </a:r>
                      <a:r>
                        <a:rPr lang="ru-RU" sz="1400" dirty="0" smtClean="0">
                          <a:effectLst/>
                        </a:rPr>
                        <a:t>городская больница </a:t>
                      </a:r>
                      <a:r>
                        <a:rPr lang="ru-RU" sz="1400" dirty="0">
                          <a:effectLst/>
                        </a:rPr>
                        <a:t>имени </a:t>
                      </a:r>
                      <a:endParaRPr lang="ru-RU" sz="1400" dirty="0" smtClean="0">
                        <a:effectLst/>
                      </a:endParaRPr>
                    </a:p>
                    <a:p>
                      <a:pPr>
                        <a:lnSpc>
                          <a:spcPct val="107000"/>
                        </a:lnSpc>
                        <a:spcAft>
                          <a:spcPts val="0"/>
                        </a:spcAft>
                      </a:pPr>
                      <a:r>
                        <a:rPr lang="ru-RU" sz="1400" dirty="0" smtClean="0">
                          <a:effectLst/>
                        </a:rPr>
                        <a:t>В.М</a:t>
                      </a:r>
                      <a:r>
                        <a:rPr lang="ru-RU" sz="1400" dirty="0">
                          <a:effectLst/>
                        </a:rPr>
                        <a:t>. </a:t>
                      </a:r>
                      <a:r>
                        <a:rPr lang="ru-RU" sz="1400" dirty="0" err="1">
                          <a:effectLst/>
                        </a:rPr>
                        <a:t>Богониса</a:t>
                      </a:r>
                      <a:r>
                        <a:rPr lang="ru-RU" sz="1400" dirty="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a:effectLst/>
                        </a:rPr>
                        <a:t>2 этап</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rPr>
                        <a:t>2 (ШPM 2-5)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847284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Направление на </a:t>
            </a:r>
            <a:r>
              <a:rPr lang="en-US" dirty="0" smtClean="0"/>
              <a:t>III</a:t>
            </a:r>
            <a:r>
              <a:rPr lang="ru-RU" dirty="0" smtClean="0"/>
              <a:t> этап</a:t>
            </a:r>
            <a:endParaRPr lang="ru-RU" dirty="0"/>
          </a:p>
        </p:txBody>
      </p:sp>
      <p:sp>
        <p:nvSpPr>
          <p:cNvPr id="3" name="Объект 2"/>
          <p:cNvSpPr>
            <a:spLocks noGrp="1"/>
          </p:cNvSpPr>
          <p:nvPr>
            <p:ph idx="1"/>
          </p:nvPr>
        </p:nvSpPr>
        <p:spPr>
          <a:xfrm>
            <a:off x="677334" y="1754659"/>
            <a:ext cx="8596668" cy="4286703"/>
          </a:xfrm>
        </p:spPr>
        <p:txBody>
          <a:bodyPr>
            <a:normAutofit fontScale="85000" lnSpcReduction="10000"/>
          </a:bodyPr>
          <a:lstStyle/>
          <a:p>
            <a:pPr indent="342900" algn="just">
              <a:lnSpc>
                <a:spcPct val="150000"/>
              </a:lnSpc>
            </a:pPr>
            <a:r>
              <a:rPr lang="ru-RU" dirty="0">
                <a:solidFill>
                  <a:schemeClr val="bg2">
                    <a:lumMod val="25000"/>
                  </a:schemeClr>
                </a:solidFill>
                <a:latin typeface="Arial" panose="020B0604020202020204" pitchFamily="34" charset="0"/>
                <a:ea typeface="Times New Roman" panose="02020603050405020304" pitchFamily="18" charset="0"/>
                <a:cs typeface="Arial" panose="020B0604020202020204" pitchFamily="34" charset="0"/>
              </a:rPr>
              <a:t>Третий этап медицинской реабилитации осуществляется при оказании первичной медико-санитарной помощи в амбулаторных условиях и (или) в условиях дневного стационара (амбулаторное отделение медицинской реабилитации, отделение медицинской реабилитации дневного стационара), в том числе в центрах медицинской реабилитации, санаторно-курортных организациях</a:t>
            </a:r>
            <a:r>
              <a:rPr lang="ru-RU" dirty="0" smtClean="0">
                <a:solidFill>
                  <a:schemeClr val="bg2">
                    <a:lumMod val="25000"/>
                  </a:schemeClr>
                </a:solidFill>
                <a:latin typeface="Arial" panose="020B0604020202020204" pitchFamily="34" charset="0"/>
                <a:ea typeface="Times New Roman" panose="02020603050405020304" pitchFamily="18" charset="0"/>
                <a:cs typeface="Arial" panose="020B0604020202020204" pitchFamily="34" charset="0"/>
              </a:rPr>
              <a:t>.</a:t>
            </a:r>
          </a:p>
          <a:p>
            <a:pPr indent="342900" algn="just">
              <a:lnSpc>
                <a:spcPct val="150000"/>
              </a:lnSpc>
            </a:pPr>
            <a:r>
              <a:rPr lang="ru-RU" dirty="0">
                <a:solidFill>
                  <a:schemeClr val="bg2">
                    <a:lumMod val="25000"/>
                  </a:schemeClr>
                </a:solidFill>
                <a:latin typeface="Arial" panose="020B0604020202020204" pitchFamily="34" charset="0"/>
                <a:cs typeface="Arial" panose="020B0604020202020204" pitchFamily="34" charset="0"/>
              </a:rPr>
              <a:t>Медицинская реабилитация на третьем этапе осуществляется по направлению врача-терапевта (врача-терапевта участкового), врача общей практики (семейного врача), </a:t>
            </a:r>
            <a:r>
              <a:rPr lang="ru-RU" dirty="0" smtClean="0">
                <a:solidFill>
                  <a:schemeClr val="bg2">
                    <a:lumMod val="25000"/>
                  </a:schemeClr>
                </a:solidFill>
                <a:latin typeface="Arial" panose="020B0604020202020204" pitchFamily="34" charset="0"/>
                <a:cs typeface="Arial" panose="020B0604020202020204" pitchFamily="34" charset="0"/>
              </a:rPr>
              <a:t>врача-кардиолога, </a:t>
            </a:r>
            <a:r>
              <a:rPr lang="ru-RU" dirty="0">
                <a:solidFill>
                  <a:schemeClr val="bg2">
                    <a:lumMod val="25000"/>
                  </a:schemeClr>
                </a:solidFill>
                <a:latin typeface="Arial" panose="020B0604020202020204" pitchFamily="34" charset="0"/>
                <a:cs typeface="Arial" panose="020B0604020202020204" pitchFamily="34" charset="0"/>
              </a:rPr>
              <a:t>либо по направлению лечащего врача медицинской организации, осуществляющей медицинскую реабилитацию на первом и (или) втором этапах.</a:t>
            </a:r>
          </a:p>
          <a:p>
            <a:pPr indent="342900" algn="just">
              <a:lnSpc>
                <a:spcPct val="150000"/>
              </a:lnSpc>
            </a:pPr>
            <a:r>
              <a:rPr lang="ru-RU" dirty="0">
                <a:solidFill>
                  <a:schemeClr val="bg2">
                    <a:lumMod val="25000"/>
                  </a:schemeClr>
                </a:solidFill>
                <a:latin typeface="Arial" panose="020B0604020202020204" pitchFamily="34" charset="0"/>
                <a:ea typeface="Calibri" panose="020F0502020204030204" pitchFamily="34" charset="0"/>
                <a:cs typeface="Arial" panose="020B0604020202020204" pitchFamily="34" charset="0"/>
              </a:rPr>
              <a:t>Медицинская реабилитация на третьем этапе осуществляется МДРК, сформированной из числа работников амбулаторного отделения медицинской реабилитации и (или) дневного стационара медицинской </a:t>
            </a:r>
            <a:r>
              <a:rPr lang="ru-RU" dirty="0" smtClean="0">
                <a:solidFill>
                  <a:schemeClr val="bg2">
                    <a:lumMod val="25000"/>
                  </a:schemeClr>
                </a:solidFill>
                <a:latin typeface="Arial" panose="020B0604020202020204" pitchFamily="34" charset="0"/>
                <a:ea typeface="Calibri" panose="020F0502020204030204" pitchFamily="34" charset="0"/>
                <a:cs typeface="Arial" panose="020B0604020202020204" pitchFamily="34" charset="0"/>
              </a:rPr>
              <a:t>реабилитации</a:t>
            </a:r>
            <a:endParaRPr lang="ru-RU" sz="1400" dirty="0">
              <a:solidFill>
                <a:schemeClr val="bg2">
                  <a:lumMod val="25000"/>
                </a:schemeClr>
              </a:solidFill>
              <a:latin typeface="Arial" panose="020B0604020202020204" pitchFamily="34" charset="0"/>
              <a:ea typeface="Calibri" panose="020F0502020204030204" pitchFamily="34" charset="0"/>
              <a:cs typeface="Arial" panose="020B0604020202020204" pitchFamily="34" charset="0"/>
            </a:endParaRPr>
          </a:p>
          <a:p>
            <a:pPr marL="0" indent="0">
              <a:buNone/>
            </a:pPr>
            <a:endParaRPr lang="ru-RU" dirty="0"/>
          </a:p>
        </p:txBody>
      </p:sp>
    </p:spTree>
    <p:extLst>
      <p:ext uri="{BB962C8B-B14F-4D97-AF65-F5344CB8AC3E}">
        <p14:creationId xmlns:p14="http://schemas.microsoft.com/office/powerpoint/2010/main" val="1871611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4" descr="Демотиваторы @ smeha.net - Мотиваторы"/>
          <p:cNvPicPr>
            <a:picLocks noChangeAspect="1" noChangeArrowheads="1"/>
          </p:cNvPicPr>
          <p:nvPr/>
        </p:nvPicPr>
        <p:blipFill>
          <a:blip r:embed="rId2"/>
          <a:srcRect b="3316"/>
          <a:stretch>
            <a:fillRect/>
          </a:stretch>
        </p:blipFill>
        <p:spPr bwMode="auto">
          <a:xfrm>
            <a:off x="-33867" y="-23812"/>
            <a:ext cx="12761384" cy="6858001"/>
          </a:xfrm>
          <a:prstGeom prst="rect">
            <a:avLst/>
          </a:prstGeom>
          <a:noFill/>
          <a:ln w="9525">
            <a:noFill/>
            <a:miter lim="800000"/>
            <a:headEnd/>
            <a:tailEnd/>
          </a:ln>
        </p:spPr>
      </p:pic>
      <p:sp>
        <p:nvSpPr>
          <p:cNvPr id="4" name="Прямоугольник 3"/>
          <p:cNvSpPr/>
          <p:nvPr/>
        </p:nvSpPr>
        <p:spPr>
          <a:xfrm>
            <a:off x="239349" y="4237434"/>
            <a:ext cx="6379912" cy="1385492"/>
          </a:xfrm>
          <a:prstGeom prst="rect">
            <a:avLst/>
          </a:prstGeom>
          <a:noFill/>
        </p:spPr>
        <p:txBody>
          <a:bodyPr>
            <a:spAutoFit/>
          </a:bodyPr>
          <a:lstStyle/>
          <a:p>
            <a:pPr algn="ctr" defTabSz="914400" fontAlgn="auto">
              <a:spcBef>
                <a:spcPts val="0"/>
              </a:spcBef>
              <a:spcAft>
                <a:spcPts val="0"/>
              </a:spcAft>
              <a:defRPr/>
            </a:pPr>
            <a:r>
              <a:rPr lang="ru-RU" sz="3200" dirty="0">
                <a:ln w="18415" cmpd="sng">
                  <a:solidFill>
                    <a:srgbClr val="FFFFFF"/>
                  </a:solidFill>
                  <a:prstDash val="solid"/>
                </a:ln>
                <a:solidFill>
                  <a:srgbClr val="FFFF00"/>
                </a:solidFill>
                <a:latin typeface="Times New Roman" pitchFamily="18" charset="0"/>
                <a:cs typeface="Times New Roman" pitchFamily="18" charset="0"/>
              </a:rPr>
              <a:t>Чтобы дойти до цели, </a:t>
            </a:r>
          </a:p>
          <a:p>
            <a:pPr algn="ctr" defTabSz="914400" fontAlgn="auto">
              <a:spcBef>
                <a:spcPts val="0"/>
              </a:spcBef>
              <a:spcAft>
                <a:spcPts val="0"/>
              </a:spcAft>
              <a:defRPr/>
            </a:pPr>
            <a:r>
              <a:rPr lang="ru-RU" sz="3200" dirty="0">
                <a:ln w="18415" cmpd="sng">
                  <a:solidFill>
                    <a:srgbClr val="FFFFFF"/>
                  </a:solidFill>
                  <a:prstDash val="solid"/>
                </a:ln>
                <a:solidFill>
                  <a:srgbClr val="FFFF00"/>
                </a:solidFill>
                <a:latin typeface="Times New Roman" pitchFamily="18" charset="0"/>
                <a:cs typeface="Times New Roman" pitchFamily="18" charset="0"/>
              </a:rPr>
              <a:t>надо прежде всего идти</a:t>
            </a:r>
          </a:p>
          <a:p>
            <a:pPr algn="r" defTabSz="914400" fontAlgn="auto">
              <a:spcBef>
                <a:spcPts val="0"/>
              </a:spcBef>
              <a:spcAft>
                <a:spcPts val="0"/>
              </a:spcAft>
              <a:defRPr/>
            </a:pPr>
            <a:r>
              <a:rPr lang="ru-RU" sz="20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Оноре де Бальзак</a:t>
            </a:r>
          </a:p>
        </p:txBody>
      </p:sp>
    </p:spTree>
    <p:extLst>
      <p:ext uri="{BB962C8B-B14F-4D97-AF65-F5344CB8AC3E}">
        <p14:creationId xmlns:p14="http://schemas.microsoft.com/office/powerpoint/2010/main" val="35306221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dirty="0" smtClean="0">
                <a:solidFill>
                  <a:schemeClr val="accent1">
                    <a:lumMod val="50000"/>
                  </a:schemeClr>
                </a:solidFill>
              </a:rPr>
              <a:t>Благодарю за внимание!</a:t>
            </a:r>
            <a:endParaRPr lang="ru-RU" sz="5400" dirty="0">
              <a:solidFill>
                <a:schemeClr val="accent1">
                  <a:lumMod val="50000"/>
                </a:schemeClr>
              </a:solidFill>
            </a:endParaRPr>
          </a:p>
        </p:txBody>
      </p:sp>
      <p:sp>
        <p:nvSpPr>
          <p:cNvPr id="3" name="Текст 2"/>
          <p:cNvSpPr>
            <a:spLocks noGrp="1"/>
          </p:cNvSpPr>
          <p:nvPr>
            <p:ph type="body" idx="1"/>
          </p:nvPr>
        </p:nvSpPr>
        <p:spPr/>
        <p:txBody>
          <a:bodyPr/>
          <a:lstStyle/>
          <a:p>
            <a:endParaRPr lang="ru-R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313038"/>
            <a:ext cx="8596668" cy="840259"/>
          </a:xfrm>
        </p:spPr>
        <p:txBody>
          <a:bodyPr/>
          <a:lstStyle/>
          <a:p>
            <a:pPr algn="ctr"/>
            <a:r>
              <a:rPr lang="ru-RU" dirty="0" smtClean="0"/>
              <a:t>Нормативные документы</a:t>
            </a:r>
            <a:endParaRPr lang="ru-RU" dirty="0"/>
          </a:p>
        </p:txBody>
      </p:sp>
      <p:sp>
        <p:nvSpPr>
          <p:cNvPr id="3" name="Объект 2"/>
          <p:cNvSpPr>
            <a:spLocks noGrp="1"/>
          </p:cNvSpPr>
          <p:nvPr>
            <p:ph idx="1"/>
          </p:nvPr>
        </p:nvSpPr>
        <p:spPr>
          <a:xfrm>
            <a:off x="677334" y="1301578"/>
            <a:ext cx="8596668" cy="4715071"/>
          </a:xfrm>
        </p:spPr>
        <p:txBody>
          <a:bodyPr>
            <a:noAutofit/>
          </a:bodyPr>
          <a:lstStyle/>
          <a:p>
            <a:pPr marL="0" indent="0">
              <a:buNone/>
            </a:pPr>
            <a:r>
              <a:rPr lang="ru-RU" sz="1400" dirty="0" smtClean="0"/>
              <a:t>- </a:t>
            </a:r>
            <a:r>
              <a:rPr lang="ru-RU" sz="1600" dirty="0" smtClean="0">
                <a:solidFill>
                  <a:schemeClr val="bg2">
                    <a:lumMod val="25000"/>
                  </a:schemeClr>
                </a:solidFill>
              </a:rPr>
              <a:t>статья 41 </a:t>
            </a:r>
            <a:r>
              <a:rPr lang="ru-RU" sz="1600" dirty="0">
                <a:solidFill>
                  <a:schemeClr val="bg2">
                    <a:lumMod val="25000"/>
                  </a:schemeClr>
                </a:solidFill>
              </a:rPr>
              <a:t>Конституции РФ</a:t>
            </a:r>
            <a:br>
              <a:rPr lang="ru-RU" sz="1600" dirty="0">
                <a:solidFill>
                  <a:schemeClr val="bg2">
                    <a:lumMod val="25000"/>
                  </a:schemeClr>
                </a:solidFill>
              </a:rPr>
            </a:br>
            <a:r>
              <a:rPr lang="ru-RU" sz="1600" dirty="0">
                <a:solidFill>
                  <a:schemeClr val="bg2">
                    <a:lumMod val="25000"/>
                  </a:schemeClr>
                </a:solidFill>
              </a:rPr>
              <a:t/>
            </a:r>
            <a:br>
              <a:rPr lang="ru-RU" sz="1600" dirty="0">
                <a:solidFill>
                  <a:schemeClr val="bg2">
                    <a:lumMod val="25000"/>
                  </a:schemeClr>
                </a:solidFill>
              </a:rPr>
            </a:br>
            <a:r>
              <a:rPr lang="ru-RU" sz="1600" dirty="0" smtClean="0">
                <a:solidFill>
                  <a:schemeClr val="bg2">
                    <a:lumMod val="25000"/>
                  </a:schemeClr>
                </a:solidFill>
              </a:rPr>
              <a:t>- ФЗ </a:t>
            </a:r>
            <a:r>
              <a:rPr lang="ru-RU" sz="1600" dirty="0">
                <a:solidFill>
                  <a:schemeClr val="bg2">
                    <a:lumMod val="25000"/>
                  </a:schemeClr>
                </a:solidFill>
              </a:rPr>
              <a:t>от 21.11.2011 №323 «Об основах охраны здоровья в Российской Федерации</a:t>
            </a:r>
            <a:r>
              <a:rPr lang="ru-RU" sz="1600" dirty="0" smtClean="0">
                <a:solidFill>
                  <a:schemeClr val="bg2">
                    <a:lumMod val="25000"/>
                  </a:schemeClr>
                </a:solidFill>
              </a:rPr>
              <a:t>», статья 40</a:t>
            </a:r>
            <a:r>
              <a:rPr lang="ru-RU" sz="1600" dirty="0">
                <a:solidFill>
                  <a:schemeClr val="bg2">
                    <a:lumMod val="25000"/>
                  </a:schemeClr>
                </a:solidFill>
              </a:rPr>
              <a:t/>
            </a:r>
            <a:br>
              <a:rPr lang="ru-RU" sz="1600" dirty="0">
                <a:solidFill>
                  <a:schemeClr val="bg2">
                    <a:lumMod val="25000"/>
                  </a:schemeClr>
                </a:solidFill>
              </a:rPr>
            </a:br>
            <a:r>
              <a:rPr lang="ru-RU" sz="1600" dirty="0">
                <a:solidFill>
                  <a:schemeClr val="bg2">
                    <a:lumMod val="25000"/>
                  </a:schemeClr>
                </a:solidFill>
              </a:rPr>
              <a:t/>
            </a:r>
            <a:br>
              <a:rPr lang="ru-RU" sz="1600" dirty="0">
                <a:solidFill>
                  <a:schemeClr val="bg2">
                    <a:lumMod val="25000"/>
                  </a:schemeClr>
                </a:solidFill>
              </a:rPr>
            </a:br>
            <a:r>
              <a:rPr lang="ru-RU" sz="1600" dirty="0" smtClean="0">
                <a:solidFill>
                  <a:schemeClr val="bg2">
                    <a:lumMod val="25000"/>
                  </a:schemeClr>
                </a:solidFill>
              </a:rPr>
              <a:t>- ФЗ </a:t>
            </a:r>
            <a:r>
              <a:rPr lang="ru-RU" sz="1600" dirty="0">
                <a:solidFill>
                  <a:schemeClr val="bg2">
                    <a:lumMod val="25000"/>
                  </a:schemeClr>
                </a:solidFill>
              </a:rPr>
              <a:t>от 29.11.2010 №326 «Об обязательном медицинском страховании»</a:t>
            </a:r>
            <a:br>
              <a:rPr lang="ru-RU" sz="1600" dirty="0">
                <a:solidFill>
                  <a:schemeClr val="bg2">
                    <a:lumMod val="25000"/>
                  </a:schemeClr>
                </a:solidFill>
              </a:rPr>
            </a:br>
            <a:r>
              <a:rPr lang="ru-RU" sz="1600" dirty="0">
                <a:solidFill>
                  <a:schemeClr val="bg2">
                    <a:lumMod val="25000"/>
                  </a:schemeClr>
                </a:solidFill>
              </a:rPr>
              <a:t/>
            </a:r>
            <a:br>
              <a:rPr lang="ru-RU" sz="1600" dirty="0">
                <a:solidFill>
                  <a:schemeClr val="bg2">
                    <a:lumMod val="25000"/>
                  </a:schemeClr>
                </a:solidFill>
              </a:rPr>
            </a:br>
            <a:r>
              <a:rPr lang="ru-RU" sz="1600" dirty="0" smtClean="0">
                <a:solidFill>
                  <a:schemeClr val="bg2">
                    <a:lumMod val="25000"/>
                  </a:schemeClr>
                </a:solidFill>
              </a:rPr>
              <a:t>- приказ </a:t>
            </a:r>
            <a:r>
              <a:rPr lang="ru-RU" sz="1600" dirty="0">
                <a:solidFill>
                  <a:schemeClr val="bg2">
                    <a:lumMod val="25000"/>
                  </a:schemeClr>
                </a:solidFill>
              </a:rPr>
              <a:t>МЗ от </a:t>
            </a:r>
            <a:r>
              <a:rPr lang="ru-RU" sz="1600" dirty="0" smtClean="0">
                <a:solidFill>
                  <a:schemeClr val="bg2">
                    <a:lumMod val="25000"/>
                  </a:schemeClr>
                </a:solidFill>
              </a:rPr>
              <a:t>31.07.2020 №788н «</a:t>
            </a:r>
            <a:r>
              <a:rPr lang="ru-RU" sz="1600" dirty="0">
                <a:solidFill>
                  <a:schemeClr val="bg2">
                    <a:lumMod val="25000"/>
                  </a:schemeClr>
                </a:solidFill>
              </a:rPr>
              <a:t>Об утверждении порядка медицинской реабилитации </a:t>
            </a:r>
            <a:r>
              <a:rPr lang="ru-RU" sz="1600" dirty="0" smtClean="0">
                <a:solidFill>
                  <a:schemeClr val="bg2">
                    <a:lumMod val="25000"/>
                  </a:schemeClr>
                </a:solidFill>
              </a:rPr>
              <a:t>взрослых»</a:t>
            </a:r>
          </a:p>
          <a:p>
            <a:pPr marL="0" indent="0">
              <a:buNone/>
            </a:pPr>
            <a:r>
              <a:rPr lang="ru-RU" sz="1600" dirty="0" smtClean="0">
                <a:solidFill>
                  <a:schemeClr val="bg2">
                    <a:lumMod val="25000"/>
                  </a:schemeClr>
                </a:solidFill>
              </a:rPr>
              <a:t>- </a:t>
            </a:r>
            <a:r>
              <a:rPr lang="ru-RU" sz="1600" dirty="0">
                <a:solidFill>
                  <a:schemeClr val="bg2">
                    <a:lumMod val="25000"/>
                  </a:schemeClr>
                </a:solidFill>
              </a:rPr>
              <a:t>приказ </a:t>
            </a:r>
            <a:r>
              <a:rPr lang="ru-RU" sz="1600" dirty="0" smtClean="0">
                <a:solidFill>
                  <a:schemeClr val="bg2">
                    <a:lumMod val="25000"/>
                  </a:schemeClr>
                </a:solidFill>
              </a:rPr>
              <a:t>МЗ Кузбасса от 31.10.2022 № 1640  «</a:t>
            </a:r>
            <a:r>
              <a:rPr lang="ru-RU" sz="1600" dirty="0">
                <a:solidFill>
                  <a:schemeClr val="bg2">
                    <a:lumMod val="25000"/>
                  </a:schemeClr>
                </a:solidFill>
              </a:rPr>
              <a:t>О медицинской реабилитации взрослого населения в Кемеровской области - </a:t>
            </a:r>
            <a:r>
              <a:rPr lang="ru-RU" sz="1600" dirty="0" smtClean="0">
                <a:solidFill>
                  <a:schemeClr val="bg2">
                    <a:lumMod val="25000"/>
                  </a:schemeClr>
                </a:solidFill>
              </a:rPr>
              <a:t>Кузбассе» </a:t>
            </a:r>
          </a:p>
          <a:p>
            <a:pPr marL="0" indent="0">
              <a:buNone/>
            </a:pPr>
            <a:r>
              <a:rPr lang="ru-RU" sz="1600" dirty="0" smtClean="0">
                <a:solidFill>
                  <a:schemeClr val="bg2">
                    <a:lumMod val="25000"/>
                  </a:schemeClr>
                </a:solidFill>
              </a:rPr>
              <a:t>- приказ МЗ Кузбасса от 09.11.2022 № 1693 О </a:t>
            </a:r>
            <a:r>
              <a:rPr lang="ru-RU" sz="1600" dirty="0">
                <a:solidFill>
                  <a:schemeClr val="bg2">
                    <a:lumMod val="25000"/>
                  </a:schemeClr>
                </a:solidFill>
              </a:rPr>
              <a:t>внесении изменений в приказ Минздрава Кузбасса от 31.10.2022 № 1640 «О медицинской реабилитации взрослого населения в Кемеровской области - Кузбассе»</a:t>
            </a:r>
            <a:endParaRPr lang="ru-RU" sz="1600" dirty="0" smtClean="0">
              <a:solidFill>
                <a:schemeClr val="bg2">
                  <a:lumMod val="25000"/>
                </a:schemeClr>
              </a:solidFill>
            </a:endParaRPr>
          </a:p>
          <a:p>
            <a:pPr marL="0" indent="0">
              <a:buNone/>
            </a:pPr>
            <a:r>
              <a:rPr lang="ru-RU" sz="1600" dirty="0" smtClean="0">
                <a:solidFill>
                  <a:schemeClr val="bg2">
                    <a:lumMod val="25000"/>
                  </a:schemeClr>
                </a:solidFill>
              </a:rPr>
              <a:t>- постановление правительства Кузбасса от 31.05.2022 № 329 Об </a:t>
            </a:r>
            <a:r>
              <a:rPr lang="ru-RU" sz="1600" dirty="0">
                <a:solidFill>
                  <a:schemeClr val="bg2">
                    <a:lumMod val="25000"/>
                  </a:schemeClr>
                </a:solidFill>
              </a:rPr>
              <a:t>утверждении региональной программы «Оптимальная для восстановления здоровья медицинская реабилитация в Кемеровской области - Кузбассе на 2022-2030 годы</a:t>
            </a:r>
            <a:r>
              <a:rPr lang="ru-RU" sz="1600" dirty="0" smtClean="0">
                <a:solidFill>
                  <a:schemeClr val="bg2">
                    <a:lumMod val="25000"/>
                  </a:schemeClr>
                </a:solidFill>
              </a:rPr>
              <a:t>»</a:t>
            </a:r>
          </a:p>
          <a:p>
            <a:pPr marL="0" indent="0">
              <a:buNone/>
            </a:pPr>
            <a:r>
              <a:rPr lang="ru-RU" sz="1600" dirty="0" smtClean="0">
                <a:solidFill>
                  <a:schemeClr val="bg2">
                    <a:lumMod val="25000"/>
                  </a:schemeClr>
                </a:solidFill>
              </a:rPr>
              <a:t>- Федеральная </a:t>
            </a:r>
            <a:r>
              <a:rPr lang="ru-RU" sz="1600" dirty="0">
                <a:solidFill>
                  <a:schemeClr val="bg2">
                    <a:lumMod val="25000"/>
                  </a:schemeClr>
                </a:solidFill>
              </a:rPr>
              <a:t>программа государственной гарантии по ОМС на текущий </a:t>
            </a:r>
            <a:r>
              <a:rPr lang="ru-RU" sz="1600" dirty="0" smtClean="0">
                <a:solidFill>
                  <a:schemeClr val="bg2">
                    <a:lumMod val="25000"/>
                  </a:schemeClr>
                </a:solidFill>
              </a:rPr>
              <a:t>год</a:t>
            </a:r>
            <a:endParaRPr lang="ru-RU" sz="1600" dirty="0">
              <a:solidFill>
                <a:schemeClr val="bg2">
                  <a:lumMod val="25000"/>
                </a:schemeClr>
              </a:solidFill>
            </a:endParaRPr>
          </a:p>
        </p:txBody>
      </p:sp>
    </p:spTree>
    <p:extLst>
      <p:ext uri="{BB962C8B-B14F-4D97-AF65-F5344CB8AC3E}">
        <p14:creationId xmlns:p14="http://schemas.microsoft.com/office/powerpoint/2010/main" val="3951625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405246"/>
            <a:ext cx="8596668" cy="654628"/>
          </a:xfrm>
        </p:spPr>
        <p:txBody>
          <a:bodyPr/>
          <a:lstStyle/>
          <a:p>
            <a:r>
              <a:rPr lang="ru-RU" dirty="0" smtClean="0"/>
              <a:t>Медицинская реабилитация </a:t>
            </a:r>
            <a:endParaRPr lang="ru-RU" dirty="0"/>
          </a:p>
        </p:txBody>
      </p:sp>
      <p:sp>
        <p:nvSpPr>
          <p:cNvPr id="3" name="Объект 2"/>
          <p:cNvSpPr>
            <a:spLocks noGrp="1"/>
          </p:cNvSpPr>
          <p:nvPr>
            <p:ph idx="1"/>
          </p:nvPr>
        </p:nvSpPr>
        <p:spPr>
          <a:xfrm>
            <a:off x="698116" y="1311501"/>
            <a:ext cx="8596668" cy="4964608"/>
          </a:xfrm>
        </p:spPr>
        <p:txBody>
          <a:bodyPr>
            <a:noAutofit/>
          </a:bodyPr>
          <a:lstStyle/>
          <a:p>
            <a:pPr marL="0" indent="0">
              <a:buNone/>
            </a:pPr>
            <a:r>
              <a:rPr lang="ru-RU" dirty="0">
                <a:solidFill>
                  <a:schemeClr val="bg2">
                    <a:lumMod val="25000"/>
                  </a:schemeClr>
                </a:solidFill>
                <a:latin typeface="Arial" panose="020B0604020202020204" pitchFamily="34" charset="0"/>
                <a:cs typeface="Arial" panose="020B0604020202020204" pitchFamily="34" charset="0"/>
              </a:rPr>
              <a:t>Реабилитация по определению ВОЗ</a:t>
            </a:r>
            <a:r>
              <a:rPr lang="ru-RU" dirty="0" smtClean="0">
                <a:solidFill>
                  <a:schemeClr val="bg2">
                    <a:lumMod val="25000"/>
                  </a:schemeClr>
                </a:solidFill>
                <a:latin typeface="Arial" panose="020B0604020202020204" pitchFamily="34" charset="0"/>
                <a:cs typeface="Arial" panose="020B0604020202020204" pitchFamily="34" charset="0"/>
              </a:rPr>
              <a:t>: «</a:t>
            </a:r>
            <a:r>
              <a:rPr lang="ru-RU" dirty="0">
                <a:solidFill>
                  <a:schemeClr val="bg2">
                    <a:lumMod val="25000"/>
                  </a:schemeClr>
                </a:solidFill>
                <a:latin typeface="Arial" panose="020B0604020202020204" pitchFamily="34" charset="0"/>
                <a:cs typeface="Arial" panose="020B0604020202020204" pitchFamily="34" charset="0"/>
              </a:rPr>
              <a:t>Комплексное и </a:t>
            </a:r>
            <a:r>
              <a:rPr lang="ru-RU" dirty="0" smtClean="0">
                <a:solidFill>
                  <a:schemeClr val="bg2">
                    <a:lumMod val="25000"/>
                  </a:schemeClr>
                </a:solidFill>
                <a:latin typeface="Arial" panose="020B0604020202020204" pitchFamily="34" charset="0"/>
                <a:cs typeface="Arial" panose="020B0604020202020204" pitchFamily="34" charset="0"/>
              </a:rPr>
              <a:t>скоординированное использование </a:t>
            </a:r>
            <a:r>
              <a:rPr lang="ru-RU" dirty="0">
                <a:solidFill>
                  <a:schemeClr val="bg2">
                    <a:lumMod val="25000"/>
                  </a:schemeClr>
                </a:solidFill>
                <a:latin typeface="Arial" panose="020B0604020202020204" pitchFamily="34" charset="0"/>
                <a:cs typeface="Arial" panose="020B0604020202020204" pitchFamily="34" charset="0"/>
              </a:rPr>
              <a:t>медицинских</a:t>
            </a:r>
            <a:r>
              <a:rPr lang="ru-RU" dirty="0" smtClean="0">
                <a:solidFill>
                  <a:schemeClr val="bg2">
                    <a:lumMod val="25000"/>
                  </a:schemeClr>
                </a:solidFill>
                <a:latin typeface="Arial" panose="020B0604020202020204" pitchFamily="34" charset="0"/>
                <a:cs typeface="Arial" panose="020B0604020202020204" pitchFamily="34" charset="0"/>
              </a:rPr>
              <a:t>, социальных, обучающих </a:t>
            </a:r>
            <a:r>
              <a:rPr lang="ru-RU" dirty="0">
                <a:solidFill>
                  <a:schemeClr val="bg2">
                    <a:lumMod val="25000"/>
                  </a:schemeClr>
                </a:solidFill>
                <a:latin typeface="Arial" panose="020B0604020202020204" pitchFamily="34" charset="0"/>
                <a:cs typeface="Arial" panose="020B0604020202020204" pitchFamily="34" charset="0"/>
              </a:rPr>
              <a:t>и профессиональных </a:t>
            </a:r>
            <a:r>
              <a:rPr lang="ru-RU" dirty="0" smtClean="0">
                <a:solidFill>
                  <a:schemeClr val="bg2">
                    <a:lumMod val="25000"/>
                  </a:schemeClr>
                </a:solidFill>
                <a:latin typeface="Arial" panose="020B0604020202020204" pitchFamily="34" charset="0"/>
                <a:cs typeface="Arial" panose="020B0604020202020204" pitchFamily="34" charset="0"/>
              </a:rPr>
              <a:t>подходов к </a:t>
            </a:r>
            <a:r>
              <a:rPr lang="ru-RU" dirty="0">
                <a:solidFill>
                  <a:schemeClr val="bg2">
                    <a:lumMod val="25000"/>
                  </a:schemeClr>
                </a:solidFill>
                <a:latin typeface="Arial" panose="020B0604020202020204" pitchFamily="34" charset="0"/>
                <a:cs typeface="Arial" panose="020B0604020202020204" pitchFamily="34" charset="0"/>
              </a:rPr>
              <a:t>подготовке или </a:t>
            </a:r>
            <a:r>
              <a:rPr lang="ru-RU" dirty="0" smtClean="0">
                <a:solidFill>
                  <a:schemeClr val="bg2">
                    <a:lumMod val="25000"/>
                  </a:schemeClr>
                </a:solidFill>
                <a:latin typeface="Arial" panose="020B0604020202020204" pitchFamily="34" charset="0"/>
                <a:cs typeface="Arial" panose="020B0604020202020204" pitchFamily="34" charset="0"/>
              </a:rPr>
              <a:t>переподготовки социально </a:t>
            </a:r>
            <a:r>
              <a:rPr lang="ru-RU" dirty="0" err="1" smtClean="0">
                <a:solidFill>
                  <a:schemeClr val="bg2">
                    <a:lumMod val="25000"/>
                  </a:schemeClr>
                </a:solidFill>
                <a:latin typeface="Arial" panose="020B0604020202020204" pitchFamily="34" charset="0"/>
                <a:cs typeface="Arial" panose="020B0604020202020204" pitchFamily="34" charset="0"/>
              </a:rPr>
              <a:t>дезадаптированной</a:t>
            </a:r>
            <a:r>
              <a:rPr lang="ru-RU" dirty="0" smtClean="0">
                <a:solidFill>
                  <a:schemeClr val="bg2">
                    <a:lumMod val="25000"/>
                  </a:schemeClr>
                </a:solidFill>
                <a:latin typeface="Arial" panose="020B0604020202020204" pitchFamily="34" charset="0"/>
                <a:cs typeface="Arial" panose="020B0604020202020204" pitchFamily="34" charset="0"/>
              </a:rPr>
              <a:t> личности с </a:t>
            </a:r>
            <a:r>
              <a:rPr lang="ru-RU" dirty="0">
                <a:solidFill>
                  <a:schemeClr val="bg2">
                    <a:lumMod val="25000"/>
                  </a:schemeClr>
                </a:solidFill>
                <a:latin typeface="Arial" panose="020B0604020202020204" pitchFamily="34" charset="0"/>
                <a:cs typeface="Arial" panose="020B0604020202020204" pitchFamily="34" charset="0"/>
              </a:rPr>
              <a:t>целью достижения высшей </a:t>
            </a:r>
            <a:r>
              <a:rPr lang="ru-RU" dirty="0" smtClean="0">
                <a:solidFill>
                  <a:schemeClr val="bg2">
                    <a:lumMod val="25000"/>
                  </a:schemeClr>
                </a:solidFill>
                <a:latin typeface="Arial" panose="020B0604020202020204" pitchFamily="34" charset="0"/>
                <a:cs typeface="Arial" panose="020B0604020202020204" pitchFamily="34" charset="0"/>
              </a:rPr>
              <a:t>степени реализации </a:t>
            </a:r>
            <a:r>
              <a:rPr lang="ru-RU" dirty="0">
                <a:solidFill>
                  <a:schemeClr val="bg2">
                    <a:lumMod val="25000"/>
                  </a:schemeClr>
                </a:solidFill>
                <a:latin typeface="Arial" panose="020B0604020202020204" pitchFamily="34" charset="0"/>
                <a:cs typeface="Arial" panose="020B0604020202020204" pitchFamily="34" charset="0"/>
              </a:rPr>
              <a:t>функциональных возможностей».</a:t>
            </a:r>
          </a:p>
          <a:p>
            <a:pPr marL="0" indent="0">
              <a:buNone/>
            </a:pPr>
            <a:r>
              <a:rPr lang="ru-RU" dirty="0" smtClean="0">
                <a:solidFill>
                  <a:schemeClr val="bg2">
                    <a:lumMod val="25000"/>
                  </a:schemeClr>
                </a:solidFill>
                <a:latin typeface="Arial" panose="020B0604020202020204" pitchFamily="34" charset="0"/>
                <a:cs typeface="Arial" panose="020B0604020202020204" pitchFamily="34" charset="0"/>
              </a:rPr>
              <a:t>Комплекс </a:t>
            </a:r>
            <a:r>
              <a:rPr lang="ru-RU" dirty="0">
                <a:solidFill>
                  <a:schemeClr val="bg2">
                    <a:lumMod val="25000"/>
                  </a:schemeClr>
                </a:solidFill>
                <a:latin typeface="Arial" panose="020B0604020202020204" pitchFamily="34" charset="0"/>
                <a:cs typeface="Arial" panose="020B0604020202020204" pitchFamily="34" charset="0"/>
              </a:rPr>
              <a:t>мероприятий медицинского и психологического характера, направленных на полное или частичное восстановление нарушенных и (или) компенсацию утраченных функций пораженного органа либо системы организма, поддержание функций организма в процессе завершения остро </a:t>
            </a:r>
            <a:r>
              <a:rPr lang="ru-RU" dirty="0" err="1">
                <a:solidFill>
                  <a:schemeClr val="bg2">
                    <a:lumMod val="25000"/>
                  </a:schemeClr>
                </a:solidFill>
                <a:latin typeface="Arial" panose="020B0604020202020204" pitchFamily="34" charset="0"/>
                <a:cs typeface="Arial" panose="020B0604020202020204" pitchFamily="34" charset="0"/>
              </a:rPr>
              <a:t>развившегося</a:t>
            </a:r>
            <a:r>
              <a:rPr lang="ru-RU" dirty="0">
                <a:solidFill>
                  <a:schemeClr val="bg2">
                    <a:lumMod val="25000"/>
                  </a:schemeClr>
                </a:solidFill>
                <a:latin typeface="Arial" panose="020B0604020202020204" pitchFamily="34" charset="0"/>
                <a:cs typeface="Arial" panose="020B0604020202020204" pitchFamily="34" charset="0"/>
              </a:rPr>
              <a:t> патологического процесса или обострения хронического патологического процесса в организме, а также на предупреждение, раннюю диагностику и коррекцию возможных нарушений функций поврежденных органов либо систем организма, предупреждение и снижение степени возможной инвалидности, улучшение качества жизни, сохранение работоспособности пациента и его социальную интеграцию в общество </a:t>
            </a:r>
            <a:r>
              <a:rPr lang="ru-RU" dirty="0" smtClean="0">
                <a:solidFill>
                  <a:schemeClr val="bg2">
                    <a:lumMod val="25000"/>
                  </a:schemeClr>
                </a:solidFill>
                <a:latin typeface="Arial" panose="020B0604020202020204" pitchFamily="34" charset="0"/>
                <a:cs typeface="Arial" panose="020B0604020202020204" pitchFamily="34" charset="0"/>
              </a:rPr>
              <a:t> (ст.40, </a:t>
            </a:r>
            <a:r>
              <a:rPr lang="ru-RU" dirty="0">
                <a:solidFill>
                  <a:schemeClr val="bg2">
                    <a:lumMod val="25000"/>
                  </a:schemeClr>
                </a:solidFill>
                <a:latin typeface="Arial" panose="020B0604020202020204" pitchFamily="34" charset="0"/>
                <a:cs typeface="Arial" panose="020B0604020202020204" pitchFamily="34" charset="0"/>
              </a:rPr>
              <a:t>ФЗ №323 «Об основах охраны здоровья в Российской Федерации</a:t>
            </a:r>
            <a:r>
              <a:rPr lang="ru-RU" dirty="0" smtClean="0">
                <a:solidFill>
                  <a:schemeClr val="bg2">
                    <a:lumMod val="25000"/>
                  </a:schemeClr>
                </a:solidFill>
                <a:latin typeface="Arial" panose="020B0604020202020204" pitchFamily="34" charset="0"/>
                <a:cs typeface="Arial" panose="020B0604020202020204" pitchFamily="34" charset="0"/>
              </a:rPr>
              <a:t>»)</a:t>
            </a:r>
            <a:endParaRPr lang="ru-RU"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383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363682"/>
            <a:ext cx="8596668" cy="1049482"/>
          </a:xfrm>
        </p:spPr>
        <p:txBody>
          <a:bodyPr>
            <a:normAutofit fontScale="90000"/>
          </a:bodyPr>
          <a:lstStyle/>
          <a:p>
            <a:r>
              <a:rPr lang="ru-RU" sz="2700" dirty="0"/>
              <a:t>Итоговые целевые индикаторы государственной программы развития </a:t>
            </a:r>
            <a:r>
              <a:rPr lang="ru-RU" sz="2700" dirty="0" smtClean="0"/>
              <a:t>здравоохранения, включающей мероприятия </a:t>
            </a:r>
            <a:r>
              <a:rPr lang="ru-RU" sz="2700" dirty="0"/>
              <a:t>по развитию медицинской реабилитации</a:t>
            </a:r>
            <a:r>
              <a:rPr lang="ru-RU" dirty="0"/>
              <a:t/>
            </a:r>
            <a:br>
              <a:rPr lang="ru-RU" dirty="0"/>
            </a:br>
            <a:endParaRPr lang="ru-RU" dirty="0"/>
          </a:p>
        </p:txBody>
      </p:sp>
      <p:sp>
        <p:nvSpPr>
          <p:cNvPr id="3" name="Объект 2"/>
          <p:cNvSpPr>
            <a:spLocks noGrp="1"/>
          </p:cNvSpPr>
          <p:nvPr>
            <p:ph idx="1"/>
          </p:nvPr>
        </p:nvSpPr>
        <p:spPr>
          <a:xfrm>
            <a:off x="457201" y="1880755"/>
            <a:ext cx="9112826" cy="4160608"/>
          </a:xfrm>
        </p:spPr>
        <p:txBody>
          <a:bodyPr>
            <a:noAutofit/>
          </a:bodyPr>
          <a:lstStyle/>
          <a:p>
            <a:r>
              <a:rPr lang="ru-RU" dirty="0">
                <a:solidFill>
                  <a:schemeClr val="bg2">
                    <a:lumMod val="25000"/>
                  </a:schemeClr>
                </a:solidFill>
                <a:latin typeface="Arial" panose="020B0604020202020204" pitchFamily="34" charset="0"/>
                <a:cs typeface="Arial" panose="020B0604020202020204" pitchFamily="34" charset="0"/>
              </a:rPr>
              <a:t>Увеличение продолжительности трудоспособности населения </a:t>
            </a:r>
            <a:r>
              <a:rPr lang="ru-RU" dirty="0" smtClean="0">
                <a:solidFill>
                  <a:schemeClr val="bg2">
                    <a:lumMod val="25000"/>
                  </a:schemeClr>
                </a:solidFill>
                <a:latin typeface="Arial" panose="020B0604020202020204" pitchFamily="34" charset="0"/>
                <a:cs typeface="Arial" panose="020B0604020202020204" pitchFamily="34" charset="0"/>
              </a:rPr>
              <a:t>среднего и </a:t>
            </a:r>
            <a:r>
              <a:rPr lang="ru-RU" dirty="0">
                <a:solidFill>
                  <a:schemeClr val="bg2">
                    <a:lumMod val="25000"/>
                  </a:schemeClr>
                </a:solidFill>
                <a:latin typeface="Arial" panose="020B0604020202020204" pitchFamily="34" charset="0"/>
                <a:cs typeface="Arial" panose="020B0604020202020204" pitchFamily="34" charset="0"/>
              </a:rPr>
              <a:t>старшего возрастов</a:t>
            </a:r>
          </a:p>
          <a:p>
            <a:r>
              <a:rPr lang="ru-RU" dirty="0">
                <a:solidFill>
                  <a:schemeClr val="bg2">
                    <a:lumMod val="25000"/>
                  </a:schemeClr>
                </a:solidFill>
                <a:latin typeface="Arial" panose="020B0604020202020204" pitchFamily="34" charset="0"/>
                <a:cs typeface="Arial" panose="020B0604020202020204" pitchFamily="34" charset="0"/>
              </a:rPr>
              <a:t>Снижение уровня и степени </a:t>
            </a:r>
            <a:r>
              <a:rPr lang="ru-RU" dirty="0" err="1">
                <a:solidFill>
                  <a:schemeClr val="bg2">
                    <a:lumMod val="25000"/>
                  </a:schemeClr>
                </a:solidFill>
                <a:latin typeface="Arial" panose="020B0604020202020204" pitchFamily="34" charset="0"/>
                <a:cs typeface="Arial" panose="020B0604020202020204" pitchFamily="34" charset="0"/>
              </a:rPr>
              <a:t>инвалидизации</a:t>
            </a:r>
            <a:r>
              <a:rPr lang="ru-RU" dirty="0">
                <a:solidFill>
                  <a:schemeClr val="bg2">
                    <a:lumMod val="25000"/>
                  </a:schemeClr>
                </a:solidFill>
                <a:latin typeface="Arial" panose="020B0604020202020204" pitchFamily="34" charset="0"/>
                <a:cs typeface="Arial" panose="020B0604020202020204" pitchFamily="34" charset="0"/>
              </a:rPr>
              <a:t> населения вследствие </a:t>
            </a:r>
            <a:r>
              <a:rPr lang="ru-RU" dirty="0" smtClean="0">
                <a:solidFill>
                  <a:schemeClr val="bg2">
                    <a:lumMod val="25000"/>
                  </a:schemeClr>
                </a:solidFill>
                <a:latin typeface="Arial" panose="020B0604020202020204" pitchFamily="34" charset="0"/>
                <a:cs typeface="Arial" panose="020B0604020202020204" pitchFamily="34" charset="0"/>
              </a:rPr>
              <a:t>заболеваний и </a:t>
            </a:r>
            <a:r>
              <a:rPr lang="ru-RU" dirty="0">
                <a:solidFill>
                  <a:schemeClr val="bg2">
                    <a:lumMod val="25000"/>
                  </a:schemeClr>
                </a:solidFill>
                <a:latin typeface="Arial" panose="020B0604020202020204" pitchFamily="34" charset="0"/>
                <a:cs typeface="Arial" panose="020B0604020202020204" pitchFamily="34" charset="0"/>
              </a:rPr>
              <a:t>травм</a:t>
            </a:r>
          </a:p>
          <a:p>
            <a:r>
              <a:rPr lang="ru-RU" dirty="0">
                <a:solidFill>
                  <a:schemeClr val="bg2">
                    <a:lumMod val="25000"/>
                  </a:schemeClr>
                </a:solidFill>
                <a:latin typeface="Arial" panose="020B0604020202020204" pitchFamily="34" charset="0"/>
                <a:cs typeface="Arial" panose="020B0604020202020204" pitchFamily="34" charset="0"/>
              </a:rPr>
              <a:t>Увеличение продолжительности жизни</a:t>
            </a:r>
          </a:p>
          <a:p>
            <a:r>
              <a:rPr lang="ru-RU" dirty="0">
                <a:solidFill>
                  <a:schemeClr val="bg2">
                    <a:lumMod val="25000"/>
                  </a:schemeClr>
                </a:solidFill>
                <a:latin typeface="Arial" panose="020B0604020202020204" pitchFamily="34" charset="0"/>
                <a:cs typeface="Arial" panose="020B0604020202020204" pitchFamily="34" charset="0"/>
              </a:rPr>
              <a:t>Увеличение продолжительности активного периода жизни населения среднего и старшего возраста</a:t>
            </a:r>
          </a:p>
          <a:p>
            <a:r>
              <a:rPr lang="ru-RU" dirty="0">
                <a:solidFill>
                  <a:schemeClr val="bg2">
                    <a:lumMod val="25000"/>
                  </a:schemeClr>
                </a:solidFill>
                <a:latin typeface="Arial" panose="020B0604020202020204" pitchFamily="34" charset="0"/>
                <a:cs typeface="Arial" panose="020B0604020202020204" pitchFamily="34" charset="0"/>
              </a:rPr>
              <a:t>Оптимизация расходов на здравоохранение и социальную помощь</a:t>
            </a:r>
          </a:p>
          <a:p>
            <a:r>
              <a:rPr lang="ru-RU" dirty="0">
                <a:solidFill>
                  <a:schemeClr val="bg2">
                    <a:lumMod val="25000"/>
                  </a:schemeClr>
                </a:solidFill>
                <a:latin typeface="Arial" panose="020B0604020202020204" pitchFamily="34" charset="0"/>
                <a:cs typeface="Arial" panose="020B0604020202020204" pitchFamily="34" charset="0"/>
              </a:rPr>
              <a:t>Снижение вторичных расходов, связанных с необходимостью обеспечения жизни тяжелых больных и </a:t>
            </a:r>
            <a:r>
              <a:rPr lang="ru-RU" dirty="0" smtClean="0">
                <a:solidFill>
                  <a:schemeClr val="bg2">
                    <a:lumMod val="25000"/>
                  </a:schemeClr>
                </a:solidFill>
                <a:latin typeface="Arial" panose="020B0604020202020204" pitchFamily="34" charset="0"/>
                <a:cs typeface="Arial" panose="020B0604020202020204" pitchFamily="34" charset="0"/>
              </a:rPr>
              <a:t>инвалидов</a:t>
            </a:r>
            <a:endParaRPr lang="ru-RU"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4311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a:t>Итоговые целевые индикаторы государственной программы развития здравоохранения, включающей мероприятия по развитию медицинской реабилитации</a:t>
            </a:r>
          </a:p>
        </p:txBody>
      </p:sp>
      <p:sp>
        <p:nvSpPr>
          <p:cNvPr id="3" name="Объект 2"/>
          <p:cNvSpPr>
            <a:spLocks noGrp="1"/>
          </p:cNvSpPr>
          <p:nvPr>
            <p:ph idx="1"/>
          </p:nvPr>
        </p:nvSpPr>
        <p:spPr/>
        <p:txBody>
          <a:bodyPr/>
          <a:lstStyle/>
          <a:p>
            <a:r>
              <a:rPr lang="ru-RU" dirty="0">
                <a:solidFill>
                  <a:schemeClr val="bg2">
                    <a:lumMod val="25000"/>
                  </a:schemeClr>
                </a:solidFill>
                <a:latin typeface="Arial" panose="020B0604020202020204" pitchFamily="34" charset="0"/>
                <a:cs typeface="Arial" panose="020B0604020202020204" pitchFamily="34" charset="0"/>
              </a:rPr>
              <a:t>Повышение эффективности оказания высокотехнологичной медицинской помощи (увеличение оборота койки ВМП, снижение количества осложнений, обеспечение преемственности лечебных мероприятий, увеличение экономической эффективности ВМП)</a:t>
            </a:r>
          </a:p>
          <a:p>
            <a:r>
              <a:rPr lang="ru-RU" dirty="0">
                <a:solidFill>
                  <a:schemeClr val="bg2">
                    <a:lumMod val="25000"/>
                  </a:schemeClr>
                </a:solidFill>
                <a:latin typeface="Arial" panose="020B0604020202020204" pitchFamily="34" charset="0"/>
                <a:cs typeface="Arial" panose="020B0604020202020204" pitchFamily="34" charset="0"/>
              </a:rPr>
              <a:t>Повышение уровня оказания реабилитационной помощи в РФ, формирование системы специализированной, этапной, преемственной медицинской помощи по реабилитации</a:t>
            </a:r>
          </a:p>
          <a:p>
            <a:r>
              <a:rPr lang="ru-RU" dirty="0">
                <a:solidFill>
                  <a:schemeClr val="bg2">
                    <a:lumMod val="25000"/>
                  </a:schemeClr>
                </a:solidFill>
                <a:latin typeface="Arial" panose="020B0604020202020204" pitchFamily="34" charset="0"/>
                <a:cs typeface="Arial" panose="020B0604020202020204" pitchFamily="34" charset="0"/>
              </a:rPr>
              <a:t>Оптимизация организации оказания помощи по медицинской реабилитации разным категориям граждан, развитие новых вне стационарных форм оказания реабилитационной помощи (</a:t>
            </a:r>
            <a:r>
              <a:rPr lang="ru-RU" dirty="0" err="1">
                <a:solidFill>
                  <a:schemeClr val="bg2">
                    <a:lumMod val="25000"/>
                  </a:schemeClr>
                </a:solidFill>
                <a:latin typeface="Arial" panose="020B0604020202020204" pitchFamily="34" charset="0"/>
                <a:cs typeface="Arial" panose="020B0604020202020204" pitchFamily="34" charset="0"/>
              </a:rPr>
              <a:t>мультидисциплинарные</a:t>
            </a:r>
            <a:r>
              <a:rPr lang="ru-RU" dirty="0">
                <a:solidFill>
                  <a:schemeClr val="bg2">
                    <a:lumMod val="25000"/>
                  </a:schemeClr>
                </a:solidFill>
                <a:latin typeface="Arial" panose="020B0604020202020204" pitchFamily="34" charset="0"/>
                <a:cs typeface="Arial" panose="020B0604020202020204" pitchFamily="34" charset="0"/>
              </a:rPr>
              <a:t> бригады, выездные и патронажные формы </a:t>
            </a:r>
            <a:r>
              <a:rPr lang="ru-RU" dirty="0" err="1">
                <a:solidFill>
                  <a:schemeClr val="bg2">
                    <a:lumMod val="25000"/>
                  </a:schemeClr>
                </a:solidFill>
                <a:latin typeface="Arial" panose="020B0604020202020204" pitchFamily="34" charset="0"/>
                <a:cs typeface="Arial" panose="020B0604020202020204" pitchFamily="34" charset="0"/>
              </a:rPr>
              <a:t>мультидисциплинарной</a:t>
            </a:r>
            <a:r>
              <a:rPr lang="ru-RU" dirty="0">
                <a:solidFill>
                  <a:schemeClr val="bg2">
                    <a:lumMod val="25000"/>
                  </a:schemeClr>
                </a:solidFill>
                <a:latin typeface="Arial" panose="020B0604020202020204" pitchFamily="34" charset="0"/>
                <a:cs typeface="Arial" panose="020B0604020202020204" pitchFamily="34" charset="0"/>
              </a:rPr>
              <a:t> реабилитации, стационары одного дня и др.)</a:t>
            </a:r>
          </a:p>
          <a:p>
            <a:endParaRPr lang="ru-RU" dirty="0"/>
          </a:p>
        </p:txBody>
      </p:sp>
    </p:spTree>
    <p:extLst>
      <p:ext uri="{BB962C8B-B14F-4D97-AF65-F5344CB8AC3E}">
        <p14:creationId xmlns:p14="http://schemas.microsoft.com/office/powerpoint/2010/main" val="2392479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3" y="609600"/>
            <a:ext cx="8730277" cy="649857"/>
          </a:xfrm>
        </p:spPr>
        <p:txBody>
          <a:bodyPr>
            <a:normAutofit/>
          </a:bodyPr>
          <a:lstStyle/>
          <a:p>
            <a:r>
              <a:rPr lang="en-US" dirty="0" smtClean="0">
                <a:solidFill>
                  <a:schemeClr val="accent2">
                    <a:lumMod val="50000"/>
                  </a:schemeClr>
                </a:solidFill>
              </a:rPr>
              <a:t>II</a:t>
            </a:r>
            <a:r>
              <a:rPr lang="ru-RU" dirty="0" smtClean="0">
                <a:solidFill>
                  <a:schemeClr val="accent2">
                    <a:lumMod val="50000"/>
                  </a:schemeClr>
                </a:solidFill>
              </a:rPr>
              <a:t> этап кардиореабилитации</a:t>
            </a:r>
            <a:r>
              <a:rPr lang="en-US" dirty="0" smtClean="0">
                <a:solidFill>
                  <a:schemeClr val="accent2">
                    <a:lumMod val="50000"/>
                  </a:schemeClr>
                </a:solidFill>
              </a:rPr>
              <a:t> </a:t>
            </a:r>
            <a:r>
              <a:rPr lang="ru-RU" dirty="0" smtClean="0">
                <a:solidFill>
                  <a:schemeClr val="accent2">
                    <a:lumMod val="50000"/>
                  </a:schemeClr>
                </a:solidFill>
              </a:rPr>
              <a:t>в КККД…</a:t>
            </a:r>
            <a:endParaRPr lang="ru-RU" dirty="0">
              <a:solidFill>
                <a:schemeClr val="accent1">
                  <a:lumMod val="50000"/>
                </a:schemeClr>
              </a:solidFill>
            </a:endParaRPr>
          </a:p>
        </p:txBody>
      </p:sp>
      <p:pic>
        <p:nvPicPr>
          <p:cNvPr id="4" name="Picture 3" descr="C:\Users\Владимир\Desktop\Меркурий\DSC01118 1.jpg"/>
          <p:cNvPicPr>
            <a:picLocks noGrp="1" noChangeAspect="1" noChangeArrowheads="1"/>
          </p:cNvPicPr>
          <p:nvPr>
            <p:ph idx="1"/>
          </p:nvPr>
        </p:nvPicPr>
        <p:blipFill>
          <a:blip r:embed="rId3"/>
          <a:srcRect/>
          <a:stretch>
            <a:fillRect/>
          </a:stretch>
        </p:blipFill>
        <p:spPr bwMode="auto">
          <a:xfrm>
            <a:off x="6638957" y="1664976"/>
            <a:ext cx="5175249" cy="3881437"/>
          </a:xfrm>
          <a:prstGeom prst="rect">
            <a:avLst/>
          </a:prstGeom>
          <a:noFill/>
        </p:spPr>
      </p:pic>
      <p:sp>
        <p:nvSpPr>
          <p:cNvPr id="6" name="TextBox 5"/>
          <p:cNvSpPr txBox="1"/>
          <p:nvPr/>
        </p:nvSpPr>
        <p:spPr>
          <a:xfrm>
            <a:off x="593125" y="1820561"/>
            <a:ext cx="5815914" cy="3785652"/>
          </a:xfrm>
          <a:prstGeom prst="rect">
            <a:avLst/>
          </a:prstGeom>
          <a:noFill/>
        </p:spPr>
        <p:txBody>
          <a:bodyPr wrap="square" rtlCol="0">
            <a:spAutoFit/>
          </a:bodyPr>
          <a:lstStyle/>
          <a:p>
            <a:pPr algn="just"/>
            <a:r>
              <a:rPr lang="ru-RU" sz="2000" dirty="0" smtClean="0">
                <a:solidFill>
                  <a:schemeClr val="accent2">
                    <a:lumMod val="50000"/>
                  </a:schemeClr>
                </a:solidFill>
              </a:rPr>
              <a:t>	</a:t>
            </a:r>
            <a:r>
              <a:rPr lang="en-US" sz="2000" dirty="0" smtClean="0">
                <a:solidFill>
                  <a:schemeClr val="accent2">
                    <a:lumMod val="50000"/>
                  </a:schemeClr>
                </a:solidFill>
              </a:rPr>
              <a:t>II</a:t>
            </a:r>
            <a:r>
              <a:rPr lang="ru-RU" sz="2000" dirty="0" smtClean="0">
                <a:solidFill>
                  <a:schemeClr val="accent2">
                    <a:lumMod val="50000"/>
                  </a:schemeClr>
                </a:solidFill>
              </a:rPr>
              <a:t> этап медицинской кардиореабилитации в Кузбасском клиническом кардиологическом диспансере осуществляется в отделении кардиологии и реабилитации.</a:t>
            </a:r>
          </a:p>
          <a:p>
            <a:pPr algn="just"/>
            <a:r>
              <a:rPr lang="ru-RU" sz="2000" dirty="0" smtClean="0">
                <a:solidFill>
                  <a:schemeClr val="accent2">
                    <a:lumMod val="50000"/>
                  </a:schemeClr>
                </a:solidFill>
              </a:rPr>
              <a:t>	Отделение является правопреемником кардиологического санатория “Меркурий“, организованного в 1994 году для долечивания пациентов, перенесших инфаркт миокарда и кардиохирургические операции.</a:t>
            </a:r>
          </a:p>
          <a:p>
            <a:pPr algn="just"/>
            <a:r>
              <a:rPr lang="ru-RU" sz="2000" dirty="0" smtClean="0">
                <a:solidFill>
                  <a:schemeClr val="accent2">
                    <a:lumMod val="50000"/>
                  </a:schemeClr>
                </a:solidFill>
              </a:rPr>
              <a:t>	За период существования в стенах учреждения реабилитировано более </a:t>
            </a:r>
            <a:r>
              <a:rPr lang="en-US" sz="2000" dirty="0" smtClean="0">
                <a:solidFill>
                  <a:schemeClr val="accent2">
                    <a:lumMod val="50000"/>
                  </a:schemeClr>
                </a:solidFill>
              </a:rPr>
              <a:t>20</a:t>
            </a:r>
            <a:r>
              <a:rPr lang="ru-RU" sz="2000" dirty="0" smtClean="0">
                <a:solidFill>
                  <a:schemeClr val="accent2">
                    <a:lumMod val="50000"/>
                  </a:schemeClr>
                </a:solidFill>
              </a:rPr>
              <a:t> </a:t>
            </a:r>
            <a:r>
              <a:rPr lang="ru-RU" sz="2000" dirty="0" smtClean="0">
                <a:solidFill>
                  <a:schemeClr val="accent2">
                    <a:lumMod val="50000"/>
                  </a:schemeClr>
                </a:solidFill>
              </a:rPr>
              <a:t>тысяч пациентов.</a:t>
            </a:r>
            <a:endParaRPr lang="ru-RU" sz="2000"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3" y="609600"/>
            <a:ext cx="9036009" cy="580845"/>
          </a:xfrm>
        </p:spPr>
        <p:txBody>
          <a:bodyPr>
            <a:noAutofit/>
          </a:bodyPr>
          <a:lstStyle/>
          <a:p>
            <a:r>
              <a:rPr lang="ru-RU" sz="2800" dirty="0" smtClean="0">
                <a:solidFill>
                  <a:schemeClr val="accent2">
                    <a:lumMod val="50000"/>
                  </a:schemeClr>
                </a:solidFill>
              </a:rPr>
              <a:t>Реабилитация вчера и сегодня Основные отличия… </a:t>
            </a:r>
            <a:endParaRPr lang="ru-RU" sz="2800" dirty="0">
              <a:solidFill>
                <a:schemeClr val="accent2">
                  <a:lumMod val="50000"/>
                </a:schemeClr>
              </a:solidFill>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1316784391"/>
              </p:ext>
            </p:extLst>
          </p:nvPr>
        </p:nvGraphicFramePr>
        <p:xfrm>
          <a:off x="643563" y="1397000"/>
          <a:ext cx="10087698" cy="4206240"/>
        </p:xfrm>
        <a:graphic>
          <a:graphicData uri="http://schemas.openxmlformats.org/drawingml/2006/table">
            <a:tbl>
              <a:tblPr firstRow="1" bandRow="1">
                <a:tableStyleId>{3B4B98B0-60AC-42C2-AFA5-B58CD77FA1E5}</a:tableStyleId>
              </a:tblPr>
              <a:tblGrid>
                <a:gridCol w="5043849"/>
                <a:gridCol w="5043849"/>
              </a:tblGrid>
              <a:tr h="370840">
                <a:tc>
                  <a:txBody>
                    <a:bodyPr/>
                    <a:lstStyle/>
                    <a:p>
                      <a:r>
                        <a:rPr lang="ru-RU" sz="2000" dirty="0" smtClean="0">
                          <a:solidFill>
                            <a:schemeClr val="accent2">
                              <a:lumMod val="50000"/>
                            </a:schemeClr>
                          </a:solidFill>
                        </a:rPr>
                        <a:t>Санаторная</a:t>
                      </a:r>
                      <a:r>
                        <a:rPr lang="ru-RU" sz="2000" baseline="0" dirty="0" smtClean="0">
                          <a:solidFill>
                            <a:schemeClr val="accent2">
                              <a:lumMod val="50000"/>
                            </a:schemeClr>
                          </a:solidFill>
                        </a:rPr>
                        <a:t> реабилитация Советского периода</a:t>
                      </a:r>
                      <a:endParaRPr lang="ru-RU" sz="2000" dirty="0">
                        <a:solidFill>
                          <a:schemeClr val="accent2">
                            <a:lumMod val="50000"/>
                          </a:schemeClr>
                        </a:solidFill>
                      </a:endParaRPr>
                    </a:p>
                  </a:txBody>
                  <a:tcPr/>
                </a:tc>
                <a:tc>
                  <a:txBody>
                    <a:bodyPr/>
                    <a:lstStyle/>
                    <a:p>
                      <a:r>
                        <a:rPr lang="en-US" sz="2000" dirty="0" smtClean="0">
                          <a:solidFill>
                            <a:schemeClr val="accent2">
                              <a:lumMod val="50000"/>
                            </a:schemeClr>
                          </a:solidFill>
                        </a:rPr>
                        <a:t>II </a:t>
                      </a:r>
                      <a:r>
                        <a:rPr lang="ru-RU" sz="2000" dirty="0" smtClean="0">
                          <a:solidFill>
                            <a:schemeClr val="accent2">
                              <a:lumMod val="50000"/>
                            </a:schemeClr>
                          </a:solidFill>
                        </a:rPr>
                        <a:t>этап медицинской кардиореабилитации</a:t>
                      </a:r>
                      <a:endParaRPr lang="ru-RU" sz="2000" dirty="0">
                        <a:solidFill>
                          <a:schemeClr val="accent2">
                            <a:lumMod val="50000"/>
                          </a:schemeClr>
                        </a:solidFill>
                      </a:endParaRPr>
                    </a:p>
                  </a:txBody>
                  <a:tcPr/>
                </a:tc>
              </a:tr>
              <a:tr h="370840">
                <a:tc>
                  <a:txBody>
                    <a:bodyPr/>
                    <a:lstStyle/>
                    <a:p>
                      <a:r>
                        <a:rPr lang="ru-RU" sz="2000" dirty="0" smtClean="0">
                          <a:solidFill>
                            <a:schemeClr val="accent2">
                              <a:lumMod val="50000"/>
                            </a:schemeClr>
                          </a:solidFill>
                        </a:rPr>
                        <a:t>Госпитализация на 20-30-ый день</a:t>
                      </a:r>
                      <a:endParaRPr lang="ru-RU" sz="2000" dirty="0">
                        <a:solidFill>
                          <a:schemeClr val="accent2">
                            <a:lumMod val="50000"/>
                          </a:schemeClr>
                        </a:solidFill>
                      </a:endParaRPr>
                    </a:p>
                  </a:txBody>
                  <a:tcPr/>
                </a:tc>
                <a:tc>
                  <a:txBody>
                    <a:bodyPr/>
                    <a:lstStyle/>
                    <a:p>
                      <a:r>
                        <a:rPr lang="ru-RU" sz="2000" dirty="0" smtClean="0">
                          <a:solidFill>
                            <a:schemeClr val="accent2">
                              <a:lumMod val="50000"/>
                            </a:schemeClr>
                          </a:solidFill>
                        </a:rPr>
                        <a:t>Госпитализация на 7-10 сутки</a:t>
                      </a:r>
                    </a:p>
                  </a:txBody>
                  <a:tcPr/>
                </a:tc>
              </a:tr>
              <a:tr h="370840">
                <a:tc>
                  <a:txBody>
                    <a:bodyPr/>
                    <a:lstStyle/>
                    <a:p>
                      <a:r>
                        <a:rPr lang="ru-RU" sz="2000" dirty="0" smtClean="0">
                          <a:solidFill>
                            <a:schemeClr val="accent2">
                              <a:lumMod val="50000"/>
                            </a:schemeClr>
                          </a:solidFill>
                        </a:rPr>
                        <a:t>Госпитализация из стационара</a:t>
                      </a:r>
                      <a:endParaRPr lang="ru-RU" sz="2000" dirty="0">
                        <a:solidFill>
                          <a:schemeClr val="accent2">
                            <a:lumMod val="50000"/>
                          </a:schemeClr>
                        </a:solidFill>
                      </a:endParaRPr>
                    </a:p>
                  </a:txBody>
                  <a:tcPr/>
                </a:tc>
                <a:tc>
                  <a:txBody>
                    <a:bodyPr/>
                    <a:lstStyle/>
                    <a:p>
                      <a:r>
                        <a:rPr lang="ru-RU" sz="2000" dirty="0" smtClean="0">
                          <a:solidFill>
                            <a:schemeClr val="accent2">
                              <a:lumMod val="50000"/>
                            </a:schemeClr>
                          </a:solidFill>
                        </a:rPr>
                        <a:t>Госпитализация может быть из стационара и с амбулаторного этапа</a:t>
                      </a:r>
                      <a:endParaRPr lang="ru-RU" sz="2000" dirty="0">
                        <a:solidFill>
                          <a:schemeClr val="accent2">
                            <a:lumMod val="50000"/>
                          </a:schemeClr>
                        </a:solidFill>
                      </a:endParaRPr>
                    </a:p>
                  </a:txBody>
                  <a:tcPr/>
                </a:tc>
              </a:tr>
              <a:tr h="370840">
                <a:tc>
                  <a:txBody>
                    <a:bodyPr/>
                    <a:lstStyle/>
                    <a:p>
                      <a:r>
                        <a:rPr lang="ru-RU" sz="2000" dirty="0" smtClean="0">
                          <a:solidFill>
                            <a:schemeClr val="accent2">
                              <a:lumMod val="50000"/>
                            </a:schemeClr>
                          </a:solidFill>
                        </a:rPr>
                        <a:t>Сроки пребывания</a:t>
                      </a:r>
                      <a:r>
                        <a:rPr lang="ru-RU" sz="2000" baseline="0" dirty="0" smtClean="0">
                          <a:solidFill>
                            <a:schemeClr val="accent2">
                              <a:lumMod val="50000"/>
                            </a:schemeClr>
                          </a:solidFill>
                        </a:rPr>
                        <a:t> 24 дня</a:t>
                      </a:r>
                    </a:p>
                    <a:p>
                      <a:r>
                        <a:rPr lang="ru-RU" sz="2000" baseline="0" dirty="0" smtClean="0">
                          <a:solidFill>
                            <a:schemeClr val="accent2">
                              <a:lumMod val="50000"/>
                            </a:schemeClr>
                          </a:solidFill>
                        </a:rPr>
                        <a:t>Пациенты трудоспособного возраста</a:t>
                      </a:r>
                      <a:endParaRPr lang="ru-RU" sz="2000" dirty="0">
                        <a:solidFill>
                          <a:schemeClr val="accent2">
                            <a:lumMod val="50000"/>
                          </a:schemeClr>
                        </a:solidFill>
                      </a:endParaRPr>
                    </a:p>
                  </a:txBody>
                  <a:tcPr/>
                </a:tc>
                <a:tc>
                  <a:txBody>
                    <a:bodyPr/>
                    <a:lstStyle/>
                    <a:p>
                      <a:r>
                        <a:rPr lang="ru-RU" sz="2000" dirty="0" smtClean="0">
                          <a:solidFill>
                            <a:schemeClr val="accent2">
                              <a:lumMod val="50000"/>
                            </a:schemeClr>
                          </a:solidFill>
                        </a:rPr>
                        <a:t>Сроки пребывания 12-15 дней</a:t>
                      </a:r>
                    </a:p>
                    <a:p>
                      <a:r>
                        <a:rPr lang="ru-RU" sz="2000" dirty="0" smtClean="0">
                          <a:solidFill>
                            <a:schemeClr val="accent2">
                              <a:lumMod val="50000"/>
                            </a:schemeClr>
                          </a:solidFill>
                        </a:rPr>
                        <a:t>Ограничений возраста нет</a:t>
                      </a:r>
                      <a:endParaRPr lang="ru-RU" sz="2000" dirty="0">
                        <a:solidFill>
                          <a:schemeClr val="accent2">
                            <a:lumMod val="50000"/>
                          </a:schemeClr>
                        </a:solidFill>
                      </a:endParaRPr>
                    </a:p>
                  </a:txBody>
                  <a:tcPr/>
                </a:tc>
              </a:tr>
              <a:tr h="370840">
                <a:tc>
                  <a:txBody>
                    <a:bodyPr/>
                    <a:lstStyle/>
                    <a:p>
                      <a:r>
                        <a:rPr lang="ru-RU" sz="2000" dirty="0" smtClean="0">
                          <a:solidFill>
                            <a:schemeClr val="accent2">
                              <a:lumMod val="50000"/>
                            </a:schemeClr>
                          </a:solidFill>
                        </a:rPr>
                        <a:t>Пациент при поступлении</a:t>
                      </a:r>
                      <a:r>
                        <a:rPr lang="ru-RU" sz="2000" baseline="0" dirty="0" smtClean="0">
                          <a:solidFill>
                            <a:schemeClr val="accent2">
                              <a:lumMod val="50000"/>
                            </a:schemeClr>
                          </a:solidFill>
                        </a:rPr>
                        <a:t> находится на </a:t>
                      </a:r>
                      <a:r>
                        <a:rPr lang="en-US" sz="2000" baseline="0" dirty="0" smtClean="0">
                          <a:solidFill>
                            <a:schemeClr val="accent2">
                              <a:lumMod val="50000"/>
                            </a:schemeClr>
                          </a:solidFill>
                        </a:rPr>
                        <a:t>IV</a:t>
                      </a:r>
                      <a:r>
                        <a:rPr lang="ru-RU" sz="2000" baseline="0" dirty="0" smtClean="0">
                          <a:solidFill>
                            <a:schemeClr val="accent2">
                              <a:lumMod val="50000"/>
                            </a:schemeClr>
                          </a:solidFill>
                        </a:rPr>
                        <a:t> ступени двигательной активности</a:t>
                      </a:r>
                      <a:endParaRPr lang="ru-RU" sz="2000" dirty="0">
                        <a:solidFill>
                          <a:schemeClr val="accent2">
                            <a:lumMod val="50000"/>
                          </a:schemeClr>
                        </a:solidFill>
                      </a:endParaRPr>
                    </a:p>
                  </a:txBody>
                  <a:tcPr/>
                </a:tc>
                <a:tc>
                  <a:txBody>
                    <a:bodyPr/>
                    <a:lstStyle/>
                    <a:p>
                      <a:r>
                        <a:rPr lang="ru-RU" sz="2000" dirty="0" smtClean="0">
                          <a:solidFill>
                            <a:schemeClr val="accent2">
                              <a:lumMod val="50000"/>
                            </a:schemeClr>
                          </a:solidFill>
                        </a:rPr>
                        <a:t>Большинство пациентов при поступлении находятся на </a:t>
                      </a:r>
                      <a:r>
                        <a:rPr lang="en-US" sz="2000" dirty="0" smtClean="0">
                          <a:solidFill>
                            <a:schemeClr val="accent2">
                              <a:lumMod val="50000"/>
                            </a:schemeClr>
                          </a:solidFill>
                        </a:rPr>
                        <a:t>II-III</a:t>
                      </a:r>
                      <a:r>
                        <a:rPr lang="en-US" sz="2000" baseline="0" dirty="0" smtClean="0">
                          <a:solidFill>
                            <a:schemeClr val="accent2">
                              <a:lumMod val="50000"/>
                            </a:schemeClr>
                          </a:solidFill>
                        </a:rPr>
                        <a:t> </a:t>
                      </a:r>
                      <a:r>
                        <a:rPr lang="ru-RU" sz="2000" baseline="0" dirty="0" smtClean="0">
                          <a:solidFill>
                            <a:schemeClr val="accent2">
                              <a:lumMod val="50000"/>
                            </a:schemeClr>
                          </a:solidFill>
                        </a:rPr>
                        <a:t>ступени двигательной активности</a:t>
                      </a:r>
                      <a:endParaRPr lang="ru-RU" sz="2000" dirty="0">
                        <a:solidFill>
                          <a:schemeClr val="accent2">
                            <a:lumMod val="50000"/>
                          </a:schemeClr>
                        </a:solidFill>
                      </a:endParaRPr>
                    </a:p>
                  </a:txBody>
                  <a:tcPr/>
                </a:tc>
              </a:tr>
              <a:tr h="370840">
                <a:tc>
                  <a:txBody>
                    <a:bodyPr/>
                    <a:lstStyle/>
                    <a:p>
                      <a:r>
                        <a:rPr lang="ru-RU" sz="2000" dirty="0" smtClean="0">
                          <a:solidFill>
                            <a:schemeClr val="accent2">
                              <a:lumMod val="50000"/>
                            </a:schemeClr>
                          </a:solidFill>
                        </a:rPr>
                        <a:t>Пациент достигает </a:t>
                      </a:r>
                      <a:r>
                        <a:rPr lang="en-US" sz="2000" dirty="0" smtClean="0">
                          <a:solidFill>
                            <a:schemeClr val="accent2">
                              <a:lumMod val="50000"/>
                            </a:schemeClr>
                          </a:solidFill>
                        </a:rPr>
                        <a:t>VI</a:t>
                      </a:r>
                      <a:r>
                        <a:rPr lang="ru-RU" sz="2000" dirty="0" smtClean="0">
                          <a:solidFill>
                            <a:schemeClr val="accent2">
                              <a:lumMod val="50000"/>
                            </a:schemeClr>
                          </a:solidFill>
                        </a:rPr>
                        <a:t>-</a:t>
                      </a:r>
                      <a:r>
                        <a:rPr lang="en-US" sz="2000" dirty="0" smtClean="0">
                          <a:solidFill>
                            <a:schemeClr val="accent2">
                              <a:lumMod val="50000"/>
                            </a:schemeClr>
                          </a:solidFill>
                        </a:rPr>
                        <a:t>VII </a:t>
                      </a:r>
                      <a:r>
                        <a:rPr lang="ru-RU" sz="2000" dirty="0" smtClean="0">
                          <a:solidFill>
                            <a:schemeClr val="accent2">
                              <a:lumMod val="50000"/>
                            </a:schemeClr>
                          </a:solidFill>
                        </a:rPr>
                        <a:t>ступени</a:t>
                      </a:r>
                      <a:r>
                        <a:rPr lang="ru-RU" sz="2000" baseline="0" dirty="0" smtClean="0">
                          <a:solidFill>
                            <a:schemeClr val="accent2">
                              <a:lumMod val="50000"/>
                            </a:schemeClr>
                          </a:solidFill>
                        </a:rPr>
                        <a:t> двигательной активности</a:t>
                      </a:r>
                      <a:endParaRPr lang="ru-RU" sz="2000" dirty="0">
                        <a:solidFill>
                          <a:schemeClr val="accent2">
                            <a:lumMod val="50000"/>
                          </a:schemeClr>
                        </a:solidFill>
                      </a:endParaRPr>
                    </a:p>
                  </a:txBody>
                  <a:tcPr/>
                </a:tc>
                <a:tc>
                  <a:txBody>
                    <a:bodyPr/>
                    <a:lstStyle/>
                    <a:p>
                      <a:r>
                        <a:rPr lang="ru-RU" sz="2000" dirty="0" smtClean="0">
                          <a:solidFill>
                            <a:schemeClr val="accent2">
                              <a:lumMod val="50000"/>
                            </a:schemeClr>
                          </a:solidFill>
                        </a:rPr>
                        <a:t>Критерии достижения результата не определены</a:t>
                      </a:r>
                      <a:endParaRPr lang="ru-RU" sz="2000" dirty="0">
                        <a:solidFill>
                          <a:schemeClr val="accent2">
                            <a:lumMod val="50000"/>
                          </a:schemeClr>
                        </a:solidFill>
                      </a:endParaRPr>
                    </a:p>
                  </a:txBody>
                  <a:tcPr/>
                </a:tc>
              </a:tr>
            </a:tbl>
          </a:graphicData>
        </a:graphic>
      </p:graphicFrame>
      <p:sp>
        <p:nvSpPr>
          <p:cNvPr id="5" name="TextBox 4"/>
          <p:cNvSpPr txBox="1"/>
          <p:nvPr/>
        </p:nvSpPr>
        <p:spPr>
          <a:xfrm>
            <a:off x="621102" y="5658928"/>
            <a:ext cx="8626415" cy="830997"/>
          </a:xfrm>
          <a:prstGeom prst="rect">
            <a:avLst/>
          </a:prstGeom>
          <a:noFill/>
        </p:spPr>
        <p:txBody>
          <a:bodyPr wrap="square" rtlCol="0">
            <a:spAutoFit/>
          </a:bodyPr>
          <a:lstStyle/>
          <a:p>
            <a:r>
              <a:rPr lang="ru-RU" sz="2400" dirty="0" smtClean="0">
                <a:solidFill>
                  <a:schemeClr val="accent2">
                    <a:lumMod val="50000"/>
                  </a:schemeClr>
                </a:solidFill>
              </a:rPr>
              <a:t>В настоящее время санаторный этап входит в </a:t>
            </a:r>
            <a:r>
              <a:rPr lang="en-US" sz="2400" dirty="0" smtClean="0">
                <a:solidFill>
                  <a:schemeClr val="accent2">
                    <a:lumMod val="50000"/>
                  </a:schemeClr>
                </a:solidFill>
              </a:rPr>
              <a:t>III</a:t>
            </a:r>
            <a:r>
              <a:rPr lang="ru-RU" sz="2400" dirty="0" smtClean="0">
                <a:solidFill>
                  <a:schemeClr val="accent2">
                    <a:lumMod val="50000"/>
                  </a:schemeClr>
                </a:solidFill>
              </a:rPr>
              <a:t> этап медицинской реабилитации.</a:t>
            </a:r>
            <a:endParaRPr lang="ru-RU" sz="2400" dirty="0">
              <a:solidFill>
                <a:schemeClr val="accent2">
                  <a:lumMod val="50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Грань">
  <a:themeElements>
    <a:clrScheme name="Теплый синий">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Фиолетовый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Стандартная">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1608</TotalTime>
  <Words>3114</Words>
  <Application>Microsoft Office PowerPoint</Application>
  <PresentationFormat>Широкоэкранный</PresentationFormat>
  <Paragraphs>312</Paragraphs>
  <Slides>33</Slides>
  <Notes>17</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33</vt:i4>
      </vt:variant>
    </vt:vector>
  </HeadingPairs>
  <TitlesOfParts>
    <vt:vector size="42" baseType="lpstr">
      <vt:lpstr>Arial</vt:lpstr>
      <vt:lpstr>Arial Black</vt:lpstr>
      <vt:lpstr>Calibri</vt:lpstr>
      <vt:lpstr>Roboto</vt:lpstr>
      <vt:lpstr>Times New Roman</vt:lpstr>
      <vt:lpstr>Trebuchet MS</vt:lpstr>
      <vt:lpstr>Wingdings</vt:lpstr>
      <vt:lpstr>Wingdings 3</vt:lpstr>
      <vt:lpstr>Грань</vt:lpstr>
      <vt:lpstr>Практические аспекты кардиореабилитации  </vt:lpstr>
      <vt:lpstr>Презентация PowerPoint</vt:lpstr>
      <vt:lpstr>Реабилитация – «лакмусовая бумажка» цивилизации и стабильности общества, его ориентации на гуманизм.</vt:lpstr>
      <vt:lpstr>Нормативные документы</vt:lpstr>
      <vt:lpstr>Медицинская реабилитация </vt:lpstr>
      <vt:lpstr>Итоговые целевые индикаторы государственной программы развития здравоохранения, включающей мероприятия по развитию медицинской реабилитации </vt:lpstr>
      <vt:lpstr>Итоговые целевые индикаторы государственной программы развития здравоохранения, включающей мероприятия по развитию медицинской реабилитации</vt:lpstr>
      <vt:lpstr>II этап кардиореабилитации в КККД…</vt:lpstr>
      <vt:lpstr>Реабилитация вчера и сегодня Основные отличия… </vt:lpstr>
      <vt:lpstr>Реабилитация в наши дни</vt:lpstr>
      <vt:lpstr>Показания для кардиореабилитации II этапа  в отделении кардиологии и реабилитации </vt:lpstr>
      <vt:lpstr>Подготовка к направлению на II этап реабилитации…</vt:lpstr>
      <vt:lpstr>Противопоказания  к направлению на II этап кардиореабилитации…</vt:lpstr>
      <vt:lpstr>Противопоказания  к направлению на II этап кардиореабилитации…</vt:lpstr>
      <vt:lpstr>Подготовка к направлению на II этап кардиореабилитации…</vt:lpstr>
      <vt:lpstr>Подготовка к направлению на II этап кардиореабилитации…</vt:lpstr>
      <vt:lpstr>Кардиореабилитация II этап  (ОКиР – 11.386 пациентов)</vt:lpstr>
      <vt:lpstr>Программа кардиореабилитации II этапа…</vt:lpstr>
      <vt:lpstr>Физическая реабилитация…</vt:lpstr>
      <vt:lpstr>Физиотерапия…</vt:lpstr>
      <vt:lpstr>Коррекция психологического статуса…</vt:lpstr>
      <vt:lpstr>Коррекция факторов риска и  образа жизни…</vt:lpstr>
      <vt:lpstr>Мультидисциплинарный подход…</vt:lpstr>
      <vt:lpstr>Практические аспекты взаимодействия…</vt:lpstr>
      <vt:lpstr>Особенности кардиореабилитации на II этапе у пациентов после кардиохирургических операций</vt:lpstr>
      <vt:lpstr>Последствия кардиохирургических вмешательств наиболее часто встречающихся на II этапе кардиореабилитации</vt:lpstr>
      <vt:lpstr>Последствия кардиохирургических вмешательств наиболее часто встречающихся в период II этапа кардиореабилитации</vt:lpstr>
      <vt:lpstr>Результаты II этапа кардиореабилитации…</vt:lpstr>
      <vt:lpstr>Презентация PowerPoint</vt:lpstr>
      <vt:lpstr>Перечень медицинских организаций, оказывающих медицинскую помощь пациентам с соматическими заболеваниями </vt:lpstr>
      <vt:lpstr>Направление на III этап</vt:lpstr>
      <vt:lpstr>Презентация PowerPoint</vt:lpstr>
      <vt:lpstr>Благодарю за внимание!</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Шибанова Ирина Александровна</dc:creator>
  <cp:lastModifiedBy>Коваленко Татьяна Владимировна</cp:lastModifiedBy>
  <cp:revision>246</cp:revision>
  <dcterms:created xsi:type="dcterms:W3CDTF">2015-10-01T06:11:56Z</dcterms:created>
  <dcterms:modified xsi:type="dcterms:W3CDTF">2023-04-07T01:10:44Z</dcterms:modified>
</cp:coreProperties>
</file>