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8"/>
  </p:notesMasterIdLst>
  <p:sldIdLst>
    <p:sldId id="310" r:id="rId2"/>
    <p:sldId id="257" r:id="rId3"/>
    <p:sldId id="258" r:id="rId4"/>
    <p:sldId id="311" r:id="rId5"/>
    <p:sldId id="312" r:id="rId6"/>
    <p:sldId id="262" r:id="rId7"/>
    <p:sldId id="275" r:id="rId8"/>
    <p:sldId id="260" r:id="rId9"/>
    <p:sldId id="353" r:id="rId10"/>
    <p:sldId id="263" r:id="rId11"/>
    <p:sldId id="276" r:id="rId12"/>
    <p:sldId id="264" r:id="rId13"/>
    <p:sldId id="265" r:id="rId14"/>
    <p:sldId id="266" r:id="rId15"/>
    <p:sldId id="301" r:id="rId16"/>
    <p:sldId id="277" r:id="rId17"/>
    <p:sldId id="267" r:id="rId18"/>
    <p:sldId id="268" r:id="rId19"/>
    <p:sldId id="278" r:id="rId20"/>
    <p:sldId id="313" r:id="rId21"/>
    <p:sldId id="341" r:id="rId22"/>
    <p:sldId id="344" r:id="rId23"/>
    <p:sldId id="269" r:id="rId24"/>
    <p:sldId id="283" r:id="rId25"/>
    <p:sldId id="345" r:id="rId26"/>
    <p:sldId id="346" r:id="rId27"/>
    <p:sldId id="347" r:id="rId28"/>
    <p:sldId id="348" r:id="rId29"/>
    <p:sldId id="279" r:id="rId30"/>
    <p:sldId id="314" r:id="rId31"/>
    <p:sldId id="308" r:id="rId32"/>
    <p:sldId id="320" r:id="rId33"/>
    <p:sldId id="284" r:id="rId34"/>
    <p:sldId id="309" r:id="rId35"/>
    <p:sldId id="281" r:id="rId36"/>
    <p:sldId id="299" r:id="rId37"/>
    <p:sldId id="288" r:id="rId38"/>
    <p:sldId id="303" r:id="rId39"/>
    <p:sldId id="304" r:id="rId40"/>
    <p:sldId id="305" r:id="rId41"/>
    <p:sldId id="354" r:id="rId42"/>
    <p:sldId id="302" r:id="rId43"/>
    <p:sldId id="315" r:id="rId44"/>
    <p:sldId id="270" r:id="rId45"/>
    <p:sldId id="322" r:id="rId46"/>
    <p:sldId id="323" r:id="rId47"/>
    <p:sldId id="324" r:id="rId48"/>
    <p:sldId id="325" r:id="rId49"/>
    <p:sldId id="326" r:id="rId50"/>
    <p:sldId id="327" r:id="rId51"/>
    <p:sldId id="350" r:id="rId52"/>
    <p:sldId id="351" r:id="rId53"/>
    <p:sldId id="352" r:id="rId54"/>
    <p:sldId id="271" r:id="rId55"/>
    <p:sldId id="319" r:id="rId56"/>
    <p:sldId id="329" r:id="rId57"/>
    <p:sldId id="340" r:id="rId58"/>
    <p:sldId id="330" r:id="rId59"/>
    <p:sldId id="331" r:id="rId60"/>
    <p:sldId id="332" r:id="rId61"/>
    <p:sldId id="355" r:id="rId62"/>
    <p:sldId id="333" r:id="rId63"/>
    <p:sldId id="334" r:id="rId64"/>
    <p:sldId id="335" r:id="rId65"/>
    <p:sldId id="272" r:id="rId66"/>
    <p:sldId id="318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35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A6569-7DEC-4E86-81D9-4F1FCF00C763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1A34C-7F32-4525-8BB2-F63BAFE99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58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57E2-979D-44B6-B9EC-D4102E77B21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EEB92E-05D4-4DC7-ADDA-3C3FA0D2E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57E2-979D-44B6-B9EC-D4102E77B21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B92E-05D4-4DC7-ADDA-3C3FA0D2E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57E2-979D-44B6-B9EC-D4102E77B21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B92E-05D4-4DC7-ADDA-3C3FA0D2E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57E2-979D-44B6-B9EC-D4102E77B21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EEB92E-05D4-4DC7-ADDA-3C3FA0D2E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57E2-979D-44B6-B9EC-D4102E77B21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B92E-05D4-4DC7-ADDA-3C3FA0D2E2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57E2-979D-44B6-B9EC-D4102E77B21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B92E-05D4-4DC7-ADDA-3C3FA0D2E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57E2-979D-44B6-B9EC-D4102E77B21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EEB92E-05D4-4DC7-ADDA-3C3FA0D2E2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57E2-979D-44B6-B9EC-D4102E77B21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B92E-05D4-4DC7-ADDA-3C3FA0D2E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57E2-979D-44B6-B9EC-D4102E77B21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B92E-05D4-4DC7-ADDA-3C3FA0D2E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57E2-979D-44B6-B9EC-D4102E77B21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B92E-05D4-4DC7-ADDA-3C3FA0D2E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57E2-979D-44B6-B9EC-D4102E77B21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B92E-05D4-4DC7-ADDA-3C3FA0D2E2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4757E2-979D-44B6-B9EC-D4102E77B21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EEB92E-05D4-4DC7-ADDA-3C3FA0D2E2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лана\Desktop\реабилитация спортсменов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907" y="357166"/>
            <a:ext cx="9359907" cy="6228593"/>
          </a:xfrm>
          <a:prstGeom prst="rect">
            <a:avLst/>
          </a:prstGeom>
          <a:noFill/>
        </p:spPr>
      </p:pic>
      <p:pic>
        <p:nvPicPr>
          <p:cNvPr id="5" name="Picture 2" descr="C:\Users\Светлана\Desktop\реабилитация спортсменов\7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3333750" cy="23812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6" name="Picture 3" descr="C:\Users\Светлана\Desktop\реабилитация спортсменов\1_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19624"/>
            <a:ext cx="4929222" cy="302406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57620" y="0"/>
            <a:ext cx="5286380" cy="278608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реабилитация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после травм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 спортсменов</a:t>
            </a:r>
            <a:endParaRPr kumimoji="0" lang="ru-RU" sz="4800" b="0" i="1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Светлана\Desktop\реабилитация спортсменов\856459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500570"/>
            <a:ext cx="2976591" cy="198575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1510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Поэтому основной задачей реабилитации спортсменов является максимальное </a:t>
            </a:r>
          </a:p>
          <a:p>
            <a:pPr algn="just">
              <a:buNone/>
            </a:pPr>
            <a:r>
              <a:rPr lang="ru-RU" dirty="0" smtClean="0"/>
              <a:t>    восстановление психосоматического здоровья, общей и специальной работоспособности спортсменов после перенесенных заболеваний и травм в минимально короткие сроки.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Именно раннее начало применения физических упражнений и других средств – один из основных факторов сокращения сроков реабилитации спортсменов.</a:t>
            </a:r>
          </a:p>
          <a:p>
            <a:pPr algn="just"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29124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реабилитации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dirty="0" smtClean="0"/>
              <a:t>        </a:t>
            </a:r>
            <a:r>
              <a:rPr lang="ru-RU" b="1" i="1" dirty="0" smtClean="0">
                <a:solidFill>
                  <a:srgbClr val="C00000"/>
                </a:solidFill>
              </a:rPr>
              <a:t>стадия А  </a:t>
            </a:r>
          </a:p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/>
              <a:t>–неотложная </a:t>
            </a:r>
            <a:r>
              <a:rPr lang="ru-RU" dirty="0" smtClean="0"/>
              <a:t>помощь; </a:t>
            </a:r>
          </a:p>
          <a:p>
            <a:pPr algn="just">
              <a:buNone/>
            </a:pPr>
            <a:r>
              <a:rPr lang="ru-RU" i="1" dirty="0" smtClean="0"/>
              <a:t>       </a:t>
            </a:r>
            <a:r>
              <a:rPr lang="ru-RU" b="1" i="1" dirty="0" smtClean="0">
                <a:solidFill>
                  <a:srgbClr val="C00000"/>
                </a:solidFill>
              </a:rPr>
              <a:t>стадия Б </a:t>
            </a:r>
          </a:p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 smtClean="0"/>
              <a:t>–ранняя </a:t>
            </a:r>
            <a:r>
              <a:rPr lang="ru-RU" dirty="0" smtClean="0"/>
              <a:t>активация;</a:t>
            </a:r>
          </a:p>
          <a:p>
            <a:pPr algn="just">
              <a:buNone/>
            </a:pPr>
            <a:r>
              <a:rPr lang="ru-RU" dirty="0" smtClean="0"/>
              <a:t>       </a:t>
            </a:r>
            <a:r>
              <a:rPr lang="ru-RU" b="1" i="1" dirty="0" smtClean="0">
                <a:solidFill>
                  <a:srgbClr val="C00000"/>
                </a:solidFill>
              </a:rPr>
              <a:t>стадия В </a:t>
            </a:r>
          </a:p>
          <a:p>
            <a:pPr algn="just">
              <a:buNone/>
            </a:pPr>
            <a:r>
              <a:rPr lang="ru-RU" dirty="0" smtClean="0"/>
              <a:t>        – </a:t>
            </a:r>
            <a:r>
              <a:rPr lang="ru-RU" dirty="0" smtClean="0"/>
              <a:t>индивидуальные </a:t>
            </a:r>
            <a:r>
              <a:rPr lang="ru-RU" dirty="0" smtClean="0"/>
              <a:t>тренировки.</a:t>
            </a:r>
          </a:p>
          <a:p>
            <a:endParaRPr lang="ru-RU" dirty="0"/>
          </a:p>
        </p:txBody>
      </p:sp>
      <p:pic>
        <p:nvPicPr>
          <p:cNvPr id="10242" name="Picture 2" descr="C:\Users\Светлана\Desktop\реабилитация спортсменов\OLF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202" y="3500438"/>
            <a:ext cx="4595798" cy="2941310"/>
          </a:xfrm>
          <a:prstGeom prst="rect">
            <a:avLst/>
          </a:prstGeom>
          <a:noFill/>
        </p:spPr>
      </p:pic>
      <p:pic>
        <p:nvPicPr>
          <p:cNvPr id="10243" name="Picture 3" descr="C:\Users\Светлана\Desktop\реабилитация спортсменов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125" y="642918"/>
            <a:ext cx="4669875" cy="2171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4143404" cy="22145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принципиальные особенности реабилитации спортсменов: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144000" cy="421484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u="sng" dirty="0" smtClean="0"/>
              <a:t>раннее  начало  реабилитационных мероприятий</a:t>
            </a:r>
          </a:p>
          <a:p>
            <a:pPr algn="just">
              <a:buNone/>
            </a:pPr>
            <a:r>
              <a:rPr lang="ru-RU" dirty="0" smtClean="0"/>
              <a:t>   активное </a:t>
            </a:r>
            <a:r>
              <a:rPr lang="ru-RU" dirty="0" smtClean="0"/>
              <a:t>воздействие на организм спортсмена, пока еще не развились необратимые изменения.</a:t>
            </a:r>
          </a:p>
          <a:p>
            <a:endParaRPr lang="ru-RU" dirty="0"/>
          </a:p>
        </p:txBody>
      </p:sp>
      <p:pic>
        <p:nvPicPr>
          <p:cNvPr id="6146" name="Picture 2" descr="C:\Users\Светлана\Desktop\реабилитация спортсменов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7" y="0"/>
            <a:ext cx="4048113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920162" cy="6143669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sz="4100" b="1" i="1" u="sng" dirty="0" smtClean="0">
                <a:solidFill>
                  <a:srgbClr val="C00000"/>
                </a:solidFill>
              </a:rPr>
              <a:t>комплексность используемых методов и средств восстановления</a:t>
            </a:r>
            <a:endParaRPr lang="ru-RU" sz="41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 algn="just">
              <a:buNone/>
            </a:pPr>
            <a:r>
              <a:rPr lang="ru-RU" dirty="0" smtClean="0"/>
              <a:t>        </a:t>
            </a:r>
          </a:p>
          <a:p>
            <a:pPr algn="just">
              <a:buNone/>
            </a:pPr>
            <a:r>
              <a:rPr lang="ru-RU" dirty="0" smtClean="0"/>
              <a:t>         В процессе реабилитации используются лечебно-восстановительные средства, </a:t>
            </a:r>
            <a:r>
              <a:rPr lang="ru-RU" dirty="0" smtClean="0"/>
              <a:t>которые взаимно </a:t>
            </a:r>
            <a:r>
              <a:rPr lang="ru-RU" dirty="0" smtClean="0"/>
              <a:t>усиливают, дополняют действие друг друга на организм спортсмена.</a:t>
            </a:r>
          </a:p>
          <a:p>
            <a:pPr algn="just">
              <a:buNone/>
            </a:pPr>
            <a:r>
              <a:rPr lang="ru-RU" dirty="0" smtClean="0"/>
              <a:t>    Это физиотерапевтические </a:t>
            </a:r>
            <a:r>
              <a:rPr lang="ru-RU" dirty="0" smtClean="0"/>
              <a:t>и </a:t>
            </a:r>
            <a:r>
              <a:rPr lang="ru-RU" dirty="0" smtClean="0"/>
              <a:t>бальнеологические средства, </a:t>
            </a:r>
            <a:r>
              <a:rPr lang="ru-RU" dirty="0" smtClean="0"/>
              <a:t>различные модификации массажа, </a:t>
            </a:r>
            <a:r>
              <a:rPr lang="ru-RU" dirty="0" smtClean="0"/>
              <a:t>упражнения </a:t>
            </a:r>
            <a:r>
              <a:rPr lang="ru-RU" dirty="0" smtClean="0"/>
              <a:t>лечебной физкультуры, ортопедические средства, различные методы </a:t>
            </a:r>
            <a:r>
              <a:rPr lang="ru-RU" dirty="0" err="1" smtClean="0"/>
              <a:t>тракции</a:t>
            </a:r>
            <a:r>
              <a:rPr lang="ru-RU" dirty="0" smtClean="0"/>
              <a:t> позвоночника, </a:t>
            </a:r>
            <a:r>
              <a:rPr lang="ru-RU" dirty="0" err="1" smtClean="0"/>
              <a:t>лазеро</a:t>
            </a:r>
            <a:r>
              <a:rPr lang="ru-RU" dirty="0" smtClean="0"/>
              <a:t>- и рефлексотерапия, баротерапия, </a:t>
            </a:r>
            <a:r>
              <a:rPr lang="ru-RU" dirty="0" err="1" smtClean="0"/>
              <a:t>психорегуляция</a:t>
            </a:r>
            <a:r>
              <a:rPr lang="ru-RU" dirty="0" smtClean="0"/>
              <a:t>, </a:t>
            </a:r>
            <a:r>
              <a:rPr lang="ru-RU" dirty="0" err="1" smtClean="0"/>
              <a:t>кинезо</a:t>
            </a:r>
            <a:r>
              <a:rPr lang="ru-RU" dirty="0" smtClean="0"/>
              <a:t>- и </a:t>
            </a:r>
            <a:r>
              <a:rPr lang="ru-RU" dirty="0" err="1" smtClean="0"/>
              <a:t>гидрокинезо</a:t>
            </a:r>
            <a:r>
              <a:rPr lang="ru-RU" dirty="0" smtClean="0"/>
              <a:t> терапия </a:t>
            </a:r>
            <a:r>
              <a:rPr lang="ru-RU" dirty="0" smtClean="0"/>
              <a:t>и пр.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ru-RU" sz="4600" b="1" i="1" u="sng" dirty="0" smtClean="0">
                <a:solidFill>
                  <a:srgbClr val="C00000"/>
                </a:solidFill>
              </a:rPr>
              <a:t>своеобразные этапы реабилитации</a:t>
            </a:r>
            <a:endParaRPr lang="ru-RU" sz="46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sz="4200" b="1" i="1" dirty="0" smtClean="0">
                <a:solidFill>
                  <a:srgbClr val="C00000"/>
                </a:solidFill>
              </a:rPr>
              <a:t>                  </a:t>
            </a:r>
            <a:r>
              <a:rPr lang="ru-RU" sz="4200" b="1" i="1" u="sng" dirty="0" smtClean="0">
                <a:solidFill>
                  <a:srgbClr val="C00000"/>
                </a:solidFill>
              </a:rPr>
              <a:t>у </a:t>
            </a:r>
            <a:r>
              <a:rPr lang="ru-RU" sz="4200" b="1" i="1" u="sng" dirty="0" smtClean="0">
                <a:solidFill>
                  <a:srgbClr val="C00000"/>
                </a:solidFill>
              </a:rPr>
              <a:t>спортсменов</a:t>
            </a:r>
            <a:r>
              <a:rPr lang="ru-RU" sz="4200" b="1" i="1" dirty="0" smtClean="0">
                <a:solidFill>
                  <a:srgbClr val="C00000"/>
                </a:solidFill>
              </a:rPr>
              <a:t>: </a:t>
            </a:r>
          </a:p>
          <a:p>
            <a:pPr lvl="0">
              <a:buNone/>
            </a:pPr>
            <a:r>
              <a:rPr lang="ru-RU" dirty="0" smtClean="0"/>
              <a:t>      1. </a:t>
            </a:r>
            <a:r>
              <a:rPr lang="ru-RU" b="1" dirty="0" smtClean="0"/>
              <a:t>медицинская реабилитация </a:t>
            </a:r>
            <a:r>
              <a:rPr lang="ru-RU" dirty="0" smtClean="0"/>
              <a:t>(МР), (морфофункциональный) или стационарный; </a:t>
            </a:r>
          </a:p>
          <a:p>
            <a:pPr lvl="0">
              <a:buNone/>
            </a:pPr>
            <a:r>
              <a:rPr lang="ru-RU" dirty="0" smtClean="0"/>
              <a:t>       2. </a:t>
            </a:r>
            <a:r>
              <a:rPr lang="ru-RU" b="1" dirty="0" smtClean="0"/>
              <a:t>спортивная реабилитация </a:t>
            </a:r>
            <a:r>
              <a:rPr lang="ru-RU" dirty="0" smtClean="0"/>
              <a:t>(СР), (адаптационно-тренировочный этап) или диспансерный (ВФД) или поликлинический, амбулаторный,  вслед за которым или параллельно ему идет </a:t>
            </a:r>
          </a:p>
          <a:p>
            <a:pPr>
              <a:buNone/>
            </a:pPr>
            <a:r>
              <a:rPr lang="ru-RU" dirty="0" smtClean="0"/>
              <a:t>       3. </a:t>
            </a:r>
            <a:r>
              <a:rPr lang="ru-RU" b="1" dirty="0" smtClean="0"/>
              <a:t>начальный этап спортивной тренировки</a:t>
            </a:r>
            <a:r>
              <a:rPr lang="ru-RU" dirty="0" smtClean="0"/>
              <a:t> (СТ). </a:t>
            </a:r>
          </a:p>
          <a:p>
            <a:pPr>
              <a:buNone/>
            </a:pPr>
            <a:r>
              <a:rPr lang="ru-RU" dirty="0" smtClean="0"/>
              <a:t>     (</a:t>
            </a:r>
            <a:r>
              <a:rPr lang="ru-RU" dirty="0" smtClean="0"/>
              <a:t>специально-подготовительный), зачастую под контролем ФМБА  для   </a:t>
            </a:r>
            <a:r>
              <a:rPr lang="ru-RU" dirty="0" err="1" smtClean="0"/>
              <a:t>выскоковалифицированных</a:t>
            </a:r>
            <a:r>
              <a:rPr lang="ru-RU" dirty="0" smtClean="0"/>
              <a:t>  </a:t>
            </a:r>
            <a:r>
              <a:rPr lang="ru-RU" dirty="0" smtClean="0"/>
              <a:t>спортсменов.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4286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Г</a:t>
            </a:r>
            <a:r>
              <a:rPr lang="ru-RU" b="1" dirty="0" smtClean="0">
                <a:solidFill>
                  <a:srgbClr val="C00000"/>
                </a:solidFill>
              </a:rPr>
              <a:t>раницы </a:t>
            </a:r>
            <a:r>
              <a:rPr lang="ru-RU" b="1" dirty="0" smtClean="0">
                <a:solidFill>
                  <a:srgbClr val="C00000"/>
                </a:solidFill>
              </a:rPr>
              <a:t>этапов 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часто  </a:t>
            </a:r>
            <a:r>
              <a:rPr lang="ru-RU" dirty="0" smtClean="0"/>
              <a:t>четко </a:t>
            </a:r>
            <a:r>
              <a:rPr lang="ru-RU" dirty="0" smtClean="0"/>
              <a:t>не </a:t>
            </a:r>
            <a:r>
              <a:rPr lang="ru-RU" dirty="0" smtClean="0"/>
              <a:t>определены.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smtClean="0"/>
              <a:t>Этапы </a:t>
            </a:r>
            <a:r>
              <a:rPr lang="ru-RU" dirty="0" smtClean="0"/>
              <a:t>между собой имеют буферную зону, где один еще не закончился, а другой уже начался.</a:t>
            </a:r>
            <a:endParaRPr lang="ru-RU" dirty="0"/>
          </a:p>
        </p:txBody>
      </p:sp>
      <p:pic>
        <p:nvPicPr>
          <p:cNvPr id="9218" name="Picture 2" descr="C:\Users\Светлана\Desktop\реабилитация спортсменов\img_8556__medium_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876"/>
            <a:ext cx="5243814" cy="3286124"/>
          </a:xfrm>
          <a:prstGeom prst="rect">
            <a:avLst/>
          </a:prstGeom>
          <a:noFill/>
        </p:spPr>
      </p:pic>
      <p:pic>
        <p:nvPicPr>
          <p:cNvPr id="9219" name="Picture 3" descr="C:\Users\Светлана\Desktop\реабилитация спортсменов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4716860" cy="3138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576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Если травма спортсмена связана с </a:t>
            </a:r>
            <a:r>
              <a:rPr lang="ru-RU" dirty="0" smtClean="0"/>
              <a:t>ОДА, </a:t>
            </a:r>
            <a:r>
              <a:rPr lang="ru-RU" dirty="0" smtClean="0"/>
              <a:t>то в фазе медицинской реабилитации </a:t>
            </a:r>
            <a:r>
              <a:rPr lang="ru-RU" dirty="0" smtClean="0"/>
              <a:t> </a:t>
            </a:r>
            <a:r>
              <a:rPr lang="ru-RU" dirty="0" smtClean="0"/>
              <a:t>есть </a:t>
            </a:r>
            <a:r>
              <a:rPr lang="ru-RU" dirty="0" smtClean="0">
                <a:solidFill>
                  <a:srgbClr val="C00000"/>
                </a:solidFill>
              </a:rPr>
              <a:t>периоды </a:t>
            </a:r>
            <a:r>
              <a:rPr lang="ru-RU" dirty="0" err="1" smtClean="0">
                <a:solidFill>
                  <a:srgbClr val="C00000"/>
                </a:solidFill>
              </a:rPr>
              <a:t>иммобилизационный</a:t>
            </a:r>
            <a:r>
              <a:rPr lang="ru-RU" dirty="0" smtClean="0">
                <a:solidFill>
                  <a:srgbClr val="C00000"/>
                </a:solidFill>
              </a:rPr>
              <a:t>, после </a:t>
            </a:r>
            <a:r>
              <a:rPr lang="ru-RU" dirty="0" err="1" smtClean="0">
                <a:solidFill>
                  <a:srgbClr val="C00000"/>
                </a:solidFill>
              </a:rPr>
              <a:t>иммобилизационный</a:t>
            </a:r>
            <a:r>
              <a:rPr lang="ru-RU" dirty="0" smtClean="0">
                <a:solidFill>
                  <a:srgbClr val="C00000"/>
                </a:solidFill>
              </a:rPr>
              <a:t> и восстановительный</a:t>
            </a:r>
            <a:r>
              <a:rPr lang="ru-RU" dirty="0" smtClean="0"/>
              <a:t>.</a:t>
            </a:r>
            <a:r>
              <a:rPr lang="ru-RU" i="1" dirty="0" smtClean="0"/>
              <a:t>     </a:t>
            </a:r>
            <a:r>
              <a:rPr lang="ru-RU" b="1" i="1" dirty="0" smtClean="0"/>
              <a:t>Программа реабилитации всегда должна быть индивидуальной и </a:t>
            </a:r>
            <a:r>
              <a:rPr lang="ru-RU" b="1" i="1" dirty="0" smtClean="0"/>
              <a:t>способна </a:t>
            </a:r>
            <a:r>
              <a:rPr lang="ru-RU" b="1" i="1" dirty="0" smtClean="0"/>
              <a:t>достаточно быстро вернуть спортсмена к </a:t>
            </a:r>
            <a:r>
              <a:rPr lang="ru-RU" b="1" i="1" dirty="0" smtClean="0"/>
              <a:t>прежней профессиональной  </a:t>
            </a:r>
            <a:r>
              <a:rPr lang="ru-RU" b="1" i="1" dirty="0" smtClean="0"/>
              <a:t>активности.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8" name="Picture 4" descr="C:\Users\Светлана\Desktop\реабилитация спортсменов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195830"/>
            <a:ext cx="4000528" cy="2662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01122" cy="650083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дозирование, оперативный контроль и коррекция физической нагрузки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Особенности: раннее </a:t>
            </a:r>
            <a:r>
              <a:rPr lang="ru-RU" dirty="0" smtClean="0"/>
              <a:t>начало, </a:t>
            </a:r>
            <a:r>
              <a:rPr lang="ru-RU" dirty="0" smtClean="0"/>
              <a:t>после </a:t>
            </a:r>
            <a:r>
              <a:rPr lang="ru-RU" dirty="0" smtClean="0"/>
              <a:t>окончания острого периода </a:t>
            </a:r>
            <a:r>
              <a:rPr lang="ru-RU" dirty="0" smtClean="0"/>
              <a:t>болезни, травмы наряду </a:t>
            </a:r>
            <a:r>
              <a:rPr lang="ru-RU" dirty="0" smtClean="0"/>
              <a:t>с традиционной лечебной гимнастикой </a:t>
            </a:r>
            <a:r>
              <a:rPr lang="ru-RU" dirty="0" smtClean="0"/>
              <a:t>включать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, </a:t>
            </a:r>
            <a:r>
              <a:rPr lang="ru-RU" dirty="0" smtClean="0"/>
              <a:t> затем специально-подготовительные,  </a:t>
            </a:r>
            <a:r>
              <a:rPr lang="ru-RU" dirty="0" smtClean="0"/>
              <a:t>специальные упражнения тренировочной направленности.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3000" b="1" u="sng" dirty="0" smtClean="0">
                <a:solidFill>
                  <a:srgbClr val="C00000"/>
                </a:solidFill>
              </a:rPr>
              <a:t>Экспертная оценка </a:t>
            </a:r>
            <a:r>
              <a:rPr lang="ru-RU" sz="3000" b="1" u="sng" dirty="0" smtClean="0">
                <a:solidFill>
                  <a:srgbClr val="C00000"/>
                </a:solidFill>
              </a:rPr>
              <a:t>степени клинико-функционального состояния спортсмена и его возможности возобновить тренировочный процесс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r>
              <a:rPr lang="ru-RU" dirty="0" smtClean="0"/>
              <a:t>          </a:t>
            </a:r>
            <a:r>
              <a:rPr lang="ru-RU" dirty="0" smtClean="0"/>
              <a:t>проводится </a:t>
            </a:r>
            <a:r>
              <a:rPr lang="ru-RU" dirty="0" smtClean="0"/>
              <a:t>после завершения этапа спортивной реабилитации. </a:t>
            </a:r>
            <a:r>
              <a:rPr lang="ru-RU" dirty="0" smtClean="0"/>
              <a:t>С целью предупреждения осложнений </a:t>
            </a:r>
            <a:r>
              <a:rPr lang="ru-RU" dirty="0" smtClean="0"/>
              <a:t>и </a:t>
            </a:r>
            <a:r>
              <a:rPr lang="ru-RU" dirty="0" smtClean="0"/>
              <a:t>рецидивов заболеваний, повторных травм  </a:t>
            </a:r>
            <a:r>
              <a:rPr lang="ru-RU" dirty="0" smtClean="0"/>
              <a:t>у спортсменов, недостаточно подготовленных к началу спортивной тренировки. </a:t>
            </a:r>
            <a:r>
              <a:rPr lang="ru-RU" dirty="0" smtClean="0"/>
              <a:t>Оцениваются </a:t>
            </a:r>
            <a:r>
              <a:rPr lang="ru-RU" dirty="0" smtClean="0"/>
              <a:t> </a:t>
            </a:r>
            <a:r>
              <a:rPr lang="ru-RU" dirty="0" smtClean="0"/>
              <a:t>различные </a:t>
            </a:r>
            <a:r>
              <a:rPr lang="ru-RU" dirty="0" smtClean="0"/>
              <a:t>клинико-функциональные </a:t>
            </a:r>
            <a:r>
              <a:rPr lang="ru-RU" dirty="0" smtClean="0"/>
              <a:t>показатели.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0"/>
            <a:ext cx="6143636" cy="6858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Следует отметить, что травматические </a:t>
            </a:r>
            <a:r>
              <a:rPr lang="ru-RU" dirty="0" smtClean="0"/>
              <a:t>повреждения нижних конечностей при занятиях спортом </a:t>
            </a:r>
            <a:r>
              <a:rPr lang="ru-RU" dirty="0" smtClean="0"/>
              <a:t>занимают значительное место и </a:t>
            </a:r>
            <a:r>
              <a:rPr lang="ru-RU" dirty="0" smtClean="0"/>
              <a:t>существенно влияют на работоспособность и качество жизни спортсменов.     </a:t>
            </a:r>
          </a:p>
          <a:p>
            <a:pPr algn="just">
              <a:buNone/>
            </a:pPr>
            <a:r>
              <a:rPr lang="ru-RU" dirty="0" smtClean="0"/>
              <a:t>       Например, повреждения в области голеностопного сустава составляют 28% всей костной патологии нижних конечностей у спортсменов в различных видах спорта и более 10% всех травм </a:t>
            </a:r>
            <a:r>
              <a:rPr lang="ru-RU" dirty="0" err="1" smtClean="0"/>
              <a:t>опорно</a:t>
            </a:r>
            <a:r>
              <a:rPr lang="ru-RU" dirty="0" smtClean="0"/>
              <a:t>–двигательного аппарата населения СНГ .</a:t>
            </a:r>
          </a:p>
          <a:p>
            <a:pPr>
              <a:buNone/>
            </a:pPr>
            <a:r>
              <a:rPr lang="ru-RU" dirty="0" smtClean="0"/>
              <a:t>            </a:t>
            </a:r>
          </a:p>
          <a:p>
            <a:endParaRPr lang="ru-RU" dirty="0"/>
          </a:p>
        </p:txBody>
      </p:sp>
      <p:pic>
        <p:nvPicPr>
          <p:cNvPr id="8194" name="Picture 2" descr="C:\Users\Светлана\Desktop\реабилитация спортсменов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7"/>
            <a:ext cx="3143240" cy="4081141"/>
          </a:xfrm>
          <a:prstGeom prst="rect">
            <a:avLst/>
          </a:prstGeom>
          <a:noFill/>
        </p:spPr>
      </p:pic>
      <p:pic>
        <p:nvPicPr>
          <p:cNvPr id="8195" name="Picture 3" descr="C:\Users\Светлана\Desktop\реабилитация спортсменов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4074"/>
            <a:ext cx="3286116" cy="2186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378621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        </a:t>
            </a:r>
            <a:r>
              <a:rPr lang="ru-RU" dirty="0"/>
              <a:t>Л</a:t>
            </a:r>
            <a:r>
              <a:rPr lang="ru-RU" dirty="0" smtClean="0"/>
              <a:t>юбой </a:t>
            </a:r>
            <a:r>
              <a:rPr lang="ru-RU" dirty="0"/>
              <a:t>спорт до </a:t>
            </a:r>
            <a:r>
              <a:rPr lang="ru-RU" dirty="0" smtClean="0"/>
              <a:t>перехода </a:t>
            </a:r>
            <a:r>
              <a:rPr lang="ru-RU" dirty="0"/>
              <a:t>к спорту как к </a:t>
            </a:r>
            <a:r>
              <a:rPr lang="ru-RU" dirty="0" smtClean="0"/>
              <a:t>профессии </a:t>
            </a:r>
            <a:r>
              <a:rPr lang="ru-RU" dirty="0"/>
              <a:t>полезен </a:t>
            </a:r>
            <a:r>
              <a:rPr lang="ru-RU" dirty="0" smtClean="0"/>
              <a:t>, </a:t>
            </a:r>
            <a:r>
              <a:rPr lang="ru-RU" dirty="0"/>
              <a:t>однако некоторые виды уже в </a:t>
            </a:r>
            <a:r>
              <a:rPr lang="ru-RU" dirty="0" err="1"/>
              <a:t>детско</a:t>
            </a:r>
            <a:r>
              <a:rPr lang="ru-RU" dirty="0"/>
              <a:t>–юношеском возрасте </a:t>
            </a:r>
            <a:r>
              <a:rPr lang="ru-RU" dirty="0" smtClean="0"/>
              <a:t> </a:t>
            </a:r>
            <a:r>
              <a:rPr lang="ru-RU" dirty="0" err="1" smtClean="0"/>
              <a:t>травмоопасны</a:t>
            </a:r>
            <a:r>
              <a:rPr lang="ru-RU" dirty="0"/>
              <a:t>, а другие требуют больших физических нагрузок, что со временем может негативно повлиять на здоровье</a:t>
            </a:r>
            <a:r>
              <a:rPr lang="ru-RU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Есть  </a:t>
            </a:r>
            <a:r>
              <a:rPr lang="ru-RU" dirty="0" smtClean="0"/>
              <a:t> и такие </a:t>
            </a:r>
            <a:r>
              <a:rPr lang="ru-RU" dirty="0"/>
              <a:t>экстремальные виды спорта, в которых спортсмен не может быть на 100% уверен, вернется ли он в целости домой </a:t>
            </a:r>
          </a:p>
        </p:txBody>
      </p:sp>
      <p:pic>
        <p:nvPicPr>
          <p:cNvPr id="2050" name="Picture 2" descr="C:\Users\Светлана\Desktop\реабилитация спортсменов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2905125" cy="1571625"/>
          </a:xfrm>
          <a:prstGeom prst="rect">
            <a:avLst/>
          </a:prstGeom>
          <a:noFill/>
        </p:spPr>
      </p:pic>
      <p:pic>
        <p:nvPicPr>
          <p:cNvPr id="2051" name="Picture 3" descr="C:\Users\Светлана\Desktop\реабилитация спортсменов\Без названи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0"/>
            <a:ext cx="2493254" cy="1659147"/>
          </a:xfrm>
          <a:prstGeom prst="rect">
            <a:avLst/>
          </a:prstGeom>
          <a:noFill/>
        </p:spPr>
      </p:pic>
      <p:pic>
        <p:nvPicPr>
          <p:cNvPr id="2053" name="Picture 5" descr="C:\Users\Светлана\Desktop\реабилитация спортсменов\Без названия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162550"/>
            <a:ext cx="2705100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 Основные причины неадекватной реабилитации, </a:t>
            </a:r>
            <a:r>
              <a:rPr lang="ru-RU" dirty="0" smtClean="0"/>
              <a:t>помимо тяжести повреждения </a:t>
            </a:r>
            <a:r>
              <a:rPr lang="ru-RU" dirty="0" smtClean="0"/>
              <a:t>ОДА</a:t>
            </a:r>
            <a:r>
              <a:rPr lang="ru-RU" dirty="0" smtClean="0"/>
              <a:t>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продолжительная </a:t>
            </a:r>
            <a:r>
              <a:rPr lang="ru-RU" dirty="0" smtClean="0"/>
              <a:t>акинезия</a:t>
            </a:r>
            <a:r>
              <a:rPr lang="ru-RU" dirty="0" smtClean="0"/>
              <a:t>, из-за  иммобилизации </a:t>
            </a:r>
            <a:r>
              <a:rPr lang="ru-RU" dirty="0" smtClean="0"/>
              <a:t>сустава, гипокинезия, </a:t>
            </a:r>
            <a:r>
              <a:rPr lang="ru-RU" dirty="0" smtClean="0"/>
              <a:t>постельный режим,  </a:t>
            </a:r>
            <a:r>
              <a:rPr lang="ru-RU" dirty="0" smtClean="0"/>
              <a:t>местные изменения 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Все это </a:t>
            </a:r>
            <a:r>
              <a:rPr lang="ru-RU" dirty="0" smtClean="0"/>
              <a:t> </a:t>
            </a:r>
            <a:r>
              <a:rPr lang="ru-RU" dirty="0" smtClean="0"/>
              <a:t>приводит к формированию грубого послеоперационного рубца, избыточной костной мозоли, дистрофии суставного хряща, гипотрофии мышц, сморщиванию суставной сумки и образованию деформирующего артроза </a:t>
            </a:r>
            <a:r>
              <a:rPr lang="ru-RU" dirty="0" smtClean="0"/>
              <a:t> </a:t>
            </a:r>
            <a:r>
              <a:rPr lang="ru-RU" dirty="0" smtClean="0"/>
              <a:t>сустава.</a:t>
            </a:r>
          </a:p>
          <a:p>
            <a:endParaRPr lang="ru-RU" dirty="0"/>
          </a:p>
        </p:txBody>
      </p:sp>
      <p:pic>
        <p:nvPicPr>
          <p:cNvPr id="7170" name="Picture 2" descr="C:\Users\Светлана\Desktop\реабилитация спортсменов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0"/>
            <a:ext cx="352425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этапы реабилитации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dirty="0" smtClean="0">
                <a:solidFill>
                  <a:srgbClr val="C00000"/>
                </a:solidFill>
              </a:rPr>
              <a:t>медицинская реабилитация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4162"/>
            <a:ext cx="8777318" cy="5089548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Определение исходного реабилитационного потенциала,</a:t>
            </a:r>
          </a:p>
          <a:p>
            <a:r>
              <a:rPr lang="ru-RU" dirty="0" smtClean="0"/>
              <a:t>Раннее начало</a:t>
            </a:r>
          </a:p>
          <a:p>
            <a:r>
              <a:rPr lang="ru-RU" dirty="0" smtClean="0"/>
              <a:t>Комплексность средств реабилитации</a:t>
            </a:r>
          </a:p>
          <a:p>
            <a:r>
              <a:rPr lang="ru-RU" dirty="0" smtClean="0"/>
              <a:t>Специфичность процесса реабилитации</a:t>
            </a:r>
          </a:p>
          <a:p>
            <a:r>
              <a:rPr lang="ru-RU" dirty="0" smtClean="0"/>
              <a:t>Рациональное построение процесса реабилитации и строгая дозировка планируемых воздействий</a:t>
            </a:r>
          </a:p>
          <a:p>
            <a:r>
              <a:rPr lang="ru-RU" dirty="0" smtClean="0"/>
              <a:t>Система контроля процесса реабилитации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уЧЕТ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особенностей  в процессе реабилитации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24918" cy="50895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Специфика травм (</a:t>
            </a:r>
            <a:r>
              <a:rPr lang="ru-RU" dirty="0" err="1" smtClean="0"/>
              <a:t>вид,характер,степень</a:t>
            </a:r>
            <a:r>
              <a:rPr lang="ru-RU" dirty="0" smtClean="0"/>
              <a:t> повреждения),</a:t>
            </a:r>
          </a:p>
          <a:p>
            <a:r>
              <a:rPr lang="ru-RU" dirty="0" smtClean="0"/>
              <a:t>Устойчивость звеньев ОДА  к нагрузке,</a:t>
            </a:r>
          </a:p>
          <a:p>
            <a:r>
              <a:rPr lang="ru-RU" dirty="0" smtClean="0"/>
              <a:t>Функциональное состояние организма,</a:t>
            </a:r>
          </a:p>
          <a:p>
            <a:r>
              <a:rPr lang="ru-RU" dirty="0" smtClean="0"/>
              <a:t>Чувствительность организма к средствам реабилитации,</a:t>
            </a:r>
          </a:p>
          <a:p>
            <a:r>
              <a:rPr lang="ru-RU" dirty="0" smtClean="0"/>
              <a:t>Уровень реабилитационных возможностей,</a:t>
            </a:r>
          </a:p>
          <a:p>
            <a:r>
              <a:rPr lang="ru-RU" dirty="0" smtClean="0"/>
              <a:t>Специфика вида спортивной деятельности,</a:t>
            </a:r>
          </a:p>
          <a:p>
            <a:r>
              <a:rPr lang="ru-RU" dirty="0" smtClean="0"/>
              <a:t>Анамнез (возраст, спорт, пол, разряд)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29552" cy="12144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этапы реабилитации</a:t>
            </a:r>
            <a:r>
              <a:rPr lang="ru-RU" sz="2800" b="1" dirty="0" smtClean="0"/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r>
              <a:rPr lang="ru-RU" sz="2800" b="1" dirty="0" smtClean="0">
                <a:solidFill>
                  <a:srgbClr val="C00000"/>
                </a:solidFill>
              </a:rPr>
              <a:t>медицинская реабилитация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    этап МР: стихание патологического процесса,  процессы реституции, регенерации, компенсации, восстановление  иммунитета. </a:t>
            </a:r>
          </a:p>
          <a:p>
            <a:pPr>
              <a:buNone/>
            </a:pPr>
            <a:r>
              <a:rPr lang="ru-RU" dirty="0" smtClean="0"/>
              <a:t>           Задачи: ускорение выздоровления, адаптация спортсмена к бытовым нагрузкам ,поддержание общей работоспособности. </a:t>
            </a:r>
          </a:p>
          <a:p>
            <a:pPr>
              <a:buNone/>
            </a:pPr>
            <a:r>
              <a:rPr lang="ru-RU" dirty="0" smtClean="0"/>
              <a:t>       Используются : физиотерапия, массаж, ортопедические средства и  лечебная физкультура ,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, а в ряде случаев – специальные упражнения тренировочной направленности.</a:t>
            </a:r>
          </a:p>
          <a:p>
            <a:pPr>
              <a:buNone/>
            </a:pPr>
            <a:r>
              <a:rPr lang="ru-RU" dirty="0" smtClean="0"/>
              <a:t>            К концу этапа спортсмен должен быть полностью адаптирован к бытовым и несложным профессиональным нагрузкам. В случае совместимости характера заболевания или травмы с занятиями спортом принимается решение о переходе к следующему этапу.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реабилитации </a:t>
            </a:r>
          </a:p>
          <a:p>
            <a:pPr algn="just">
              <a:buNone/>
            </a:pPr>
            <a:r>
              <a:rPr lang="ru-RU" dirty="0" smtClean="0"/>
              <a:t>        зависит от тяжести травм, которые подразделяются на: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легкие травмы</a:t>
            </a:r>
            <a:r>
              <a:rPr lang="ru-RU" dirty="0" smtClean="0"/>
              <a:t>, не вызывающие значительной потери трудоспособности, в том числе и спортивной, — восстановление происходит в течение 10 дней; </a:t>
            </a:r>
          </a:p>
          <a:p>
            <a:pPr algn="just">
              <a:buNone/>
            </a:pPr>
            <a:r>
              <a:rPr lang="ru-RU" dirty="0" smtClean="0"/>
              <a:t>             </a:t>
            </a:r>
            <a:r>
              <a:rPr lang="ru-RU" b="1" dirty="0" smtClean="0">
                <a:solidFill>
                  <a:srgbClr val="C00000"/>
                </a:solidFill>
              </a:rPr>
              <a:t>травмы средней тяжести</a:t>
            </a:r>
            <a:r>
              <a:rPr lang="ru-RU" dirty="0" smtClean="0"/>
              <a:t>, сопровождающиеся выраженными изменениями в организме, — прекращение спортивной трудоспособности длится 10–30 дней;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тяжелые травмы </a:t>
            </a:r>
            <a:r>
              <a:rPr lang="ru-RU" dirty="0" smtClean="0"/>
              <a:t>вызывают резко выраженные нарушения здоровья и потерю трудоспособности на срок более 30 дней. Программа реабилитации составляется индивидуально. Она зависит от типа и локализации повреждения и общего состояния пациента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Иммобилизационный</a:t>
            </a:r>
            <a:r>
              <a:rPr lang="ru-RU" dirty="0" smtClean="0"/>
              <a:t>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6715140" cy="57150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ОРУ для неповрежденной конечности,</a:t>
            </a:r>
          </a:p>
          <a:p>
            <a:r>
              <a:rPr lang="ru-RU" dirty="0" smtClean="0"/>
              <a:t>Лечение положением (возвышенное положение для поврежденной конечности),</a:t>
            </a:r>
          </a:p>
          <a:p>
            <a:r>
              <a:rPr lang="ru-RU" dirty="0" smtClean="0"/>
              <a:t>Динамические упражнения для свободных от иммобилизации суставов,</a:t>
            </a:r>
          </a:p>
          <a:p>
            <a:r>
              <a:rPr lang="ru-RU" dirty="0" smtClean="0"/>
              <a:t>Изометрические и идеомоторные упражнения,</a:t>
            </a:r>
          </a:p>
          <a:p>
            <a:r>
              <a:rPr lang="ru-RU" dirty="0" smtClean="0"/>
              <a:t>Упражнения в водной среде при остеосинтезе или прочной костной мозоли , после заживления швов (гидрокинезотерапия), </a:t>
            </a:r>
          </a:p>
          <a:p>
            <a:r>
              <a:rPr lang="ru-RU" dirty="0" smtClean="0"/>
              <a:t>Ходьба при повреждении верхних конечностей,</a:t>
            </a:r>
          </a:p>
          <a:p>
            <a:r>
              <a:rPr lang="ru-RU" dirty="0" smtClean="0"/>
              <a:t>Обучение ходьбе на костылях при повреждении нижних конечностях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Светлана\Desktop\trosti-kostyli-i-hodunki-kak-metody-dlya-vosstanovleniya-dvigatelnoj-aktivnos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1776" y="4295776"/>
            <a:ext cx="2562224" cy="2562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Постиммобилизационный период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214810" cy="3357586"/>
          </a:xfrm>
        </p:spPr>
        <p:txBody>
          <a:bodyPr/>
          <a:lstStyle/>
          <a:p>
            <a:r>
              <a:rPr lang="ru-RU" dirty="0" smtClean="0"/>
              <a:t>Криотерапия, локальная  пассивная механотерапия, коррекция (лечением положением), укладки, </a:t>
            </a:r>
            <a:endParaRPr lang="ru-RU" dirty="0"/>
          </a:p>
        </p:txBody>
      </p:sp>
      <p:pic>
        <p:nvPicPr>
          <p:cNvPr id="2050" name="Picture 2" descr="C:\Users\Светлана\Desktop\mehanoterapiya-lechebnaya-fizkultu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643050"/>
            <a:ext cx="4343400" cy="2178683"/>
          </a:xfrm>
          <a:prstGeom prst="rect">
            <a:avLst/>
          </a:prstGeom>
          <a:noFill/>
        </p:spPr>
      </p:pic>
      <p:pic>
        <p:nvPicPr>
          <p:cNvPr id="2052" name="Picture 4" descr="C:\Users\Светлана\Desktop\razrabotat-kolenniy-sustav-posle-trav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71942"/>
            <a:ext cx="3714776" cy="2476518"/>
          </a:xfrm>
          <a:prstGeom prst="rect">
            <a:avLst/>
          </a:prstGeom>
          <a:noFill/>
        </p:spPr>
      </p:pic>
      <p:pic>
        <p:nvPicPr>
          <p:cNvPr id="2053" name="Picture 5" descr="C:\Users\Светлана\Desktop\m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4246902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Постиммобилизационный период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Физиотерапия (</a:t>
            </a:r>
            <a:r>
              <a:rPr lang="ru-RU" dirty="0" err="1" smtClean="0"/>
              <a:t>магнитотерапия</a:t>
            </a:r>
            <a:r>
              <a:rPr lang="ru-RU" dirty="0" smtClean="0"/>
              <a:t> , лазеротерапия, парафинотерапия, ультразвук, электростимуляция мышц  для коррекции контрактуры и др.)</a:t>
            </a:r>
          </a:p>
          <a:p>
            <a:r>
              <a:rPr lang="ru-RU" dirty="0" smtClean="0"/>
              <a:t>Лечебный массаж </a:t>
            </a:r>
            <a:r>
              <a:rPr lang="ru-RU" dirty="0" err="1" smtClean="0"/>
              <a:t>пневмо</a:t>
            </a:r>
            <a:r>
              <a:rPr lang="ru-RU" dirty="0" smtClean="0"/>
              <a:t>- и ручной, </a:t>
            </a:r>
            <a:r>
              <a:rPr lang="ru-RU" dirty="0" err="1" smtClean="0"/>
              <a:t>лимфодренаж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Светлана\Desktop\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23245"/>
            <a:ext cx="4714876" cy="3144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Постиммобилизационный период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00174"/>
            <a:ext cx="3338506" cy="4824426"/>
          </a:xfrm>
        </p:spPr>
        <p:txBody>
          <a:bodyPr/>
          <a:lstStyle/>
          <a:p>
            <a:r>
              <a:rPr lang="ru-RU" dirty="0" smtClean="0"/>
              <a:t>Занятия в бассейне с поплавками, , трудотерапия, ходьба, подводные велотренажеры, подводные  беговые дорожки.</a:t>
            </a:r>
            <a:endParaRPr lang="ru-RU" dirty="0"/>
          </a:p>
        </p:txBody>
      </p:sp>
      <p:pic>
        <p:nvPicPr>
          <p:cNvPr id="4099" name="Picture 3" descr="C:\Users\Светлана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863" y="2071678"/>
            <a:ext cx="5647137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0"/>
            <a:ext cx="5715008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У пациентов–спортсменов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</a:t>
            </a:r>
            <a:r>
              <a:rPr lang="ru-RU" dirty="0" smtClean="0"/>
              <a:t>очень быстро снижается выносливость к физическим нагрузкам, нарушается координация движений</a:t>
            </a:r>
            <a:r>
              <a:rPr lang="ru-RU" dirty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Теряется </a:t>
            </a:r>
            <a:r>
              <a:rPr lang="ru-RU" dirty="0" err="1" smtClean="0"/>
              <a:t>проприорецептивный</a:t>
            </a:r>
            <a:r>
              <a:rPr lang="ru-RU" dirty="0" smtClean="0"/>
              <a:t> контроль</a:t>
            </a:r>
            <a:r>
              <a:rPr lang="ru-RU" dirty="0" smtClean="0"/>
              <a:t>, необходимый </a:t>
            </a:r>
            <a:r>
              <a:rPr lang="ru-RU" dirty="0" smtClean="0"/>
              <a:t>для занятий, особенно в игровых и </a:t>
            </a:r>
            <a:r>
              <a:rPr lang="ru-RU" dirty="0" err="1" smtClean="0"/>
              <a:t>сложнокоординационных</a:t>
            </a:r>
            <a:r>
              <a:rPr lang="ru-RU" dirty="0" smtClean="0"/>
              <a:t> видах спорта.        </a:t>
            </a:r>
            <a:endParaRPr lang="ru-RU" dirty="0"/>
          </a:p>
        </p:txBody>
      </p:sp>
      <p:pic>
        <p:nvPicPr>
          <p:cNvPr id="9218" name="Picture 2" descr="C:\Users\Светлана\Desktop\реабилитация спортсменов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8139" y="571480"/>
            <a:ext cx="3005861" cy="2000264"/>
          </a:xfrm>
          <a:prstGeom prst="rect">
            <a:avLst/>
          </a:prstGeom>
          <a:noFill/>
        </p:spPr>
      </p:pic>
      <p:pic>
        <p:nvPicPr>
          <p:cNvPr id="3074" name="Picture 2" descr="C:\Users\Светлана\Desktop\реабилитация спортсменов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985574"/>
            <a:ext cx="3500430" cy="2329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0"/>
            <a:ext cx="5572164" cy="15716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Локализация травмы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991600" cy="53578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 Коленный сустав 51%</a:t>
            </a:r>
          </a:p>
          <a:p>
            <a:pPr>
              <a:buNone/>
            </a:pPr>
            <a:r>
              <a:rPr lang="ru-RU" dirty="0" smtClean="0"/>
              <a:t>2. Травмы и заболевания голеностопного сустава 12%</a:t>
            </a:r>
          </a:p>
          <a:p>
            <a:pPr>
              <a:buNone/>
            </a:pPr>
            <a:r>
              <a:rPr lang="ru-RU" dirty="0" smtClean="0"/>
              <a:t>3. Травмы и заболевания поясничного и    грудного отдела позвоночника 10%</a:t>
            </a:r>
          </a:p>
          <a:p>
            <a:pPr>
              <a:buNone/>
            </a:pPr>
            <a:r>
              <a:rPr lang="ru-RU" dirty="0" smtClean="0"/>
              <a:t>4. Травмы голени и стопы 6%</a:t>
            </a:r>
          </a:p>
          <a:p>
            <a:pPr>
              <a:buNone/>
            </a:pPr>
            <a:r>
              <a:rPr lang="ru-RU" dirty="0" smtClean="0"/>
              <a:t>5. Поражение области бедра 7%</a:t>
            </a:r>
          </a:p>
          <a:p>
            <a:pPr>
              <a:buNone/>
            </a:pPr>
            <a:r>
              <a:rPr lang="ru-RU" dirty="0" smtClean="0"/>
              <a:t>6. Поражение плечевого  сустава и кисти 6%</a:t>
            </a:r>
          </a:p>
          <a:p>
            <a:pPr>
              <a:buNone/>
            </a:pPr>
            <a:r>
              <a:rPr lang="ru-RU" dirty="0" smtClean="0"/>
              <a:t>7. Поражение сустава 4,5%</a:t>
            </a:r>
          </a:p>
          <a:p>
            <a:pPr>
              <a:buNone/>
            </a:pPr>
            <a:r>
              <a:rPr lang="ru-RU" dirty="0" smtClean="0"/>
              <a:t>8. Поражение головы, лица 2%</a:t>
            </a:r>
          </a:p>
          <a:p>
            <a:pPr>
              <a:buNone/>
            </a:pPr>
            <a:r>
              <a:rPr lang="ru-RU" dirty="0" smtClean="0"/>
              <a:t>9. Остальные локализации 1,5 %</a:t>
            </a:r>
          </a:p>
          <a:p>
            <a:endParaRPr lang="ru-RU" dirty="0"/>
          </a:p>
        </p:txBody>
      </p:sp>
      <p:pic>
        <p:nvPicPr>
          <p:cNvPr id="4" name="Picture 3" descr="C:\Users\Светлана\Desktop\реабилитация спортсменов\o-FOOTBALL-INJURY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500694" cy="66437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Глубокая </a:t>
            </a:r>
            <a:r>
              <a:rPr lang="ru-RU" dirty="0" err="1" smtClean="0"/>
              <a:t>мышечно</a:t>
            </a:r>
            <a:r>
              <a:rPr lang="ru-RU" dirty="0" smtClean="0"/>
              <a:t>–</a:t>
            </a:r>
            <a:r>
              <a:rPr lang="ru-RU" dirty="0" err="1" smtClean="0"/>
              <a:t>сухожильно</a:t>
            </a:r>
            <a:r>
              <a:rPr lang="ru-RU" dirty="0" smtClean="0"/>
              <a:t>– суставная чувствительность в сегменте стопа–голень в норме полностью обеспечивает бессознательный контроль стабильности и правильного функционирования голеностопного сустава, </a:t>
            </a:r>
            <a:r>
              <a:rPr lang="ru-RU" dirty="0" smtClean="0"/>
              <a:t>влияет </a:t>
            </a:r>
            <a:r>
              <a:rPr lang="ru-RU" dirty="0" smtClean="0"/>
              <a:t>на координацию двигательных навыков спортсмена. </a:t>
            </a:r>
          </a:p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10242" name="Picture 2" descr="C:\Users\Светлана\Desktop\реабилитация спортсменов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49504"/>
            <a:ext cx="3571868" cy="2584193"/>
          </a:xfrm>
          <a:prstGeom prst="rect">
            <a:avLst/>
          </a:prstGeom>
          <a:noFill/>
        </p:spPr>
      </p:pic>
      <p:pic>
        <p:nvPicPr>
          <p:cNvPr id="10243" name="Picture 3" descr="C:\Users\Светлана\Desktop\реабилитация спортсменов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643314"/>
            <a:ext cx="381493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5000660" cy="129844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Механотерапия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28670"/>
            <a:ext cx="5715008" cy="35719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— физические упражнения в специально разработанных аппаратах для развития движения в отдельных суставах (маятниковые, блоковые, велотренажеры;          </a:t>
            </a:r>
          </a:p>
          <a:p>
            <a:endParaRPr lang="ru-RU" dirty="0"/>
          </a:p>
        </p:txBody>
      </p:sp>
      <p:pic>
        <p:nvPicPr>
          <p:cNvPr id="7171" name="Picture 3" descr="C:\Users\Светлана\Desktop\реабилитация спортсменов\фото лфк\IMG-20191118-WA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0"/>
            <a:ext cx="2643206" cy="3360897"/>
          </a:xfrm>
          <a:prstGeom prst="rect">
            <a:avLst/>
          </a:prstGeom>
          <a:noFill/>
        </p:spPr>
      </p:pic>
      <p:pic>
        <p:nvPicPr>
          <p:cNvPr id="7172" name="Picture 4" descr="C:\Users\Светлана\Desktop\реабилитация спортсменов\фото лфк\IMG-20191118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1900239" cy="2866462"/>
          </a:xfrm>
          <a:prstGeom prst="rect">
            <a:avLst/>
          </a:prstGeom>
          <a:noFill/>
        </p:spPr>
      </p:pic>
      <p:pic>
        <p:nvPicPr>
          <p:cNvPr id="7173" name="Picture 5" descr="C:\Users\Светлана\Desktop\реабилитация спортсменов\фото лфк\IMG-20191118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643314"/>
            <a:ext cx="1944093" cy="2886076"/>
          </a:xfrm>
          <a:prstGeom prst="rect">
            <a:avLst/>
          </a:prstGeom>
          <a:noFill/>
        </p:spPr>
      </p:pic>
      <p:pic>
        <p:nvPicPr>
          <p:cNvPr id="7176" name="Picture 8" descr="C:\Users\Светлана\Desktop\реабилитация спортсменов\фото лфк\20191007_092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14752"/>
            <a:ext cx="27813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Механотерапия  </a:t>
            </a:r>
            <a:endParaRPr lang="ru-RU" sz="2800" dirty="0"/>
          </a:p>
        </p:txBody>
      </p:sp>
      <p:pic>
        <p:nvPicPr>
          <p:cNvPr id="1026" name="Picture 2" descr="C:\Users\Светлана\Desktop\реабилитация спортсменов\1185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870041"/>
            <a:ext cx="4191000" cy="4184717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реабилитация спортсменов\1185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45100" y="1600200"/>
            <a:ext cx="3149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0"/>
            <a:ext cx="4214842" cy="12984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Эрготерапия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1214422"/>
            <a:ext cx="4643470" cy="58579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dirty="0" smtClean="0"/>
              <a:t>   - </a:t>
            </a:r>
            <a:r>
              <a:rPr lang="ru-RU" dirty="0" smtClean="0">
                <a:solidFill>
                  <a:schemeClr val="tx1"/>
                </a:solidFill>
              </a:rPr>
              <a:t>восстановление повседневных навыков и движений, необходимых в обычной жизни, исцеление через деятельность. 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- на первом этапе восстановительного лечения программа направлена на обучение навыкам самообслуживания, одевание, поддержание баланса.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.</a:t>
            </a:r>
          </a:p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8194" name="Picture 2" descr="C:\Users\Светлана\Desktop\реабилитация спортсменов\image3105826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0"/>
            <a:ext cx="4000496" cy="5307325"/>
          </a:xfrm>
          <a:prstGeom prst="rect">
            <a:avLst/>
          </a:prstGeom>
          <a:noFill/>
        </p:spPr>
      </p:pic>
      <p:pic>
        <p:nvPicPr>
          <p:cNvPr id="5" name="Picture 6" descr="C:\Users\Светлана\Desktop\реабилитация спортсменов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5429288" cy="1971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 спорта : биатлон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компрессионный перелом </a:t>
            </a:r>
            <a:r>
              <a:rPr lang="ru-RU" dirty="0" smtClean="0">
                <a:solidFill>
                  <a:schemeClr val="tx1"/>
                </a:solidFill>
              </a:rPr>
              <a:t>ГОП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> в анамнезе, </a:t>
            </a:r>
            <a:r>
              <a:rPr lang="ru-RU" dirty="0" err="1" smtClean="0"/>
              <a:t>дорсопатия</a:t>
            </a:r>
            <a:r>
              <a:rPr lang="en-US" dirty="0" smtClean="0"/>
              <a:t> M42.1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Светлана\Desktop\реабилитация спортсменов\фото лфк\20191007_0926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43182"/>
            <a:ext cx="4191000" cy="3577683"/>
          </a:xfrm>
          <a:prstGeom prst="rect">
            <a:avLst/>
          </a:prstGeom>
          <a:noFill/>
        </p:spPr>
      </p:pic>
      <p:pic>
        <p:nvPicPr>
          <p:cNvPr id="10243" name="Picture 3" descr="C:\Users\Светлана\Desktop\реабилитация спортсменов\фото лфк\20191007_092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7166"/>
            <a:ext cx="3241392" cy="575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6696092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Лечебная физкультура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929322" cy="56435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1.  </a:t>
            </a:r>
            <a:r>
              <a:rPr lang="ru-RU" dirty="0" err="1" smtClean="0"/>
              <a:t>Общеоздоравливающее</a:t>
            </a:r>
            <a:r>
              <a:rPr lang="ru-RU" dirty="0" smtClean="0"/>
              <a:t> действие традиционных упражнений лечебной физкультуры. </a:t>
            </a:r>
          </a:p>
          <a:p>
            <a:pPr>
              <a:buNone/>
            </a:pPr>
            <a:r>
              <a:rPr lang="ru-RU" dirty="0" smtClean="0"/>
              <a:t>       2. Врачебный контроль как метод подбора посильного объема физической нагрузки.     </a:t>
            </a:r>
          </a:p>
          <a:p>
            <a:pPr>
              <a:buNone/>
            </a:pPr>
            <a:r>
              <a:rPr lang="ru-RU" dirty="0" smtClean="0"/>
              <a:t>      3. Планирование максимального объема физической нагрузки не за одну тренировку, а в течение длительного </a:t>
            </a:r>
            <a:r>
              <a:rPr lang="ru-RU" dirty="0" err="1" smtClean="0"/>
              <a:t>макроцикла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Светлана\Desktop\реабилитация спортсменов\07-lechebnaya-gimnas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429000"/>
            <a:ext cx="3214710" cy="3214710"/>
          </a:xfrm>
          <a:prstGeom prst="rect">
            <a:avLst/>
          </a:prstGeom>
          <a:noFill/>
        </p:spPr>
      </p:pic>
      <p:pic>
        <p:nvPicPr>
          <p:cNvPr id="6" name="Picture 6" descr="C:\Users\Светлана\Desktop\реабилитация спортсменов\фото лфк\20191007_092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-1500222"/>
            <a:ext cx="2209800" cy="485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Светлана\Desktop\реабилитация спортсменов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4143404" cy="3347870"/>
          </a:xfrm>
          <a:prstGeom prst="rect">
            <a:avLst/>
          </a:prstGeom>
          <a:noFill/>
        </p:spPr>
      </p:pic>
      <p:pic>
        <p:nvPicPr>
          <p:cNvPr id="18434" name="Picture 2" descr="C:\Users\Светлана\Desktop\реабилитация спортсменов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357687" cy="2899842"/>
          </a:xfrm>
          <a:prstGeom prst="rect">
            <a:avLst/>
          </a:prstGeom>
          <a:noFill/>
        </p:spPr>
      </p:pic>
      <p:pic>
        <p:nvPicPr>
          <p:cNvPr id="7" name="Picture 3" descr="C:\Users\Светлана\Desktop\реабилитация спортсменов\images (9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4143404" cy="2757247"/>
          </a:xfrm>
          <a:prstGeom prst="rect">
            <a:avLst/>
          </a:prstGeom>
          <a:noFill/>
        </p:spPr>
      </p:pic>
      <p:pic>
        <p:nvPicPr>
          <p:cNvPr id="8" name="Picture 4" descr="C:\Users\Светлана\Desktop\реабилитация спортсменов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5695" y="3857629"/>
            <a:ext cx="4608305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43695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000528" cy="2667019"/>
          </a:xfrm>
          <a:prstGeom prst="rect">
            <a:avLst/>
          </a:prstGeom>
          <a:noFill/>
        </p:spPr>
      </p:pic>
      <p:pic>
        <p:nvPicPr>
          <p:cNvPr id="2051" name="Picture 3" descr="C:\Users\Светлана\Desktop\4369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4186241" cy="2790827"/>
          </a:xfrm>
          <a:prstGeom prst="rect">
            <a:avLst/>
          </a:prstGeom>
          <a:noFill/>
        </p:spPr>
      </p:pic>
      <p:pic>
        <p:nvPicPr>
          <p:cNvPr id="2052" name="Picture 4" descr="C:\Users\Светлана\Desktop\4369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28"/>
            <a:ext cx="4143404" cy="2762269"/>
          </a:xfrm>
          <a:prstGeom prst="rect">
            <a:avLst/>
          </a:prstGeom>
          <a:noFill/>
        </p:spPr>
      </p:pic>
      <p:pic>
        <p:nvPicPr>
          <p:cNvPr id="2053" name="Picture 5" descr="C:\Users\Светлана\Desktop\4369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14752"/>
            <a:ext cx="4257678" cy="2838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Вид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спорта:самбо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травма малоберцовой кости . </a:t>
            </a:r>
            <a:r>
              <a:rPr lang="ru-RU" b="1" dirty="0" smtClean="0">
                <a:solidFill>
                  <a:srgbClr val="C00000"/>
                </a:solidFill>
              </a:rPr>
              <a:t>Восстановление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амплитуды и гибкости г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/c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сустава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C:\Users\Светлана\Desktop\реабилитация спортсменов\фото лфк\IMG-20191119-WA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1643074" cy="2190766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реабилитация спортсменов\фото лфк\IMG-20191119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000240"/>
            <a:ext cx="1625215" cy="2166953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реабилитация спортсменов\фото лфк\IMG-20191119-WA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286232"/>
            <a:ext cx="1928826" cy="2571768"/>
          </a:xfrm>
          <a:prstGeom prst="rect">
            <a:avLst/>
          </a:prstGeom>
          <a:noFill/>
        </p:spPr>
      </p:pic>
      <p:pic>
        <p:nvPicPr>
          <p:cNvPr id="1029" name="Picture 5" descr="C:\Users\Светлана\Desktop\реабилитация спортсменов\фото лфк\IMG-20191119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857364"/>
            <a:ext cx="2928958" cy="2196719"/>
          </a:xfrm>
          <a:prstGeom prst="rect">
            <a:avLst/>
          </a:prstGeom>
          <a:noFill/>
        </p:spPr>
      </p:pic>
      <p:pic>
        <p:nvPicPr>
          <p:cNvPr id="1030" name="Picture 6" descr="C:\Users\Светлана\Desktop\реабилитация спортсменов\фото лфк\IMG-20191119-WA0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143380"/>
            <a:ext cx="3119449" cy="233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298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Вывих локтевого сустава, восстановление амплитуды пассивных движений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55" name="Picture 7" descr="C:\Users\Светлана\Desktop\реабилитация спортсменов\фото лфк\IMG-20191119-WA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2000264" cy="2667018"/>
          </a:xfrm>
          <a:prstGeom prst="rect">
            <a:avLst/>
          </a:prstGeom>
          <a:noFill/>
        </p:spPr>
      </p:pic>
      <p:pic>
        <p:nvPicPr>
          <p:cNvPr id="2056" name="Picture 8" descr="C:\Users\Светлана\Desktop\реабилитация спортсменов\фото лфк\IMG-20191119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905272"/>
            <a:ext cx="2214546" cy="2952728"/>
          </a:xfrm>
          <a:prstGeom prst="rect">
            <a:avLst/>
          </a:prstGeom>
          <a:noFill/>
        </p:spPr>
      </p:pic>
      <p:pic>
        <p:nvPicPr>
          <p:cNvPr id="2057" name="Picture 9" descr="C:\Users\Светлана\Desktop\реабилитация спортсменов\фото лфк\IMG-20191119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69136"/>
            <a:ext cx="2143140" cy="2607623"/>
          </a:xfrm>
          <a:prstGeom prst="rect">
            <a:avLst/>
          </a:prstGeom>
          <a:noFill/>
        </p:spPr>
      </p:pic>
      <p:pic>
        <p:nvPicPr>
          <p:cNvPr id="2058" name="Picture 10" descr="C:\Users\Светлана\Desktop\реабилитация спортсменов\фото лфк\IMG-20191119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1358" y="3929066"/>
            <a:ext cx="2402642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4124324" cy="12954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Травмы ода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8991600" cy="45720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Вызывают внезапное и резкое прекращение тренировочных занятий 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Нарушают двигательный стереотип,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Разрушаются выработанные многолетней систематической тренировкой условно-рефлекторные связи,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Теряется спортивная форма, усиливается состояние  дисбаланса.</a:t>
            </a:r>
            <a:endParaRPr lang="ru-RU" dirty="0"/>
          </a:p>
        </p:txBody>
      </p:sp>
      <p:pic>
        <p:nvPicPr>
          <p:cNvPr id="3074" name="Picture 2" descr="C:\Users\Светлана\Desktop\реабилитация спортсменов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2678895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Вид спорта : тайский бокс ,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вывих плечевого сустава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4" name="Picture 2" descr="C:\Users\Светлана\Desktop\реабилитация спортсменов\фото лфк\IMG-20191119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2000232" cy="2666976"/>
          </a:xfrm>
          <a:prstGeom prst="rect">
            <a:avLst/>
          </a:prstGeom>
          <a:noFill/>
        </p:spPr>
      </p:pic>
      <p:pic>
        <p:nvPicPr>
          <p:cNvPr id="3075" name="Picture 3" descr="C:\Users\Светлана\Desktop\реабилитация спортсменов\фото лфк\IMG-20191119-WA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890962"/>
            <a:ext cx="2225279" cy="2967038"/>
          </a:xfrm>
          <a:prstGeom prst="rect">
            <a:avLst/>
          </a:prstGeom>
          <a:noFill/>
        </p:spPr>
      </p:pic>
      <p:pic>
        <p:nvPicPr>
          <p:cNvPr id="3076" name="Picture 4" descr="C:\Users\Светлана\Desktop\реабилитация спортсменов\фото лфк\IMG-20191119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500174"/>
            <a:ext cx="2214578" cy="2952771"/>
          </a:xfrm>
          <a:prstGeom prst="rect">
            <a:avLst/>
          </a:prstGeom>
          <a:noFill/>
        </p:spPr>
      </p:pic>
      <p:pic>
        <p:nvPicPr>
          <p:cNvPr id="3077" name="Picture 5" descr="C:\Users\Светлана\Desktop\реабилитация спортсменов\фото лфк\IMG-20191119-WA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61560" y="3738540"/>
            <a:ext cx="2339595" cy="3119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Лечебный массаж и мануальная терапия </a:t>
            </a:r>
            <a:endParaRPr lang="ru-RU" dirty="0"/>
          </a:p>
        </p:txBody>
      </p:sp>
      <p:pic>
        <p:nvPicPr>
          <p:cNvPr id="5" name="Picture 5" descr="C:\Users\Светлана\Desktop\реабилитация спортсменов\images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385986"/>
            <a:ext cx="3714776" cy="2472014"/>
          </a:xfrm>
          <a:prstGeom prst="rect">
            <a:avLst/>
          </a:prstGeom>
          <a:noFill/>
        </p:spPr>
      </p:pic>
      <p:pic>
        <p:nvPicPr>
          <p:cNvPr id="6" name="Picture 3" descr="C:\Users\Светлана\Desktop\реабилитация спортсменов\reabilitazia-stortsmenov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4107721" cy="2735808"/>
          </a:xfrm>
          <a:prstGeom prst="rect">
            <a:avLst/>
          </a:prstGeom>
          <a:noFill/>
        </p:spPr>
      </p:pic>
      <p:pic>
        <p:nvPicPr>
          <p:cNvPr id="7" name="Picture 2" descr="C:\Users\Светлана\Desktop\реабилитация спортсменов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876656"/>
            <a:ext cx="4480162" cy="2981344"/>
          </a:xfrm>
          <a:prstGeom prst="rect">
            <a:avLst/>
          </a:prstGeom>
          <a:noFill/>
        </p:spPr>
      </p:pic>
      <p:pic>
        <p:nvPicPr>
          <p:cNvPr id="3074" name="Picture 2" descr="C:\Users\Светлана\Desktop\manualnaya-terapiya-pozvonochnika_5cd2a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500174"/>
            <a:ext cx="3071834" cy="2841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6715140" cy="5715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Получив точный диагноз и определив </a:t>
            </a:r>
            <a:r>
              <a:rPr lang="ru-RU" dirty="0" smtClean="0"/>
              <a:t>реабилитационный </a:t>
            </a:r>
            <a:r>
              <a:rPr lang="ru-RU" dirty="0" smtClean="0"/>
              <a:t>потенциал травмированного спортсмена (уровень физического состояния и функциональных возможностей до травмы), необходимо составить индивидуальную программу реабилитации. </a:t>
            </a:r>
          </a:p>
          <a:p>
            <a:pPr>
              <a:buNone/>
            </a:pPr>
            <a:r>
              <a:rPr lang="ru-RU" dirty="0" smtClean="0"/>
              <a:t>         В ней указываются – задачи, методы, средства и сроки восстановления спортсмена.</a:t>
            </a:r>
          </a:p>
          <a:p>
            <a:pPr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спортивная реабилитация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3314" name="Picture 2" descr="C:\Users\Светлана\Desktop\реабилитация спортсменов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000108"/>
            <a:ext cx="2500298" cy="2159348"/>
          </a:xfrm>
          <a:prstGeom prst="rect">
            <a:avLst/>
          </a:prstGeom>
          <a:noFill/>
        </p:spPr>
      </p:pic>
      <p:pic>
        <p:nvPicPr>
          <p:cNvPr id="2050" name="Picture 2" descr="C:\Users\Светлана\Desktop\реабилитация спортсменов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14794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На основании этого создается план физической реабилитации, в котором должны четко определяться цели и учитываться такие параметры как:</a:t>
            </a:r>
          </a:p>
          <a:p>
            <a:pPr>
              <a:buNone/>
            </a:pPr>
            <a:r>
              <a:rPr lang="ru-RU" dirty="0" smtClean="0"/>
              <a:t>      - вид физических упражнений;</a:t>
            </a:r>
          </a:p>
          <a:p>
            <a:pPr>
              <a:buNone/>
            </a:pPr>
            <a:r>
              <a:rPr lang="ru-RU" dirty="0" smtClean="0"/>
              <a:t>      - количество повторений (серий, подходов, сетов);</a:t>
            </a:r>
          </a:p>
          <a:p>
            <a:pPr>
              <a:buNone/>
            </a:pPr>
            <a:r>
              <a:rPr lang="ru-RU" dirty="0" smtClean="0"/>
              <a:t>      - интенсивность и продолжительность выполняемых упражнений;</a:t>
            </a:r>
          </a:p>
          <a:p>
            <a:pPr>
              <a:buNone/>
            </a:pPr>
            <a:r>
              <a:rPr lang="ru-RU" dirty="0" smtClean="0"/>
              <a:t>      - амплитуда движений;</a:t>
            </a:r>
          </a:p>
          <a:p>
            <a:pPr>
              <a:buNone/>
            </a:pPr>
            <a:r>
              <a:rPr lang="ru-RU" dirty="0" smtClean="0"/>
              <a:t>      - продолжительность и характер интервалов отдыха между повторением упражнений;</a:t>
            </a:r>
          </a:p>
          <a:p>
            <a:pPr>
              <a:buNone/>
            </a:pPr>
            <a:r>
              <a:rPr lang="ru-RU" dirty="0" smtClean="0"/>
              <a:t>      - вес отягощений, с которым выполняется то или иное упражнение;</a:t>
            </a:r>
          </a:p>
          <a:p>
            <a:pPr>
              <a:buNone/>
            </a:pPr>
            <a:r>
              <a:rPr lang="ru-RU" dirty="0" smtClean="0"/>
              <a:t>      - пульсовой режим выполняемых упражнений (в какой пульсовой зоне работать спортсмену);</a:t>
            </a:r>
          </a:p>
          <a:p>
            <a:pPr>
              <a:buNone/>
            </a:pPr>
            <a:r>
              <a:rPr lang="ru-RU" dirty="0" smtClean="0"/>
              <a:t>      - методические указания по режиму физических нагрузок.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05880" cy="85725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спортивная реабилитация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1071546"/>
            <a:ext cx="9501222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этап СР характеризуется отдельными функциональными нарушениями, остаточными явлениями перенесенной болезни или травмы </a:t>
            </a:r>
          </a:p>
          <a:p>
            <a:pPr>
              <a:buNone/>
            </a:pPr>
            <a:r>
              <a:rPr lang="ru-RU" dirty="0" smtClean="0"/>
              <a:t>         Задачами этапа СР является полная ликвидация этих функциональных нарушений, восстановление общей и частично специальной работоспособности спортсмена. Специальными средствами этого этапа служат физические упражнения различной направленности.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6143636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спортивная реабилитация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8991600" cy="47863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Вначале  </a:t>
            </a:r>
            <a:r>
              <a:rPr lang="ru-RU" b="1" i="1" dirty="0" smtClean="0">
                <a:solidFill>
                  <a:srgbClr val="C00000"/>
                </a:solidFill>
              </a:rPr>
              <a:t>первая группа упражнений</a:t>
            </a: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>– это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 упражнения на гибкость и силу для здоровых частей тела. </a:t>
            </a:r>
          </a:p>
          <a:p>
            <a:pPr>
              <a:buNone/>
            </a:pPr>
            <a:r>
              <a:rPr lang="ru-RU" dirty="0" smtClean="0"/>
              <a:t>     Они должны быть достаточно нагрузочными по объему и интенсивности, чтобы вызвать заметные сдвиги в вегетативной сфере и стимулировать рост общей работоспособности. Максимальная частота пульса на пике нагрузки должна быть не менее 150-180 уд/мин. Продолжительность выполнения физических упражнений в течение дня – как правило, не менее 3-4 ч.</a:t>
            </a:r>
            <a:endParaRPr lang="ru-RU" dirty="0"/>
          </a:p>
        </p:txBody>
      </p:sp>
      <p:pic>
        <p:nvPicPr>
          <p:cNvPr id="4" name="Picture 4" descr="C:\Users\Светлана\Desktop\реабилитация спортсменов\8Udv9ybfR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00" y="0"/>
            <a:ext cx="32512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спортивная реабилитация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/>
              <a:t>           </a:t>
            </a:r>
            <a:r>
              <a:rPr lang="ru-RU" b="1" i="1" dirty="0" smtClean="0">
                <a:solidFill>
                  <a:srgbClr val="C00000"/>
                </a:solidFill>
              </a:rPr>
              <a:t>Вторую группу</a:t>
            </a: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>составляют </a:t>
            </a:r>
            <a:r>
              <a:rPr lang="ru-RU" dirty="0" smtClean="0"/>
              <a:t>универсальные циклические локомоции аэробного характера  </a:t>
            </a:r>
            <a:r>
              <a:rPr lang="ru-RU" dirty="0" smtClean="0"/>
              <a:t>(ходьба, бег, плавание, бег на лыжах и коньках, гребля, езда на </a:t>
            </a:r>
            <a:r>
              <a:rPr lang="ru-RU" dirty="0" smtClean="0"/>
              <a:t>велосипеде(велоэргометры),  </a:t>
            </a:r>
            <a:r>
              <a:rPr lang="ru-RU" dirty="0" smtClean="0"/>
              <a:t>вначале </a:t>
            </a:r>
            <a:r>
              <a:rPr lang="ru-RU" dirty="0" smtClean="0"/>
              <a:t> </a:t>
            </a:r>
            <a:r>
              <a:rPr lang="ru-RU" dirty="0" smtClean="0"/>
              <a:t>в умеренном </a:t>
            </a:r>
            <a:r>
              <a:rPr lang="ru-RU" dirty="0" smtClean="0"/>
              <a:t>темпе, применение </a:t>
            </a:r>
            <a:r>
              <a:rPr lang="ru-RU" dirty="0" smtClean="0"/>
              <a:t>специальных тренажеров для пловцов, гребцов, лыжников.</a:t>
            </a:r>
          </a:p>
          <a:p>
            <a:pPr>
              <a:buNone/>
            </a:pPr>
            <a:r>
              <a:rPr lang="ru-RU" dirty="0" smtClean="0"/>
              <a:t>     Эти </a:t>
            </a:r>
            <a:r>
              <a:rPr lang="ru-RU" dirty="0" smtClean="0"/>
              <a:t>упражнения просты по координации, не требуют значительных мышечных усилий, </a:t>
            </a:r>
            <a:r>
              <a:rPr lang="ru-RU" dirty="0" err="1" smtClean="0"/>
              <a:t>малотравматичны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    При травмах и заболеваниях ОДА </a:t>
            </a:r>
            <a:r>
              <a:rPr lang="ru-RU" dirty="0" smtClean="0"/>
              <a:t>способствуют </a:t>
            </a:r>
            <a:r>
              <a:rPr lang="ru-RU" dirty="0" smtClean="0"/>
              <a:t>восстановлению функции поврежденного звена</a:t>
            </a:r>
            <a:r>
              <a:rPr lang="ru-RU" dirty="0" smtClean="0"/>
              <a:t>..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Для спортсменов соответствующих специализаций с увеличением объема и темпа выполнения они постепенно приобретают тренировочную направленность.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86742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спортивная реабилитация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          </a:t>
            </a:r>
            <a:r>
              <a:rPr lang="ru-RU" b="1" i="1" dirty="0" smtClean="0">
                <a:solidFill>
                  <a:srgbClr val="C00000"/>
                </a:solidFill>
              </a:rPr>
              <a:t>Третья группа:  </a:t>
            </a:r>
            <a:r>
              <a:rPr lang="ru-RU" dirty="0" smtClean="0"/>
              <a:t>упражнения </a:t>
            </a:r>
            <a:r>
              <a:rPr lang="ru-RU" dirty="0" smtClean="0"/>
              <a:t>для мышц в зоне повреждения. </a:t>
            </a:r>
            <a:r>
              <a:rPr lang="ru-RU" dirty="0" smtClean="0"/>
              <a:t>Вначале статические, </a:t>
            </a:r>
            <a:r>
              <a:rPr lang="ru-RU" dirty="0" err="1" smtClean="0"/>
              <a:t>изокинетические</a:t>
            </a:r>
            <a:r>
              <a:rPr lang="ru-RU" dirty="0" smtClean="0"/>
              <a:t>  с помощью аппаратов, приборы с БОС, эксцентрические , сочетание аэробной нагрузки и физической нагрузки, </a:t>
            </a:r>
            <a:r>
              <a:rPr lang="ru-RU" dirty="0" err="1" smtClean="0"/>
              <a:t>проприоцептивные</a:t>
            </a:r>
            <a:r>
              <a:rPr lang="ru-RU" dirty="0" smtClean="0"/>
              <a:t> 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Любая </a:t>
            </a:r>
            <a:r>
              <a:rPr lang="ru-RU" dirty="0" smtClean="0"/>
              <a:t> </a:t>
            </a:r>
            <a:r>
              <a:rPr lang="ru-RU" dirty="0" smtClean="0"/>
              <a:t>травма </a:t>
            </a:r>
            <a:r>
              <a:rPr lang="ru-RU" dirty="0" smtClean="0"/>
              <a:t>ОДА  - развитие дистрофии мышечной </a:t>
            </a:r>
            <a:r>
              <a:rPr lang="ru-RU" dirty="0" smtClean="0"/>
              <a:t>ткани</a:t>
            </a:r>
            <a:r>
              <a:rPr lang="ru-RU" dirty="0" smtClean="0"/>
              <a:t>, </a:t>
            </a:r>
            <a:r>
              <a:rPr lang="ru-RU" dirty="0" smtClean="0"/>
              <a:t>снижением силовых </a:t>
            </a:r>
            <a:r>
              <a:rPr lang="ru-RU" dirty="0" smtClean="0"/>
              <a:t>возможностей.  </a:t>
            </a:r>
            <a:r>
              <a:rPr lang="ru-RU" dirty="0" smtClean="0"/>
              <a:t>М</a:t>
            </a:r>
            <a:r>
              <a:rPr lang="ru-RU" dirty="0" smtClean="0"/>
              <a:t>ышцы  также являются </a:t>
            </a:r>
            <a:r>
              <a:rPr lang="ru-RU" dirty="0" smtClean="0"/>
              <a:t>стабилизаторами позвоночных двигательных сегментов и суставов конечностей, что особенно важно при нестабильности суставов. </a:t>
            </a:r>
            <a:r>
              <a:rPr lang="ru-RU" dirty="0" smtClean="0"/>
              <a:t>Поэтому используется метод </a:t>
            </a:r>
            <a:r>
              <a:rPr lang="ru-RU" dirty="0" smtClean="0"/>
              <a:t>тренировки </a:t>
            </a:r>
            <a:r>
              <a:rPr lang="ru-RU" dirty="0" smtClean="0"/>
              <a:t>мышц с дозированием  физической  нагрузки.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429552" cy="8572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спортивная реабилитация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642918"/>
            <a:ext cx="9644130" cy="62150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/>
              <a:t>          </a:t>
            </a:r>
            <a:r>
              <a:rPr lang="ru-RU" b="1" i="1" dirty="0" smtClean="0">
                <a:solidFill>
                  <a:srgbClr val="C00000"/>
                </a:solidFill>
              </a:rPr>
              <a:t>Четвертая  группа:</a:t>
            </a:r>
            <a:r>
              <a:rPr lang="ru-RU" dirty="0" smtClean="0"/>
              <a:t> </a:t>
            </a:r>
            <a:r>
              <a:rPr lang="ru-RU" b="1" dirty="0" smtClean="0"/>
              <a:t>имитационные упражнения. </a:t>
            </a:r>
            <a:r>
              <a:rPr lang="ru-RU" dirty="0" smtClean="0"/>
              <a:t>Сохраняя </a:t>
            </a:r>
            <a:r>
              <a:rPr lang="ru-RU" dirty="0" smtClean="0"/>
              <a:t>рисунок соревновательных упражнений, </a:t>
            </a:r>
            <a:r>
              <a:rPr lang="ru-RU" dirty="0" smtClean="0"/>
              <a:t>выполнение  без усилия, </a:t>
            </a:r>
            <a:r>
              <a:rPr lang="ru-RU" dirty="0" smtClean="0"/>
              <a:t>в умеренном </a:t>
            </a:r>
            <a:r>
              <a:rPr lang="ru-RU" dirty="0" smtClean="0"/>
              <a:t>темпе, </a:t>
            </a:r>
            <a:r>
              <a:rPr lang="ru-RU" dirty="0" smtClean="0"/>
              <a:t>в зале ЛФК и в бассейне. </a:t>
            </a:r>
            <a:r>
              <a:rPr lang="ru-RU" dirty="0" smtClean="0"/>
              <a:t>С</a:t>
            </a:r>
            <a:r>
              <a:rPr lang="ru-RU" dirty="0" smtClean="0"/>
              <a:t>портсмен </a:t>
            </a:r>
            <a:r>
              <a:rPr lang="ru-RU" dirty="0" smtClean="0"/>
              <a:t>приобретает </a:t>
            </a:r>
            <a:r>
              <a:rPr lang="ru-RU" dirty="0" smtClean="0"/>
              <a:t>психическую </a:t>
            </a:r>
            <a:r>
              <a:rPr lang="ru-RU" dirty="0" smtClean="0"/>
              <a:t>устойчивость, </a:t>
            </a:r>
            <a:r>
              <a:rPr lang="ru-RU" dirty="0" smtClean="0"/>
              <a:t>восстанавливает аэробную тренированность,  </a:t>
            </a:r>
            <a:r>
              <a:rPr lang="ru-RU" dirty="0" smtClean="0"/>
              <a:t>специфические двигательные навыки, </a:t>
            </a:r>
            <a:r>
              <a:rPr lang="ru-RU" dirty="0" smtClean="0"/>
              <a:t>что </a:t>
            </a:r>
            <a:r>
              <a:rPr lang="ru-RU" dirty="0" smtClean="0"/>
              <a:t>важно для </a:t>
            </a:r>
            <a:r>
              <a:rPr lang="ru-RU" dirty="0" err="1" smtClean="0"/>
              <a:t>сложнокоординационных</a:t>
            </a:r>
            <a:r>
              <a:rPr lang="ru-RU" dirty="0" smtClean="0"/>
              <a:t> видов спорта.</a:t>
            </a:r>
          </a:p>
          <a:p>
            <a:pPr>
              <a:buNone/>
            </a:pPr>
            <a:r>
              <a:rPr lang="ru-RU" dirty="0" smtClean="0"/>
              <a:t>          Наиболее </a:t>
            </a:r>
            <a:r>
              <a:rPr lang="ru-RU" dirty="0" smtClean="0"/>
              <a:t>сложны </a:t>
            </a:r>
            <a:r>
              <a:rPr lang="ru-RU" dirty="0" smtClean="0"/>
              <a:t>специально-подготовительные (специально-вспомогательные) и специальные упражнения. </a:t>
            </a:r>
            <a:r>
              <a:rPr lang="ru-RU" dirty="0" smtClean="0"/>
              <a:t> </a:t>
            </a:r>
            <a:r>
              <a:rPr lang="ru-RU" dirty="0" smtClean="0"/>
              <a:t>Э</a:t>
            </a:r>
            <a:r>
              <a:rPr lang="ru-RU" dirty="0" smtClean="0"/>
              <a:t>то </a:t>
            </a:r>
            <a:r>
              <a:rPr lang="ru-RU" dirty="0" smtClean="0"/>
              <a:t>касается видов спорта скоростно-силовой и сложно-координационной направленности, игровых видов и единоборств. При освоении </a:t>
            </a:r>
            <a:r>
              <a:rPr lang="ru-RU" dirty="0" smtClean="0"/>
              <a:t> </a:t>
            </a:r>
            <a:r>
              <a:rPr lang="ru-RU" dirty="0" smtClean="0"/>
              <a:t>упражнений используются </a:t>
            </a:r>
            <a:r>
              <a:rPr lang="ru-RU" dirty="0" smtClean="0"/>
              <a:t>методы спортивной </a:t>
            </a:r>
            <a:r>
              <a:rPr lang="ru-RU" dirty="0" smtClean="0"/>
              <a:t>педагогики </a:t>
            </a:r>
            <a:r>
              <a:rPr lang="ru-RU" dirty="0" smtClean="0"/>
              <a:t>методы: метод «подводящих» упражнений, «расчлененный» метод, метод облегчения при выполнении специальных упражнений в полной координации.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4071966" cy="185736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спортивная реабилитация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2214554"/>
            <a:ext cx="9358346" cy="464344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Простые по координации специальные упражнения </a:t>
            </a:r>
            <a:r>
              <a:rPr lang="ru-RU" dirty="0" smtClean="0"/>
              <a:t>выполняются </a:t>
            </a:r>
            <a:r>
              <a:rPr lang="ru-RU" dirty="0" smtClean="0"/>
              <a:t>с облегчением </a:t>
            </a:r>
            <a:r>
              <a:rPr lang="ru-RU" dirty="0" smtClean="0"/>
              <a:t>–. </a:t>
            </a:r>
            <a:r>
              <a:rPr lang="ru-RU" dirty="0" smtClean="0"/>
              <a:t>Так, спортсмен с остаточными явлениями травмы может приступать к бегу, используя специальную подвесную систему,     смонтированную в манеже или над </a:t>
            </a:r>
            <a:r>
              <a:rPr lang="ru-RU" dirty="0" err="1" smtClean="0"/>
              <a:t>тредбаном</a:t>
            </a:r>
            <a:r>
              <a:rPr lang="ru-RU" dirty="0" smtClean="0"/>
              <a:t>.     </a:t>
            </a:r>
            <a:r>
              <a:rPr lang="ru-RU" dirty="0" smtClean="0"/>
              <a:t>О</a:t>
            </a:r>
            <a:r>
              <a:rPr lang="ru-RU" dirty="0" smtClean="0"/>
              <a:t>блегченные </a:t>
            </a:r>
            <a:r>
              <a:rPr lang="ru-RU" dirty="0" smtClean="0"/>
              <a:t>условия при выполнении специально-подготовительных и специальных упражнений создаются в </a:t>
            </a:r>
            <a:r>
              <a:rPr lang="ru-RU" dirty="0" smtClean="0"/>
              <a:t>бассейне. </a:t>
            </a:r>
            <a:r>
              <a:rPr lang="ru-RU" dirty="0" smtClean="0"/>
              <a:t>П</a:t>
            </a:r>
            <a:r>
              <a:rPr lang="ru-RU" dirty="0" smtClean="0"/>
              <a:t>ри  </a:t>
            </a:r>
            <a:r>
              <a:rPr lang="ru-RU" dirty="0" smtClean="0"/>
              <a:t>погружения в воду </a:t>
            </a:r>
            <a:r>
              <a:rPr lang="ru-RU" dirty="0" smtClean="0"/>
              <a:t>почти </a:t>
            </a:r>
            <a:r>
              <a:rPr lang="ru-RU" dirty="0" smtClean="0"/>
              <a:t>снимается вес тела и </a:t>
            </a:r>
            <a:r>
              <a:rPr lang="ru-RU" dirty="0" smtClean="0"/>
              <a:t> </a:t>
            </a:r>
            <a:r>
              <a:rPr lang="ru-RU" dirty="0" smtClean="0"/>
              <a:t>уменьшается удельная нагрузка на суставные хрящи и межпозвонковые диски. </a:t>
            </a:r>
            <a:r>
              <a:rPr lang="ru-RU" dirty="0" smtClean="0"/>
              <a:t>Гасится </a:t>
            </a:r>
            <a:r>
              <a:rPr lang="ru-RU" dirty="0" smtClean="0"/>
              <a:t>скорость выполнения прыжковых и ударных движений, </a:t>
            </a:r>
            <a:r>
              <a:rPr lang="ru-RU" dirty="0" smtClean="0"/>
              <a:t> делая </a:t>
            </a:r>
            <a:r>
              <a:rPr lang="ru-RU" dirty="0" smtClean="0"/>
              <a:t>их </a:t>
            </a:r>
            <a:r>
              <a:rPr lang="ru-RU" dirty="0" err="1" smtClean="0"/>
              <a:t>мало</a:t>
            </a:r>
            <a:r>
              <a:rPr lang="ru-RU" dirty="0" err="1" smtClean="0"/>
              <a:t>травматичными</a:t>
            </a:r>
            <a:r>
              <a:rPr lang="ru-RU" dirty="0" smtClean="0"/>
              <a:t>.             </a:t>
            </a:r>
            <a:endParaRPr lang="ru-RU" dirty="0"/>
          </a:p>
        </p:txBody>
      </p:sp>
      <p:pic>
        <p:nvPicPr>
          <p:cNvPr id="1026" name="Picture 2" descr="C:\Users\Светлана\Desktop\реабилитация спортсменов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0"/>
            <a:ext cx="1962150" cy="2333625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реабилитация спортсменов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8577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Теряется </a:t>
            </a:r>
            <a:r>
              <a:rPr lang="ru-RU" dirty="0" err="1" smtClean="0"/>
              <a:t>стрессоустойчивость</a:t>
            </a:r>
            <a:r>
              <a:rPr lang="ru-RU" dirty="0" smtClean="0"/>
              <a:t>, происходит физическая и психическая «</a:t>
            </a:r>
            <a:r>
              <a:rPr lang="ru-RU" dirty="0" err="1" smtClean="0"/>
              <a:t>растренировка</a:t>
            </a:r>
            <a:r>
              <a:rPr lang="ru-RU" dirty="0" smtClean="0"/>
              <a:t>».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Отрицательные эмоции, связанные с травмой, невозможностью выступать в соревнованиях, боязнь надолго утратить спортивную форму и спортивную работоспособность угнетающе действуют на психику, еще в большей степени усугубляя процессы </a:t>
            </a:r>
            <a:r>
              <a:rPr lang="ru-RU" dirty="0" err="1" smtClean="0"/>
              <a:t>детренированности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 descr="C:\Users\Светлана\Desktop\реабилитация спортсменов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046" y="-10348"/>
            <a:ext cx="3945780" cy="201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6286512" cy="10811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спортивная реабилитация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dirty="0" smtClean="0"/>
              <a:t>Н</a:t>
            </a:r>
            <a:r>
              <a:rPr lang="ru-RU" dirty="0" smtClean="0"/>
              <a:t>а </a:t>
            </a:r>
            <a:r>
              <a:rPr lang="ru-RU" dirty="0" smtClean="0"/>
              <a:t>протяжении этапа СР соотношение различных групп физических </a:t>
            </a:r>
            <a:r>
              <a:rPr lang="ru-RU" dirty="0" smtClean="0"/>
              <a:t>упражнений  </a:t>
            </a:r>
            <a:r>
              <a:rPr lang="ru-RU" dirty="0" smtClean="0"/>
              <a:t>меняется: в начале 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 упражнения и циклические локомоции, в конце – имитационные, специально-подготовительные и специальные упражнения</a:t>
            </a:r>
            <a:r>
              <a:rPr lang="ru-RU" dirty="0" smtClean="0"/>
              <a:t>.  </a:t>
            </a:r>
            <a:r>
              <a:rPr lang="ru-RU" dirty="0" smtClean="0"/>
              <a:t>      </a:t>
            </a:r>
            <a:r>
              <a:rPr lang="ru-RU" dirty="0" smtClean="0"/>
              <a:t>Широко </a:t>
            </a:r>
            <a:r>
              <a:rPr lang="ru-RU" dirty="0" smtClean="0"/>
              <a:t>применяется массаж; при перегрузочных </a:t>
            </a:r>
            <a:r>
              <a:rPr lang="ru-RU" dirty="0" err="1" smtClean="0"/>
              <a:t>синовитах</a:t>
            </a:r>
            <a:r>
              <a:rPr lang="ru-RU" dirty="0" smtClean="0"/>
              <a:t>, миозитах, </a:t>
            </a:r>
            <a:r>
              <a:rPr lang="ru-RU" dirty="0" err="1" smtClean="0"/>
              <a:t>тендинитах</a:t>
            </a:r>
            <a:r>
              <a:rPr lang="ru-RU" dirty="0" smtClean="0"/>
              <a:t> – средства физиотерапии и фиксирующие повязки.</a:t>
            </a:r>
          </a:p>
          <a:p>
            <a:pPr>
              <a:buNone/>
            </a:pPr>
            <a:r>
              <a:rPr lang="ru-RU" dirty="0" smtClean="0"/>
              <a:t>               К концу этапа удается </a:t>
            </a:r>
            <a:r>
              <a:rPr lang="ru-RU" dirty="0" smtClean="0"/>
              <a:t>ликвидировать </a:t>
            </a:r>
            <a:r>
              <a:rPr lang="ru-RU" dirty="0" smtClean="0"/>
              <a:t>остаточные функциональные нарушения и подготовить спортсмена к начальным тренировочным нагрузкам.</a:t>
            </a:r>
          </a:p>
          <a:p>
            <a:endParaRPr lang="ru-RU" dirty="0"/>
          </a:p>
        </p:txBody>
      </p:sp>
      <p:pic>
        <p:nvPicPr>
          <p:cNvPr id="2050" name="Picture 2" descr="C:\Users\Светлана\Desktop\реабилитация спортсменов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0"/>
            <a:ext cx="3000364" cy="1680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215106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Возвращение в спорт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6500826" cy="585789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85 % симметричности конечностей</a:t>
            </a:r>
          </a:p>
          <a:p>
            <a:r>
              <a:rPr lang="ru-RU" dirty="0" smtClean="0"/>
              <a:t>Восстановление не менее 80% при выполнении координационных движений</a:t>
            </a:r>
          </a:p>
          <a:p>
            <a:r>
              <a:rPr lang="ru-RU" dirty="0" smtClean="0"/>
              <a:t>Восстановление не менее </a:t>
            </a:r>
            <a:r>
              <a:rPr lang="ru-RU" dirty="0" smtClean="0"/>
              <a:t>90</a:t>
            </a:r>
            <a:r>
              <a:rPr lang="ru-RU" dirty="0" smtClean="0"/>
              <a:t>% при выполнении </a:t>
            </a:r>
            <a:r>
              <a:rPr lang="ru-RU" dirty="0" smtClean="0"/>
              <a:t>скоростно-силовых  упражнений,</a:t>
            </a:r>
          </a:p>
          <a:p>
            <a:r>
              <a:rPr lang="ru-RU" dirty="0" smtClean="0"/>
              <a:t>Обратить внимание на восполнение оставшегося дефицита мышечной силы и  гибкости,</a:t>
            </a:r>
          </a:p>
          <a:p>
            <a:r>
              <a:rPr lang="ru-RU" dirty="0" smtClean="0"/>
              <a:t>Функциональные тесты должны соответствовать специфическим требованиям вида спорта пациента.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Светлана\Desktop\ac4bba0870838a2422bda509cea56d80_400x260_7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6351" y="2000240"/>
            <a:ext cx="3247649" cy="2110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Начальный этап спортивной тренировки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Полное развитие уровня ОФП,</a:t>
            </a:r>
          </a:p>
          <a:p>
            <a:r>
              <a:rPr lang="ru-RU" dirty="0" smtClean="0"/>
              <a:t>Восстановление уровня физических качеств с дифференциацией процесса  с учетом спортивной специализации,</a:t>
            </a:r>
          </a:p>
          <a:p>
            <a:r>
              <a:rPr lang="ru-RU" dirty="0" smtClean="0"/>
              <a:t>Адаптация организма спортсмена к постепенно повышающимся нагрузкам,</a:t>
            </a:r>
          </a:p>
          <a:p>
            <a:r>
              <a:rPr lang="ru-RU" dirty="0" smtClean="0"/>
              <a:t>Повышение психологической устойчивости,</a:t>
            </a:r>
          </a:p>
          <a:p>
            <a:r>
              <a:rPr lang="ru-RU" dirty="0" smtClean="0"/>
              <a:t>Формирование настроя на возвращение в спортивную деятельность.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91566" cy="928670"/>
          </a:xfrm>
        </p:spPr>
        <p:txBody>
          <a:bodyPr/>
          <a:lstStyle/>
          <a:p>
            <a:r>
              <a:rPr lang="ru-RU" dirty="0" smtClean="0"/>
              <a:t>Особенности спортсмена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Ограничение (незначительное) подвижности в травмированных звеньях  ОДА,</a:t>
            </a:r>
          </a:p>
          <a:p>
            <a:r>
              <a:rPr lang="ru-RU" dirty="0" smtClean="0"/>
              <a:t>Быстро наступающая общая утомляемость организма спортсмена и локальная – в травмированном участке ОДА,</a:t>
            </a:r>
          </a:p>
          <a:p>
            <a:r>
              <a:rPr lang="ru-RU" dirty="0" err="1" smtClean="0"/>
              <a:t>Дискоординация</a:t>
            </a:r>
            <a:r>
              <a:rPr lang="ru-RU" dirty="0" smtClean="0"/>
              <a:t> дыхания при изменениях темпа  и характера   выполняемых упражнений,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изкая мышечная координация ОДА,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лабый уровень технической подготовленности,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ниженный уровень физических качеств,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нижение уровня общей и специальной работоспособности,</a:t>
            </a:r>
          </a:p>
          <a:p>
            <a:r>
              <a:rPr lang="ru-RU" dirty="0" smtClean="0"/>
              <a:t> снижение уровня психоэмоционального состояния, боязнь повторной травмы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86446" cy="78579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спортивная тренировка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7000892" cy="33575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Полное восстановление спортивной работоспособности завершается в рамках этапа спортивной тренировки. При заболеваниях и травмах ОДА средней тяжести и очень тяжелых для этого требуется, как правило, несколько недель. </a:t>
            </a:r>
          </a:p>
          <a:p>
            <a:endParaRPr lang="ru-RU" dirty="0"/>
          </a:p>
        </p:txBody>
      </p:sp>
      <p:pic>
        <p:nvPicPr>
          <p:cNvPr id="6147" name="Picture 3" descr="C:\Users\Светлана\Desktop\реабилитация спортсменов\95a52ec83bbe8c2c357455072c8b50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16" y="3620742"/>
            <a:ext cx="4857784" cy="3237258"/>
          </a:xfrm>
          <a:prstGeom prst="rect">
            <a:avLst/>
          </a:prstGeom>
          <a:noFill/>
        </p:spPr>
      </p:pic>
      <p:pic>
        <p:nvPicPr>
          <p:cNvPr id="14338" name="Picture 2" descr="C:\Users\Светлана\Desktop\реабилитация спортсменов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333" y="3714752"/>
            <a:ext cx="2445221" cy="3291644"/>
          </a:xfrm>
          <a:prstGeom prst="rect">
            <a:avLst/>
          </a:prstGeom>
          <a:noFill/>
        </p:spPr>
      </p:pic>
      <p:pic>
        <p:nvPicPr>
          <p:cNvPr id="3074" name="Picture 2" descr="C:\Users\Светлана\Desktop\реабилитация спортсменов\Без названи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025" y="0"/>
            <a:ext cx="2466975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43708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02700" cy="3604050"/>
          </a:xfrm>
          <a:prstGeom prst="rect">
            <a:avLst/>
          </a:prstGeom>
          <a:noFill/>
        </p:spPr>
      </p:pic>
      <p:pic>
        <p:nvPicPr>
          <p:cNvPr id="3075" name="Picture 3" descr="C:\Users\Светлана\Desktop\4370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2381251" cy="3571876"/>
          </a:xfrm>
          <a:prstGeom prst="rect">
            <a:avLst/>
          </a:prstGeom>
          <a:noFill/>
        </p:spPr>
      </p:pic>
      <p:pic>
        <p:nvPicPr>
          <p:cNvPr id="3076" name="Picture 4" descr="C:\Users\Светлана\Desktop\43733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0"/>
            <a:ext cx="4071934" cy="2714623"/>
          </a:xfrm>
          <a:prstGeom prst="rect">
            <a:avLst/>
          </a:prstGeom>
          <a:noFill/>
        </p:spPr>
      </p:pic>
      <p:pic>
        <p:nvPicPr>
          <p:cNvPr id="3077" name="Picture 5" descr="C:\Users\Светлана\Desktop\4373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1" y="2928934"/>
            <a:ext cx="2619377" cy="3929066"/>
          </a:xfrm>
          <a:prstGeom prst="rect">
            <a:avLst/>
          </a:prstGeom>
          <a:noFill/>
        </p:spPr>
      </p:pic>
      <p:pic>
        <p:nvPicPr>
          <p:cNvPr id="3078" name="Picture 6" descr="C:\Users\Светлана\Desktop\4373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3643314"/>
            <a:ext cx="2143124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071546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Основная задача этого этапа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71546"/>
            <a:ext cx="8991600" cy="57864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– подготовка спортсменов к возобновлению тренировки.</a:t>
            </a:r>
          </a:p>
          <a:p>
            <a:pPr>
              <a:buNone/>
            </a:pPr>
            <a:r>
              <a:rPr lang="ru-RU" dirty="0" smtClean="0"/>
              <a:t>    Спортсмен - под </a:t>
            </a:r>
            <a:r>
              <a:rPr lang="ru-RU" dirty="0" smtClean="0"/>
              <a:t>контролем врача команды. </a:t>
            </a:r>
            <a:r>
              <a:rPr lang="ru-RU" dirty="0" smtClean="0"/>
              <a:t>Тренировка-  </a:t>
            </a:r>
            <a:r>
              <a:rPr lang="ru-RU" dirty="0" smtClean="0"/>
              <a:t>индивидуальный характер (помимо временного ограничения объема и интенсивности физической нагрузки могут быть также временно исключены отдельные специальные упражнения и, наоборот, включены в тренировку специальные упражнения из арсенала этапа спортивной реабилитации).</a:t>
            </a:r>
          </a:p>
          <a:p>
            <a:pPr>
              <a:buNone/>
            </a:pPr>
            <a:r>
              <a:rPr lang="ru-RU" dirty="0" smtClean="0"/>
              <a:t>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0"/>
            <a:ext cx="8277252" cy="1295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спортивная тренировка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заключительном этапе реабилитации, наряду с традиционными средствами ЛФК, используются различные группы физических упражнений, которые по своему объему, интенсивности и специфике приближаются к тренировочным. </a:t>
            </a:r>
            <a:endParaRPr lang="ru-RU" dirty="0" smtClean="0"/>
          </a:p>
          <a:p>
            <a:r>
              <a:rPr lang="ru-RU" dirty="0" smtClean="0"/>
              <a:t>Учитывая довольно большие объем и интенсивность физических нагрузок, применяемых при реабилитации спортсменов, очень важно правильно дозировать их с помощью соответствующих методов контроля и коррекции</a:t>
            </a:r>
            <a:endParaRPr lang="ru-RU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358346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        При определении специфики и первоначальной дозировки специальных упражнений </a:t>
            </a:r>
            <a:r>
              <a:rPr lang="ru-RU" dirty="0" smtClean="0"/>
              <a:t>используются </a:t>
            </a:r>
            <a:r>
              <a:rPr lang="ru-RU" dirty="0" err="1" smtClean="0"/>
              <a:t>общеклинические</a:t>
            </a:r>
            <a:r>
              <a:rPr lang="ru-RU" dirty="0" smtClean="0"/>
              <a:t> </a:t>
            </a:r>
            <a:r>
              <a:rPr lang="ru-RU" dirty="0" smtClean="0"/>
              <a:t>и инструментально-функциональные методы диагностики (гониометрию, </a:t>
            </a:r>
            <a:r>
              <a:rPr lang="ru-RU" dirty="0" err="1" smtClean="0"/>
              <a:t>миотонусометрию</a:t>
            </a:r>
            <a:r>
              <a:rPr lang="ru-RU" dirty="0" smtClean="0"/>
              <a:t>, динамометрию, электромиографию </a:t>
            </a:r>
            <a:r>
              <a:rPr lang="ru-RU" dirty="0" smtClean="0"/>
              <a:t>, </a:t>
            </a:r>
            <a:r>
              <a:rPr lang="ru-RU" dirty="0" err="1" smtClean="0"/>
              <a:t>велоэргометрию</a:t>
            </a:r>
            <a:r>
              <a:rPr lang="ru-RU" dirty="0" smtClean="0"/>
              <a:t>, функциональные пробы  и </a:t>
            </a:r>
            <a:r>
              <a:rPr lang="ru-RU" dirty="0" smtClean="0"/>
              <a:t>пр.), </a:t>
            </a:r>
            <a:r>
              <a:rPr lang="ru-RU" dirty="0" smtClean="0"/>
              <a:t> </a:t>
            </a:r>
            <a:r>
              <a:rPr lang="ru-RU" dirty="0" smtClean="0"/>
              <a:t>ручные и двигательные тесты.</a:t>
            </a:r>
          </a:p>
          <a:p>
            <a:pPr>
              <a:buNone/>
            </a:pPr>
            <a:r>
              <a:rPr lang="ru-RU" dirty="0" smtClean="0"/>
              <a:t>            Учет этих показателей позволяет </a:t>
            </a:r>
            <a:r>
              <a:rPr lang="ru-RU" dirty="0" smtClean="0"/>
              <a:t>с точностью определять </a:t>
            </a:r>
            <a:r>
              <a:rPr lang="ru-RU" dirty="0" smtClean="0"/>
              <a:t>возможность </a:t>
            </a:r>
            <a:r>
              <a:rPr lang="ru-RU" dirty="0" smtClean="0"/>
              <a:t>выполнения </a:t>
            </a:r>
            <a:r>
              <a:rPr lang="ru-RU" dirty="0" smtClean="0"/>
              <a:t>специальных упражнений, </a:t>
            </a:r>
            <a:r>
              <a:rPr lang="ru-RU" dirty="0" smtClean="0"/>
              <a:t>исключив  </a:t>
            </a:r>
            <a:r>
              <a:rPr lang="ru-RU" dirty="0" smtClean="0"/>
              <a:t>возможные осложнения</a:t>
            </a:r>
            <a:r>
              <a:rPr lang="ru-RU" dirty="0" smtClean="0"/>
              <a:t>.</a:t>
            </a:r>
            <a:r>
              <a:rPr lang="ru-RU" sz="3400" b="1" i="1" dirty="0" smtClean="0">
                <a:solidFill>
                  <a:srgbClr val="C00000"/>
                </a:solidFill>
              </a:rPr>
              <a:t> </a:t>
            </a:r>
            <a:endParaRPr lang="ru-RU" sz="34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400" b="1" i="1" dirty="0" smtClean="0">
                <a:solidFill>
                  <a:srgbClr val="C00000"/>
                </a:solidFill>
              </a:rPr>
              <a:t> </a:t>
            </a:r>
            <a:r>
              <a:rPr lang="ru-RU" sz="3400" b="1" i="1" dirty="0" smtClean="0">
                <a:solidFill>
                  <a:srgbClr val="C00000"/>
                </a:solidFill>
              </a:rPr>
              <a:t>    Ручное </a:t>
            </a:r>
            <a:r>
              <a:rPr lang="ru-RU" sz="3400" b="1" i="1" dirty="0" smtClean="0">
                <a:solidFill>
                  <a:srgbClr val="C00000"/>
                </a:solidFill>
              </a:rPr>
              <a:t>тестирование</a:t>
            </a:r>
            <a:r>
              <a:rPr lang="ru-RU" dirty="0" smtClean="0"/>
              <a:t> : устойчивость (стабильность) суставов,  мышечные усилия без болевых ощущений.</a:t>
            </a:r>
            <a:r>
              <a:rPr lang="ru-RU" i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</a:t>
            </a:r>
            <a:r>
              <a:rPr lang="ru-RU" sz="3400" b="1" i="1" dirty="0" smtClean="0">
                <a:solidFill>
                  <a:srgbClr val="C00000"/>
                </a:solidFill>
              </a:rPr>
              <a:t>       </a:t>
            </a:r>
            <a:r>
              <a:rPr lang="ru-RU" sz="3400" b="1" i="1" dirty="0" smtClean="0">
                <a:solidFill>
                  <a:srgbClr val="C00000"/>
                </a:solidFill>
              </a:rPr>
              <a:t>Двигательные </a:t>
            </a:r>
            <a:r>
              <a:rPr lang="ru-RU" sz="3400" b="1" i="1" dirty="0" smtClean="0">
                <a:solidFill>
                  <a:srgbClr val="C00000"/>
                </a:solidFill>
              </a:rPr>
              <a:t>тесты:</a:t>
            </a:r>
            <a:r>
              <a:rPr lang="ru-RU" sz="3400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>При </a:t>
            </a:r>
            <a:r>
              <a:rPr lang="ru-RU" dirty="0" smtClean="0"/>
              <a:t>выполнении упражнений с использованием </a:t>
            </a:r>
            <a:r>
              <a:rPr lang="ru-RU" dirty="0" smtClean="0"/>
              <a:t>тренажеров  определяется индивидуальный </a:t>
            </a:r>
            <a:r>
              <a:rPr lang="ru-RU" dirty="0" smtClean="0"/>
              <a:t>максимум амплитуды работающего сустава с рабочей амплитудой специального упражнения. Например, при тренировке на велоэргометре рабочая амплитуда в коленном суставе составляет 75° (сгибание). </a:t>
            </a:r>
            <a:r>
              <a:rPr lang="ru-RU" dirty="0" smtClean="0"/>
              <a:t> </a:t>
            </a:r>
            <a:r>
              <a:rPr lang="ru-RU" dirty="0" smtClean="0"/>
              <a:t>С</a:t>
            </a:r>
            <a:r>
              <a:rPr lang="ru-RU" dirty="0" smtClean="0"/>
              <a:t>охраняется </a:t>
            </a:r>
            <a:r>
              <a:rPr lang="ru-RU" dirty="0" smtClean="0"/>
              <a:t>остаточная контрактура и сгибание в коленном суставе </a:t>
            </a:r>
            <a:r>
              <a:rPr lang="ru-RU" dirty="0" smtClean="0"/>
              <a:t> </a:t>
            </a:r>
            <a:r>
              <a:rPr lang="ru-RU" dirty="0" smtClean="0"/>
              <a:t>только </a:t>
            </a:r>
            <a:r>
              <a:rPr lang="ru-RU" dirty="0" smtClean="0"/>
              <a:t>85°, а разгибание – лишь 160-165°, </a:t>
            </a:r>
            <a:r>
              <a:rPr lang="ru-RU" dirty="0" smtClean="0"/>
              <a:t>то тренировка на </a:t>
            </a:r>
            <a:r>
              <a:rPr lang="ru-RU" dirty="0" smtClean="0"/>
              <a:t>велоэргометре </a:t>
            </a:r>
            <a:r>
              <a:rPr lang="ru-RU" dirty="0" err="1" smtClean="0"/>
              <a:t>травмоопасна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П</a:t>
            </a:r>
            <a:r>
              <a:rPr lang="ru-RU" dirty="0" smtClean="0"/>
              <a:t>осле </a:t>
            </a:r>
            <a:r>
              <a:rPr lang="ru-RU" dirty="0" smtClean="0"/>
              <a:t>оперативного лечения повреждений коленного сустава </a:t>
            </a:r>
            <a:r>
              <a:rPr lang="ru-RU" dirty="0" smtClean="0"/>
              <a:t> можно </a:t>
            </a:r>
            <a:r>
              <a:rPr lang="ru-RU" dirty="0" smtClean="0"/>
              <a:t>приступать к медленному </a:t>
            </a:r>
            <a:r>
              <a:rPr lang="ru-RU" dirty="0" smtClean="0"/>
              <a:t>бегу </a:t>
            </a:r>
            <a:r>
              <a:rPr lang="ru-RU" dirty="0" smtClean="0"/>
              <a:t>при отсутствии воспалительных явлений или дегенерации суставного хряща, а также успешно выполнив тест на длительную ходьбу (дистанция – не менее 5-6 км, скорость – не менее 7-8 км/ч).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Задачи современной реабилитации спортсменов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3357585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Полное восстановление утраченных функций.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Восстановление физической формы, позволяющей вести тренировочный процесс без ограничений.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Минимальные (оптимальные) сроки реабилитации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Picture 2" descr="C:\Users\Светлана\Desktop\реабилитация спортсменов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857628"/>
            <a:ext cx="2686054" cy="2758650"/>
          </a:xfrm>
          <a:prstGeom prst="rect">
            <a:avLst/>
          </a:prstGeom>
          <a:noFill/>
        </p:spPr>
      </p:pic>
      <p:pic>
        <p:nvPicPr>
          <p:cNvPr id="1026" name="Picture 2" descr="C:\Users\Светлана\Desktop\99161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14818"/>
            <a:ext cx="4438651" cy="2494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0"/>
            <a:ext cx="9429784" cy="71437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   Для каждого занятия (обычно на срок от 1-2 до 3-4 дней) </a:t>
            </a:r>
            <a:r>
              <a:rPr lang="ru-RU" dirty="0" smtClean="0"/>
              <a:t> </a:t>
            </a:r>
            <a:r>
              <a:rPr lang="ru-RU" dirty="0" smtClean="0"/>
              <a:t>перечень </a:t>
            </a:r>
            <a:r>
              <a:rPr lang="ru-RU" dirty="0" err="1" smtClean="0"/>
              <a:t>спецупражнений</a:t>
            </a:r>
            <a:r>
              <a:rPr lang="ru-RU" dirty="0" smtClean="0"/>
              <a:t> </a:t>
            </a:r>
            <a:r>
              <a:rPr lang="ru-RU" dirty="0" smtClean="0"/>
              <a:t>с </a:t>
            </a:r>
            <a:r>
              <a:rPr lang="ru-RU" dirty="0" smtClean="0"/>
              <a:t>указанием </a:t>
            </a:r>
            <a:r>
              <a:rPr lang="ru-RU" dirty="0" smtClean="0"/>
              <a:t>параметров </a:t>
            </a:r>
            <a:r>
              <a:rPr lang="ru-RU" dirty="0" err="1" smtClean="0"/>
              <a:t>физнагрузки</a:t>
            </a:r>
            <a:r>
              <a:rPr lang="ru-RU" dirty="0" smtClean="0"/>
              <a:t>. </a:t>
            </a:r>
            <a:r>
              <a:rPr lang="ru-RU" dirty="0" smtClean="0"/>
              <a:t>М</a:t>
            </a:r>
            <a:r>
              <a:rPr lang="ru-RU" dirty="0" smtClean="0"/>
              <a:t>етодист </a:t>
            </a:r>
            <a:r>
              <a:rPr lang="ru-RU" dirty="0" smtClean="0"/>
              <a:t>ЛФК </a:t>
            </a:r>
            <a:r>
              <a:rPr lang="ru-RU" dirty="0" smtClean="0"/>
              <a:t>предлагает выполнять </a:t>
            </a:r>
            <a:r>
              <a:rPr lang="ru-RU" dirty="0" smtClean="0"/>
              <a:t>в определенной последовательности </a:t>
            </a:r>
            <a:r>
              <a:rPr lang="ru-RU" dirty="0" err="1" smtClean="0"/>
              <a:t>спец</a:t>
            </a:r>
            <a:r>
              <a:rPr lang="ru-RU" dirty="0" err="1" smtClean="0"/>
              <a:t>упражнения</a:t>
            </a:r>
            <a:r>
              <a:rPr lang="ru-RU" dirty="0" smtClean="0"/>
              <a:t>, контролирует правильность их выполнения и заносит результаты в специальный протокол. При невозможности выполнить задание из-за усталости или болей методист уменьшает </a:t>
            </a:r>
            <a:r>
              <a:rPr lang="ru-RU" dirty="0" err="1" smtClean="0"/>
              <a:t>физнагрузку</a:t>
            </a:r>
            <a:r>
              <a:rPr lang="ru-RU" dirty="0" smtClean="0"/>
              <a:t> </a:t>
            </a:r>
            <a:r>
              <a:rPr lang="ru-RU" dirty="0" smtClean="0"/>
              <a:t>или отменяет ее. Такое решение принимается </a:t>
            </a:r>
            <a:r>
              <a:rPr lang="ru-RU" dirty="0" smtClean="0"/>
              <a:t> и при </a:t>
            </a:r>
            <a:r>
              <a:rPr lang="ru-RU" dirty="0" smtClean="0"/>
              <a:t>появлении признаков воспаления, при ухудшении клинико-функциональных показателей (появление эритроцитов и белка в моче, аритмии по данным ЭКГ, резкой тахикардии или артериальной гипертензии и пр.).</a:t>
            </a:r>
          </a:p>
          <a:p>
            <a:pPr>
              <a:buNone/>
            </a:pPr>
            <a:r>
              <a:rPr lang="ru-RU" dirty="0" smtClean="0"/>
              <a:t>            При наличии резервных возможностей у </a:t>
            </a:r>
            <a:r>
              <a:rPr lang="ru-RU" dirty="0" smtClean="0"/>
              <a:t>спортсмена </a:t>
            </a:r>
            <a:r>
              <a:rPr lang="ru-RU" dirty="0" smtClean="0"/>
              <a:t> </a:t>
            </a:r>
            <a:r>
              <a:rPr lang="ru-RU" dirty="0" smtClean="0"/>
              <a:t>увеличивается вначале объем, а затем интенсивность физических упражнений, происходит их постепенное усложнение. При отсутствии осложнений спортсмен </a:t>
            </a:r>
            <a:r>
              <a:rPr lang="ru-RU" dirty="0" smtClean="0"/>
              <a:t> </a:t>
            </a:r>
            <a:r>
              <a:rPr lang="ru-RU" dirty="0" smtClean="0"/>
              <a:t>переводится на режим тренирующей нагрузки.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34442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Медико-спортивная ЭКСПЕРТИЗА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1"/>
            <a:ext cx="8715436" cy="32147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Цель – объективная  проверка степени клинико-функциональной готовности спортсмена, изучение множества параметров   состояния организма спортсмена в сопоставлении с предстоящими ему спортивными нагрузками  в конкретном виде спорта.</a:t>
            </a:r>
            <a:endParaRPr lang="ru-RU" dirty="0"/>
          </a:p>
        </p:txBody>
      </p:sp>
      <p:pic>
        <p:nvPicPr>
          <p:cNvPr id="17410" name="Picture 2" descr="C:\Users\Светлана\Desktop\реабилитация спортсменов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357694"/>
            <a:ext cx="2000250" cy="2286000"/>
          </a:xfrm>
          <a:prstGeom prst="rect">
            <a:avLst/>
          </a:prstGeom>
          <a:noFill/>
        </p:spPr>
      </p:pic>
      <p:pic>
        <p:nvPicPr>
          <p:cNvPr id="5" name="Picture 5" descr="C:\Users\Светлана\Desktop\реабилитация спортсменов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42913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0"/>
            <a:ext cx="9501222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</a:p>
          <a:p>
            <a:pPr algn="just">
              <a:buNone/>
            </a:pPr>
            <a:r>
              <a:rPr lang="ru-RU" dirty="0" smtClean="0"/>
              <a:t>          </a:t>
            </a:r>
          </a:p>
          <a:p>
            <a:pPr algn="just">
              <a:buNone/>
            </a:pPr>
            <a:r>
              <a:rPr lang="ru-RU" dirty="0" smtClean="0"/>
              <a:t>          В состав экспертной комиссии входят врачи-специалисты и педагоги, участвовавшие в реабилитации </a:t>
            </a:r>
            <a:r>
              <a:rPr lang="ru-RU" dirty="0" smtClean="0"/>
              <a:t>спортсмена.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/>
              <a:t> </a:t>
            </a:r>
            <a:r>
              <a:rPr lang="ru-RU" dirty="0" smtClean="0"/>
              <a:t>Э</a:t>
            </a:r>
            <a:r>
              <a:rPr lang="ru-RU" dirty="0" smtClean="0"/>
              <a:t>кспертиза </a:t>
            </a:r>
            <a:r>
              <a:rPr lang="ru-RU" dirty="0" smtClean="0"/>
              <a:t>позволяет предупредить возможные осложнения и рецидивы заболеваний у спортсменов, недостаточно подготовленных к началу спортивной тренировки.</a:t>
            </a:r>
          </a:p>
          <a:p>
            <a:pPr algn="just">
              <a:buNone/>
            </a:pPr>
            <a:r>
              <a:rPr lang="ru-RU" dirty="0" smtClean="0"/>
              <a:t>          Заключительная экспертиза проводится после завершения этапа спортивной реабилитации. При вынесении вердикта принимаются во внимание различные данные.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Клинико-функциональные </a:t>
            </a:r>
            <a:r>
              <a:rPr lang="ru-RU" sz="3300" b="1" dirty="0" smtClean="0">
                <a:solidFill>
                  <a:srgbClr val="C00000"/>
                </a:solidFill>
              </a:rPr>
              <a:t>показатели </a:t>
            </a:r>
            <a:r>
              <a:rPr lang="ru-RU" sz="3300" b="1" dirty="0" smtClean="0">
                <a:solidFill>
                  <a:srgbClr val="C00000"/>
                </a:solidFill>
              </a:rPr>
              <a:t>спортсмена</a:t>
            </a:r>
            <a:endParaRPr lang="ru-RU" sz="33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300" dirty="0" smtClean="0"/>
              <a:t>            </a:t>
            </a:r>
            <a:r>
              <a:rPr lang="ru-RU" sz="3300" dirty="0" smtClean="0"/>
              <a:t> </a:t>
            </a:r>
            <a:r>
              <a:rPr lang="ru-RU" sz="3300" dirty="0" err="1" smtClean="0"/>
              <a:t>Общеклинические</a:t>
            </a:r>
            <a:r>
              <a:rPr lang="ru-RU" sz="3300" dirty="0" smtClean="0"/>
              <a:t>, функциональные </a:t>
            </a:r>
            <a:r>
              <a:rPr lang="ru-RU" sz="3300" dirty="0" smtClean="0"/>
              <a:t>показатели (ЭМГ, гониометрия, динамометрия, </a:t>
            </a:r>
            <a:r>
              <a:rPr lang="ru-RU" sz="3300" dirty="0" err="1" smtClean="0"/>
              <a:t>тонусометрия</a:t>
            </a:r>
            <a:r>
              <a:rPr lang="ru-RU" sz="3300" dirty="0" smtClean="0"/>
              <a:t> и пр.). </a:t>
            </a:r>
            <a:endParaRPr lang="ru-RU" sz="3300" dirty="0" smtClean="0"/>
          </a:p>
          <a:p>
            <a:pPr>
              <a:buNone/>
            </a:pPr>
            <a:r>
              <a:rPr lang="ru-RU" sz="3300" dirty="0" smtClean="0"/>
              <a:t> </a:t>
            </a:r>
            <a:r>
              <a:rPr lang="ru-RU" sz="3300" dirty="0" smtClean="0"/>
              <a:t>    </a:t>
            </a:r>
            <a:r>
              <a:rPr lang="ru-RU" sz="3300" b="1" dirty="0" smtClean="0">
                <a:solidFill>
                  <a:srgbClr val="C00000"/>
                </a:solidFill>
              </a:rPr>
              <a:t>Ручные тесты:</a:t>
            </a:r>
            <a:r>
              <a:rPr lang="ru-RU" sz="3300" dirty="0" smtClean="0"/>
              <a:t> оценка силовых возможностей </a:t>
            </a:r>
            <a:r>
              <a:rPr lang="ru-RU" sz="3300" dirty="0" smtClean="0"/>
              <a:t>отдельных мышечных групп, устойчивость суставов. </a:t>
            </a:r>
          </a:p>
          <a:p>
            <a:pPr>
              <a:buNone/>
            </a:pPr>
            <a:r>
              <a:rPr lang="ru-RU" sz="3300" dirty="0" smtClean="0"/>
              <a:t>     </a:t>
            </a:r>
            <a:r>
              <a:rPr lang="ru-RU" sz="3300" dirty="0" smtClean="0"/>
              <a:t>  </a:t>
            </a:r>
            <a:r>
              <a:rPr lang="ru-RU" sz="3300" b="1" dirty="0" smtClean="0">
                <a:solidFill>
                  <a:srgbClr val="C00000"/>
                </a:solidFill>
              </a:rPr>
              <a:t>Двигательные </a:t>
            </a:r>
            <a:r>
              <a:rPr lang="ru-RU" sz="3300" b="1" dirty="0" smtClean="0">
                <a:solidFill>
                  <a:srgbClr val="C00000"/>
                </a:solidFill>
              </a:rPr>
              <a:t>тесты: </a:t>
            </a:r>
            <a:r>
              <a:rPr lang="ru-RU" sz="3300" dirty="0" smtClean="0"/>
              <a:t>физические </a:t>
            </a:r>
            <a:r>
              <a:rPr lang="ru-RU" sz="3300" dirty="0" smtClean="0"/>
              <a:t>упражнения, наиболее информативны: они </a:t>
            </a:r>
            <a:r>
              <a:rPr lang="ru-RU" sz="3300" dirty="0" smtClean="0"/>
              <a:t>выявляют </a:t>
            </a:r>
            <a:r>
              <a:rPr lang="ru-RU" sz="3300" dirty="0" smtClean="0"/>
              <a:t>силовые и амплитудные возможности, координацию движений спортсмена при нагрузках, приближенных к тренировочным. Для правильной оценки двигательных тестов их результаты сравнивают с нормативными (или сравнивают результаты травмированной и здоровой конечностей).</a:t>
            </a:r>
          </a:p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</a:t>
            </a:r>
            <a:r>
              <a:rPr lang="ru-RU" dirty="0" smtClean="0"/>
              <a:t>Оцениваются </a:t>
            </a:r>
            <a:r>
              <a:rPr lang="ru-RU" dirty="0" smtClean="0"/>
              <a:t>возраст, пол, социальный статус </a:t>
            </a:r>
            <a:r>
              <a:rPr lang="ru-RU" dirty="0" smtClean="0"/>
              <a:t>спортсмена</a:t>
            </a:r>
            <a:r>
              <a:rPr lang="ru-RU" dirty="0" smtClean="0"/>
              <a:t>, спортивная конъюнктура (специализация, квалификация спортивный стаж, роль в команде, календарь предстоящих соревнований и пр.).</a:t>
            </a:r>
          </a:p>
          <a:p>
            <a:pPr algn="just">
              <a:buNone/>
            </a:pPr>
            <a:r>
              <a:rPr lang="ru-RU" dirty="0" smtClean="0"/>
              <a:t>           </a:t>
            </a:r>
            <a:r>
              <a:rPr lang="ru-RU" dirty="0" smtClean="0"/>
              <a:t> </a:t>
            </a:r>
            <a:r>
              <a:rPr lang="ru-RU" dirty="0" smtClean="0"/>
              <a:t>П</a:t>
            </a:r>
            <a:r>
              <a:rPr lang="ru-RU" dirty="0" smtClean="0"/>
              <a:t>олученные </a:t>
            </a:r>
            <a:r>
              <a:rPr lang="ru-RU" dirty="0" smtClean="0"/>
              <a:t>данные сопоставляются с предстоящими спортивными нагрузками, </a:t>
            </a:r>
            <a:r>
              <a:rPr lang="ru-RU" dirty="0" smtClean="0"/>
              <a:t>определяются </a:t>
            </a:r>
            <a:r>
              <a:rPr lang="ru-RU" dirty="0" smtClean="0"/>
              <a:t>их </a:t>
            </a:r>
            <a:r>
              <a:rPr lang="ru-RU" dirty="0" smtClean="0"/>
              <a:t>координационная и </a:t>
            </a:r>
            <a:r>
              <a:rPr lang="ru-RU" dirty="0" smtClean="0"/>
              <a:t>эмоциональная сложность, объем и интенсивность нагрузок, режим мышечной деятельности и другие параметры. Для спортсменов с последствиями травм опорно-двигательного </a:t>
            </a:r>
            <a:r>
              <a:rPr lang="ru-RU" dirty="0" smtClean="0"/>
              <a:t>аппарата,  </a:t>
            </a:r>
            <a:r>
              <a:rPr lang="ru-RU" dirty="0" smtClean="0"/>
              <a:t>черепно-мозговых </a:t>
            </a:r>
            <a:r>
              <a:rPr lang="ru-RU" dirty="0" smtClean="0"/>
              <a:t>травм нужно  </a:t>
            </a:r>
            <a:r>
              <a:rPr lang="ru-RU" dirty="0" smtClean="0"/>
              <a:t>оценить конкретное </a:t>
            </a:r>
            <a:r>
              <a:rPr lang="ru-RU" dirty="0" smtClean="0"/>
              <a:t>воздействие </a:t>
            </a:r>
            <a:r>
              <a:rPr lang="ru-RU" dirty="0" smtClean="0"/>
              <a:t>специфических спортивных нагрузок на тот или иной сустав, отдел позвоночного </a:t>
            </a:r>
            <a:r>
              <a:rPr lang="ru-RU" dirty="0" smtClean="0"/>
              <a:t>столба,  </a:t>
            </a:r>
            <a:r>
              <a:rPr lang="ru-RU" dirty="0" smtClean="0"/>
              <a:t>когнитивные функции и </a:t>
            </a:r>
            <a:r>
              <a:rPr lang="ru-RU" dirty="0" smtClean="0"/>
              <a:t> </a:t>
            </a:r>
            <a:r>
              <a:rPr lang="ru-RU" dirty="0" smtClean="0"/>
              <a:t>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000760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 Сопоставляя все вышеназванные факторы экспертная комиссия выносит свое решение</a:t>
            </a:r>
            <a:r>
              <a:rPr lang="ru-RU" dirty="0" smtClean="0"/>
              <a:t> </a:t>
            </a:r>
            <a:r>
              <a:rPr lang="ru-RU" b="1" dirty="0" smtClean="0"/>
              <a:t>по окончании реабилитации в зависимости от состояния здоровья спортсмена</a:t>
            </a:r>
            <a:r>
              <a:rPr lang="ru-RU" dirty="0" smtClean="0"/>
              <a:t>: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 возобновлении спортивной тренировки (возможно с некоторым ограничением);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сроках возможного участия в соревнованиях;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продолжении реабилитации;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спортивной переориентации;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переход на оздоровительную физкультуру </a:t>
            </a:r>
            <a:endParaRPr lang="ru-RU" dirty="0"/>
          </a:p>
        </p:txBody>
      </p:sp>
      <p:pic>
        <p:nvPicPr>
          <p:cNvPr id="4100" name="Picture 4" descr="C:\Users\Светлана\Desktop\реабилитация спортсменов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909842"/>
            <a:ext cx="3000364" cy="2085755"/>
          </a:xfrm>
          <a:prstGeom prst="rect">
            <a:avLst/>
          </a:prstGeom>
          <a:noFill/>
        </p:spPr>
      </p:pic>
      <p:pic>
        <p:nvPicPr>
          <p:cNvPr id="4101" name="Picture 5" descr="C:\Users\Светлана\Desktop\реабилитация спортсменов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726" y="4000504"/>
            <a:ext cx="3606274" cy="1384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БЛАГОДАРЮ ЗА ВНИМАНИЕ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Светлана\Desktop\реабилитация спортсменов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6929501" cy="4611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9436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      </a:t>
            </a:r>
            <a:r>
              <a:rPr lang="ru-RU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реабилитации </a:t>
            </a:r>
            <a:r>
              <a:rPr lang="ru-RU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</a:t>
            </a:r>
            <a:r>
              <a:rPr lang="ru-RU" sz="3600" b="1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  зависят </a:t>
            </a:r>
            <a:r>
              <a:rPr lang="ru-RU" dirty="0" smtClean="0"/>
              <a:t>от </a:t>
            </a:r>
            <a:r>
              <a:rPr lang="ru-RU" dirty="0" smtClean="0"/>
              <a:t> </a:t>
            </a:r>
            <a:r>
              <a:rPr lang="ru-RU" dirty="0" smtClean="0"/>
              <a:t>факторов: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    </a:t>
            </a:r>
            <a:r>
              <a:rPr lang="ru-RU" b="1" i="1" dirty="0" smtClean="0">
                <a:solidFill>
                  <a:srgbClr val="C00000"/>
                </a:solidFill>
              </a:rPr>
              <a:t>характера травмы;</a:t>
            </a:r>
          </a:p>
          <a:p>
            <a:pPr lvl="0" algn="just">
              <a:buNone/>
            </a:pPr>
            <a:r>
              <a:rPr lang="ru-RU" b="1" i="1" dirty="0" smtClean="0"/>
              <a:t>-    </a:t>
            </a:r>
            <a:r>
              <a:rPr lang="ru-RU" b="1" i="1" dirty="0" smtClean="0">
                <a:solidFill>
                  <a:srgbClr val="C00000"/>
                </a:solidFill>
              </a:rPr>
              <a:t>динамики процесса восстановления;</a:t>
            </a:r>
          </a:p>
          <a:p>
            <a:pPr lvl="0" algn="just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-    данных, полученных после обследования;</a:t>
            </a:r>
          </a:p>
          <a:p>
            <a:pPr lvl="0" algn="just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-    вида активности в спорте.</a:t>
            </a:r>
          </a:p>
          <a:p>
            <a:pPr algn="just">
              <a:buNone/>
            </a:pPr>
            <a:r>
              <a:rPr lang="ru-RU" dirty="0" smtClean="0"/>
              <a:t>            Во время каждого этапа реабилитации </a:t>
            </a:r>
            <a:r>
              <a:rPr lang="ru-RU" dirty="0" smtClean="0"/>
              <a:t>в </a:t>
            </a:r>
            <a:r>
              <a:rPr lang="ru-RU" dirty="0" smtClean="0"/>
              <a:t>посттравматический период </a:t>
            </a:r>
            <a:r>
              <a:rPr lang="ru-RU" dirty="0" smtClean="0"/>
              <a:t>задач изменяются</a:t>
            </a:r>
            <a:r>
              <a:rPr lang="ru-RU" dirty="0" smtClean="0"/>
              <a:t>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Ц</a:t>
            </a:r>
            <a:r>
              <a:rPr lang="ru-RU" dirty="0" smtClean="0"/>
              <a:t>ель </a:t>
            </a:r>
            <a:r>
              <a:rPr lang="ru-RU" dirty="0" smtClean="0"/>
              <a:t>восстановительного периода </a:t>
            </a:r>
            <a:r>
              <a:rPr lang="ru-RU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снижение болевых ощущений, </a:t>
            </a:r>
            <a:r>
              <a:rPr lang="ru-RU" dirty="0" smtClean="0"/>
              <a:t> </a:t>
            </a:r>
            <a:r>
              <a:rPr lang="ru-RU" dirty="0" smtClean="0"/>
              <a:t>устранение воспаления, нормализация объема движения, увеличение тонуса мышц, тренировка баланса и координации, точности и </a:t>
            </a:r>
            <a:r>
              <a:rPr lang="ru-RU" dirty="0" smtClean="0"/>
              <a:t>выносливости, для возвращения  </a:t>
            </a:r>
            <a:r>
              <a:rPr lang="ru-RU" dirty="0" smtClean="0"/>
              <a:t>спортсмена на </a:t>
            </a:r>
            <a:r>
              <a:rPr lang="ru-RU" dirty="0" smtClean="0"/>
              <a:t>прежний </a:t>
            </a:r>
            <a:r>
              <a:rPr lang="ru-RU" dirty="0" smtClean="0"/>
              <a:t>уровень функциональности и </a:t>
            </a:r>
            <a:r>
              <a:rPr lang="ru-RU" dirty="0" smtClean="0"/>
              <a:t>тренированности и  формирование программы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smtClean="0"/>
              <a:t> предотвращения  повторных травм.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Реабилитация спортсменов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350046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отличаетя</a:t>
            </a:r>
            <a:r>
              <a:rPr lang="ru-RU" dirty="0" smtClean="0"/>
              <a:t>  тем , что </a:t>
            </a:r>
            <a:r>
              <a:rPr lang="ru-RU" dirty="0" smtClean="0"/>
              <a:t>спортсмен, помимо возвращенной способности выполнять трудовые и бытовые обязанности, должен быть </a:t>
            </a:r>
            <a:r>
              <a:rPr lang="ru-RU" dirty="0" smtClean="0"/>
              <a:t>готов</a:t>
            </a:r>
            <a:r>
              <a:rPr lang="ru-RU" dirty="0" smtClean="0"/>
              <a:t> </a:t>
            </a:r>
            <a:r>
              <a:rPr lang="ru-RU" dirty="0" smtClean="0"/>
              <a:t>переносить большие физические </a:t>
            </a:r>
            <a:r>
              <a:rPr lang="ru-RU" dirty="0" smtClean="0"/>
              <a:t>нагрузки, </a:t>
            </a:r>
            <a:r>
              <a:rPr lang="ru-RU" dirty="0" smtClean="0"/>
              <a:t>т.е. </a:t>
            </a:r>
            <a:r>
              <a:rPr lang="ru-RU" dirty="0" smtClean="0"/>
              <a:t>между </a:t>
            </a:r>
            <a:r>
              <a:rPr lang="ru-RU" dirty="0" smtClean="0"/>
              <a:t>понятием «здоров» для обычного человека и «здоров» — для </a:t>
            </a:r>
            <a:r>
              <a:rPr lang="ru-RU" dirty="0" smtClean="0"/>
              <a:t>спортсмена не одно и тоже.</a:t>
            </a:r>
            <a:endParaRPr lang="ru-RU" dirty="0"/>
          </a:p>
        </p:txBody>
      </p:sp>
      <p:pic>
        <p:nvPicPr>
          <p:cNvPr id="4099" name="Picture 3" descr="C:\Users\Светлана\Desktop\реабилитация спортсменов\lf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045128"/>
            <a:ext cx="5000660" cy="2812871"/>
          </a:xfrm>
          <a:prstGeom prst="rect">
            <a:avLst/>
          </a:prstGeom>
          <a:noFill/>
        </p:spPr>
      </p:pic>
      <p:pic>
        <p:nvPicPr>
          <p:cNvPr id="4098" name="Picture 2" descr="C:\Users\Светлана\Desktop\реабилитация спортсменов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3159452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77318" cy="6072230"/>
          </a:xfrm>
        </p:spPr>
        <p:txBody>
          <a:bodyPr>
            <a:normAutofit/>
          </a:bodyPr>
          <a:lstStyle/>
          <a:p>
            <a:r>
              <a:rPr lang="ru-RU" dirty="0" smtClean="0"/>
              <a:t>Во многом схожая с методикой реабилитации не спортсменов и инвалидов, методика реабилитации спортсменов в то же время отличается от них. Прежде всего это относится к ее конечной цели – восстановление специфических двигательных качеств и навыков спортсменов, которая требует иных форм организации занятий ЛФК, иных средств и методов восстановления (прежде всего в использовании ЛФК и физической тренировки).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1672</TotalTime>
  <Words>2537</Words>
  <Application>Microsoft Office PowerPoint</Application>
  <PresentationFormat>Экран (4:3)</PresentationFormat>
  <Paragraphs>235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Трек</vt:lpstr>
      <vt:lpstr>Слайд 1</vt:lpstr>
      <vt:lpstr>Слайд 2</vt:lpstr>
      <vt:lpstr>Локализация травмы</vt:lpstr>
      <vt:lpstr>Травмы ода</vt:lpstr>
      <vt:lpstr>Слайд 5</vt:lpstr>
      <vt:lpstr>Задачи современной реабилитации спортсменов </vt:lpstr>
      <vt:lpstr>Слайд 7</vt:lpstr>
      <vt:lpstr>Реабилитация спортсменов</vt:lpstr>
      <vt:lpstr>Слайд 9</vt:lpstr>
      <vt:lpstr>Слайд 10</vt:lpstr>
      <vt:lpstr>Слайд 11</vt:lpstr>
      <vt:lpstr>принципиальные особенности реабилитации спортсменов: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этапы реабилитации:  медицинская реабилитация</vt:lpstr>
      <vt:lpstr>уЧЕТ особенностей  в процессе реабилитации</vt:lpstr>
      <vt:lpstr>этапы реабилитации:  медицинская реабилитация</vt:lpstr>
      <vt:lpstr>Слайд 24</vt:lpstr>
      <vt:lpstr>Иммобилизационный период</vt:lpstr>
      <vt:lpstr>Постиммобилизационный период </vt:lpstr>
      <vt:lpstr>Постиммобилизационный период </vt:lpstr>
      <vt:lpstr>Постиммобилизационный период </vt:lpstr>
      <vt:lpstr>Слайд 29</vt:lpstr>
      <vt:lpstr>Слайд 30</vt:lpstr>
      <vt:lpstr> Механотерапия </vt:lpstr>
      <vt:lpstr>Механотерапия  </vt:lpstr>
      <vt:lpstr>Эрготерапия</vt:lpstr>
      <vt:lpstr>Вид спорта : биатлон   компрессионный перелом ГОП  в анамнезе, дорсопатия M42.1    </vt:lpstr>
      <vt:lpstr>Лечебная физкультура</vt:lpstr>
      <vt:lpstr>Слайд 36</vt:lpstr>
      <vt:lpstr>Слайд 37</vt:lpstr>
      <vt:lpstr>Вид спорта:самбо, травма малоберцовой кости . Восстановление амплитуды и гибкости г/c сустава</vt:lpstr>
      <vt:lpstr>Вывих локтевого сустава, восстановление амплитуды пассивных движений</vt:lpstr>
      <vt:lpstr>Вид спорта : тайский бокс ,  вывих плечевого сустава</vt:lpstr>
      <vt:lpstr>Лечебный массаж и мануальная терапия </vt:lpstr>
      <vt:lpstr>спортивная реабилитация   </vt:lpstr>
      <vt:lpstr>Слайд 43</vt:lpstr>
      <vt:lpstr>спортивная реабилитация </vt:lpstr>
      <vt:lpstr>спортивная реабилитация </vt:lpstr>
      <vt:lpstr>спортивная реабилитация </vt:lpstr>
      <vt:lpstr>спортивная реабилитация</vt:lpstr>
      <vt:lpstr>спортивная реабилитация</vt:lpstr>
      <vt:lpstr>спортивная реабилитация</vt:lpstr>
      <vt:lpstr>спортивная реабилитация</vt:lpstr>
      <vt:lpstr>Возвращение в спорт</vt:lpstr>
      <vt:lpstr>Начальный этап спортивной тренировки </vt:lpstr>
      <vt:lpstr>Особенности спортсмена</vt:lpstr>
      <vt:lpstr>спортивная тренировка </vt:lpstr>
      <vt:lpstr>Слайд 55</vt:lpstr>
      <vt:lpstr>Основная задача этого этапа</vt:lpstr>
      <vt:lpstr>спортивная тренировка</vt:lpstr>
      <vt:lpstr>Слайд 58</vt:lpstr>
      <vt:lpstr>Слайд 59</vt:lpstr>
      <vt:lpstr>Слайд 60</vt:lpstr>
      <vt:lpstr>Медико-спортивная ЭКСПЕРТИЗА</vt:lpstr>
      <vt:lpstr>Слайд 62</vt:lpstr>
      <vt:lpstr>Слайд 63</vt:lpstr>
      <vt:lpstr>Слайд 64</vt:lpstr>
      <vt:lpstr>Слайд 65</vt:lpstr>
      <vt:lpstr>БЛАГОДАРЮ ЗА ВНИМАНИЕ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физической реабилитации спортсменов</dc:title>
  <dc:creator>Светлана</dc:creator>
  <cp:lastModifiedBy>Светлана</cp:lastModifiedBy>
  <cp:revision>220</cp:revision>
  <dcterms:created xsi:type="dcterms:W3CDTF">2019-11-20T14:19:22Z</dcterms:created>
  <dcterms:modified xsi:type="dcterms:W3CDTF">2023-04-06T17:46:03Z</dcterms:modified>
</cp:coreProperties>
</file>