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770" r:id="rId2"/>
    <p:sldMasterId id="2147483813" r:id="rId3"/>
    <p:sldMasterId id="2147483830" r:id="rId4"/>
    <p:sldMasterId id="2147483894" r:id="rId5"/>
    <p:sldMasterId id="2147484014" r:id="rId6"/>
    <p:sldMasterId id="2147484026" r:id="rId7"/>
    <p:sldMasterId id="2147484050" r:id="rId8"/>
    <p:sldMasterId id="2147484062" r:id="rId9"/>
    <p:sldMasterId id="2147484074" r:id="rId10"/>
    <p:sldMasterId id="2147484087" r:id="rId11"/>
    <p:sldMasterId id="2147484099" r:id="rId12"/>
    <p:sldMasterId id="2147484111" r:id="rId13"/>
  </p:sldMasterIdLst>
  <p:notesMasterIdLst>
    <p:notesMasterId r:id="rId58"/>
  </p:notesMasterIdLst>
  <p:sldIdLst>
    <p:sldId id="1843" r:id="rId14"/>
    <p:sldId id="1991" r:id="rId15"/>
    <p:sldId id="1992" r:id="rId16"/>
    <p:sldId id="1986" r:id="rId17"/>
    <p:sldId id="1987" r:id="rId18"/>
    <p:sldId id="1988" r:id="rId19"/>
    <p:sldId id="1990" r:id="rId20"/>
    <p:sldId id="1994" r:id="rId21"/>
    <p:sldId id="1995" r:id="rId22"/>
    <p:sldId id="1996" r:id="rId23"/>
    <p:sldId id="2002" r:id="rId24"/>
    <p:sldId id="1839" r:id="rId25"/>
    <p:sldId id="1841" r:id="rId26"/>
    <p:sldId id="1916" r:id="rId27"/>
    <p:sldId id="1932" r:id="rId28"/>
    <p:sldId id="2003" r:id="rId29"/>
    <p:sldId id="1844" r:id="rId30"/>
    <p:sldId id="1982" r:id="rId31"/>
    <p:sldId id="1944" r:id="rId32"/>
    <p:sldId id="1945" r:id="rId33"/>
    <p:sldId id="1946" r:id="rId34"/>
    <p:sldId id="1983" r:id="rId35"/>
    <p:sldId id="1948" r:id="rId36"/>
    <p:sldId id="1968" r:id="rId37"/>
    <p:sldId id="1969" r:id="rId38"/>
    <p:sldId id="1972" r:id="rId39"/>
    <p:sldId id="1970" r:id="rId40"/>
    <p:sldId id="1971" r:id="rId41"/>
    <p:sldId id="1951" r:id="rId42"/>
    <p:sldId id="1949" r:id="rId43"/>
    <p:sldId id="1950" r:id="rId44"/>
    <p:sldId id="1953" r:id="rId45"/>
    <p:sldId id="1952" r:id="rId46"/>
    <p:sldId id="1954" r:id="rId47"/>
    <p:sldId id="1955" r:id="rId48"/>
    <p:sldId id="1984" r:id="rId49"/>
    <p:sldId id="1976" r:id="rId50"/>
    <p:sldId id="1974" r:id="rId51"/>
    <p:sldId id="1977" r:id="rId52"/>
    <p:sldId id="1964" r:id="rId53"/>
    <p:sldId id="1978" r:id="rId54"/>
    <p:sldId id="1979" r:id="rId55"/>
    <p:sldId id="1980" r:id="rId56"/>
    <p:sldId id="1981" r:id="rId5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Левцун Елена Ивановна" initials="ЛЕИ" lastIdx="0" clrIdx="0">
    <p:extLst>
      <p:ext uri="{19B8F6BF-5375-455C-9EA6-DF929625EA0E}">
        <p15:presenceInfo xmlns:p15="http://schemas.microsoft.com/office/powerpoint/2012/main" userId="Левцун Елена Ивановна" providerId="None"/>
      </p:ext>
    </p:extLst>
  </p:cmAuthor>
  <p:cmAuthor id="2" name="Левцун Елена Ивановна" initials="ЛЕИ [2]" lastIdx="2" clrIdx="1">
    <p:extLst>
      <p:ext uri="{19B8F6BF-5375-455C-9EA6-DF929625EA0E}">
        <p15:presenceInfo xmlns:p15="http://schemas.microsoft.com/office/powerpoint/2012/main" userId="S-1-5-21-2279413597-3211268261-2317946963-11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036"/>
    <a:srgbClr val="5DA6CB"/>
    <a:srgbClr val="3871AA"/>
    <a:srgbClr val="0097CC"/>
    <a:srgbClr val="9271A3"/>
    <a:srgbClr val="C9F1FF"/>
    <a:srgbClr val="F7F7F7"/>
    <a:srgbClr val="F0F0F0"/>
    <a:srgbClr val="FBFBFB"/>
    <a:srgbClr val="3F8C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78719" autoAdjust="0"/>
  </p:normalViewPr>
  <p:slideViewPr>
    <p:cSldViewPr snapToGrid="0" showGuides="1">
      <p:cViewPr>
        <p:scale>
          <a:sx n="70" d="100"/>
          <a:sy n="70" d="100"/>
        </p:scale>
        <p:origin x="1166" y="312"/>
      </p:cViewPr>
      <p:guideLst>
        <p:guide orient="horz" pos="2160"/>
        <p:guide pos="3840"/>
      </p:guideLst>
    </p:cSldViewPr>
  </p:slideViewPr>
  <p:notesTextViewPr>
    <p:cViewPr>
      <p:scale>
        <a:sx n="3" d="2"/>
        <a:sy n="3" d="2"/>
      </p:scale>
      <p:origin x="0" y="0"/>
    </p:cViewPr>
  </p:notesTextViewPr>
  <p:sorterViewPr>
    <p:cViewPr>
      <p:scale>
        <a:sx n="101" d="100"/>
        <a:sy n="101" d="100"/>
      </p:scale>
      <p:origin x="0" y="-118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image" Target="../media/image52.png"/></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0165902358558"/>
          <c:y val="3.4364179714627664E-2"/>
          <c:w val="0.79489839452116318"/>
          <c:h val="0.6537674554247308"/>
        </c:manualLayout>
      </c:layout>
      <c:barChart>
        <c:barDir val="col"/>
        <c:grouping val="clustered"/>
        <c:varyColors val="0"/>
        <c:ser>
          <c:idx val="0"/>
          <c:order val="0"/>
          <c:tx>
            <c:strRef>
              <c:f>Лист1!$B$1</c:f>
              <c:strCache>
                <c:ptCount val="1"/>
                <c:pt idx="0">
                  <c:v>Ряд 1</c:v>
                </c:pt>
              </c:strCache>
            </c:strRef>
          </c:tx>
          <c:spPr>
            <a:solidFill>
              <a:srgbClr val="216E83"/>
            </a:solidFill>
            <a:ln>
              <a:noFill/>
            </a:ln>
            <a:effectLst/>
          </c:spPr>
          <c:invertIfNegative val="0"/>
          <c:dLbls>
            <c:spPr>
              <a:noFill/>
              <a:ln w="18101">
                <a:noFill/>
              </a:ln>
            </c:spPr>
            <c:txPr>
              <a:bodyPr rot="0" spcFirstLastPara="1" vertOverflow="ellipsis" vert="horz" wrap="square" lIns="38100" tIns="19050" rIns="38100" bIns="19050" anchor="ctr" anchorCtr="1">
                <a:spAutoFit/>
              </a:bodyPr>
              <a:lstStyle/>
              <a:p>
                <a:pPr>
                  <a:defRPr sz="3600" b="1"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До лечения</c:v>
                </c:pt>
                <c:pt idx="1">
                  <c:v>После 3 мес терапии</c:v>
                </c:pt>
              </c:strCache>
            </c:strRef>
          </c:cat>
          <c:val>
            <c:numRef>
              <c:f>Лист1!$B$2:$B$3</c:f>
              <c:numCache>
                <c:formatCode>0.0%</c:formatCode>
                <c:ptCount val="2"/>
                <c:pt idx="0">
                  <c:v>5.3999999999999999E-2</c:v>
                </c:pt>
                <c:pt idx="1">
                  <c:v>8.1000000000000003E-2</c:v>
                </c:pt>
              </c:numCache>
            </c:numRef>
          </c:val>
          <c:extLst>
            <c:ext xmlns:c16="http://schemas.microsoft.com/office/drawing/2014/chart" uri="{C3380CC4-5D6E-409C-BE32-E72D297353CC}">
              <c16:uniqueId val="{00000000-98AB-4BEB-910E-3BE83F01A0EE}"/>
            </c:ext>
          </c:extLst>
        </c:ser>
        <c:dLbls>
          <c:showLegendKey val="0"/>
          <c:showVal val="0"/>
          <c:showCatName val="0"/>
          <c:showSerName val="0"/>
          <c:showPercent val="0"/>
          <c:showBubbleSize val="0"/>
        </c:dLbls>
        <c:gapWidth val="87"/>
        <c:overlap val="-70"/>
        <c:axId val="188103168"/>
        <c:axId val="178555712"/>
      </c:barChart>
      <c:catAx>
        <c:axId val="188103168"/>
        <c:scaling>
          <c:orientation val="minMax"/>
        </c:scaling>
        <c:delete val="0"/>
        <c:axPos val="b"/>
        <c:numFmt formatCode="General" sourceLinked="1"/>
        <c:majorTickMark val="none"/>
        <c:minorTickMark val="none"/>
        <c:tickLblPos val="nextTo"/>
        <c:spPr>
          <a:noFill/>
          <a:ln w="8853"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216E83"/>
                </a:solidFill>
                <a:latin typeface="+mn-lt"/>
                <a:ea typeface="+mn-ea"/>
                <a:cs typeface="+mn-cs"/>
              </a:defRPr>
            </a:pPr>
            <a:endParaRPr lang="ru-RU"/>
          </a:p>
        </c:txPr>
        <c:crossAx val="178555712"/>
        <c:crosses val="autoZero"/>
        <c:auto val="1"/>
        <c:lblAlgn val="ctr"/>
        <c:lblOffset val="100"/>
        <c:noMultiLvlLbl val="0"/>
      </c:catAx>
      <c:valAx>
        <c:axId val="178555712"/>
        <c:scaling>
          <c:orientation val="minMax"/>
        </c:scaling>
        <c:delete val="0"/>
        <c:axPos val="l"/>
        <c:majorGridlines>
          <c:spPr>
            <a:ln w="8853"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ln w="4525">
            <a:noFill/>
          </a:ln>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ru-RU"/>
          </a:p>
        </c:txPr>
        <c:crossAx val="188103168"/>
        <c:crosses val="autoZero"/>
        <c:crossBetween val="between"/>
        <c:majorUnit val="2.0000000000000004E-2"/>
      </c:valAx>
      <c:spPr>
        <a:noFill/>
        <a:ln w="18101">
          <a:noFill/>
        </a:ln>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2536009877758836E-2"/>
          <c:y val="0.24587012007706188"/>
          <c:w val="0.78744796159837471"/>
          <c:h val="0.50468084921022704"/>
        </c:manualLayout>
      </c:layout>
      <c:barChart>
        <c:barDir val="col"/>
        <c:grouping val="clustered"/>
        <c:varyColors val="0"/>
        <c:ser>
          <c:idx val="0"/>
          <c:order val="0"/>
          <c:tx>
            <c:strRef>
              <c:f>Лист1!$B$1</c:f>
              <c:strCache>
                <c:ptCount val="1"/>
                <c:pt idx="0">
                  <c:v>Группа стандартной терапии (СТ)</c:v>
                </c:pt>
              </c:strCache>
            </c:strRef>
          </c:tx>
          <c:spPr>
            <a:solidFill>
              <a:srgbClr val="E7E6E6">
                <a:lumMod val="75000"/>
              </a:srgbClr>
            </a:solidFill>
            <a:ln w="10994">
              <a:noFill/>
            </a:ln>
            <a:effectLst/>
          </c:spPr>
          <c:invertIfNegative val="0"/>
          <c:dLbls>
            <c:dLbl>
              <c:idx val="0"/>
              <c:layout>
                <c:manualLayout>
                  <c:x val="-3.678184221093387E-2"/>
                  <c:y val="5.6363789042468979E-3"/>
                </c:manualLayout>
              </c:layout>
              <c:spPr>
                <a:noFill/>
                <a:ln w="25236">
                  <a:noFill/>
                </a:ln>
              </c:spPr>
              <c:txPr>
                <a:bodyPr rot="0" spcFirstLastPara="1" vertOverflow="ellipsis" vert="horz" wrap="square" lIns="38100" tIns="19050" rIns="38100" bIns="19050" anchor="ctr" anchorCtr="1">
                  <a:spAutoFit/>
                </a:bodyPr>
                <a:lstStyle/>
                <a:p>
                  <a:pPr>
                    <a:defRPr sz="2794" b="1"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8F-4381-A4B9-916A4BEBE6BF}"/>
                </c:ext>
              </c:extLst>
            </c:dLbl>
            <c:spPr>
              <a:noFill/>
              <a:ln w="25236">
                <a:noFill/>
              </a:ln>
            </c:spPr>
            <c:txPr>
              <a:bodyPr rot="0" spcFirstLastPara="1" vertOverflow="ellipsis" vert="horz" wrap="square" lIns="38100" tIns="19050" rIns="38100" bIns="19050" anchor="ctr" anchorCtr="1">
                <a:spAutoFit/>
              </a:bodyPr>
              <a:lstStyle/>
              <a:p>
                <a:pPr>
                  <a:defRPr sz="2794"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1"/>
                <c:pt idx="0">
                  <c:v>Е-селектин</c:v>
                </c:pt>
              </c:strCache>
            </c:strRef>
          </c:cat>
          <c:val>
            <c:numRef>
              <c:f>Лист1!$B$2:$B$3</c:f>
              <c:numCache>
                <c:formatCode>0%</c:formatCode>
                <c:ptCount val="1"/>
                <c:pt idx="0">
                  <c:v>-0.02</c:v>
                </c:pt>
              </c:numCache>
            </c:numRef>
          </c:val>
          <c:extLst>
            <c:ext xmlns:c16="http://schemas.microsoft.com/office/drawing/2014/chart" uri="{C3380CC4-5D6E-409C-BE32-E72D297353CC}">
              <c16:uniqueId val="{00000001-AF8F-4381-A4B9-916A4BEBE6BF}"/>
            </c:ext>
          </c:extLst>
        </c:ser>
        <c:ser>
          <c:idx val="1"/>
          <c:order val="1"/>
          <c:tx>
            <c:strRef>
              <c:f>Лист1!$C$1</c:f>
              <c:strCache>
                <c:ptCount val="1"/>
                <c:pt idx="0">
                  <c:v>СТ+ Дузофарм</c:v>
                </c:pt>
              </c:strCache>
            </c:strRef>
          </c:tx>
          <c:spPr>
            <a:solidFill>
              <a:srgbClr val="5DA6CB"/>
            </a:solidFill>
            <a:ln w="21989">
              <a:noFill/>
            </a:ln>
            <a:effectLst/>
          </c:spPr>
          <c:invertIfNegative val="0"/>
          <c:dPt>
            <c:idx val="0"/>
            <c:invertIfNegative val="0"/>
            <c:bubble3D val="0"/>
            <c:extLst>
              <c:ext xmlns:c16="http://schemas.microsoft.com/office/drawing/2014/chart" uri="{C3380CC4-5D6E-409C-BE32-E72D297353CC}">
                <c16:uniqueId val="{00000002-AF8F-4381-A4B9-916A4BEBE6BF}"/>
              </c:ext>
            </c:extLst>
          </c:dPt>
          <c:dLbls>
            <c:dLbl>
              <c:idx val="0"/>
              <c:layout>
                <c:manualLayout>
                  <c:x val="3.5611392393078661E-3"/>
                  <c:y val="0.39945013180429229"/>
                </c:manualLayout>
              </c:layout>
              <c:spPr>
                <a:noFill/>
                <a:ln w="25236">
                  <a:noFill/>
                </a:ln>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ru-RU"/>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8F-4381-A4B9-916A4BEBE6BF}"/>
                </c:ext>
              </c:extLst>
            </c:dLbl>
            <c:spPr>
              <a:noFill/>
              <a:ln w="25236">
                <a:noFill/>
              </a:ln>
            </c:spPr>
            <c:txPr>
              <a:bodyPr rot="0" spcFirstLastPara="1" vertOverflow="ellipsis" vert="horz" wrap="square" lIns="38100" tIns="19050" rIns="38100" bIns="19050" anchor="ctr" anchorCtr="1">
                <a:spAutoFit/>
              </a:bodyPr>
              <a:lstStyle/>
              <a:p>
                <a:pPr>
                  <a:defRPr sz="3600" b="1"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1"/>
                <c:pt idx="0">
                  <c:v>Е-селектин</c:v>
                </c:pt>
              </c:strCache>
            </c:strRef>
          </c:cat>
          <c:val>
            <c:numRef>
              <c:f>Лист1!$C$2:$C$3</c:f>
              <c:numCache>
                <c:formatCode>0%</c:formatCode>
                <c:ptCount val="1"/>
                <c:pt idx="0">
                  <c:v>-0.16</c:v>
                </c:pt>
              </c:numCache>
            </c:numRef>
          </c:val>
          <c:extLst>
            <c:ext xmlns:c16="http://schemas.microsoft.com/office/drawing/2014/chart" uri="{C3380CC4-5D6E-409C-BE32-E72D297353CC}">
              <c16:uniqueId val="{00000003-AF8F-4381-A4B9-916A4BEBE6BF}"/>
            </c:ext>
          </c:extLst>
        </c:ser>
        <c:dLbls>
          <c:showLegendKey val="0"/>
          <c:showVal val="0"/>
          <c:showCatName val="0"/>
          <c:showSerName val="0"/>
          <c:showPercent val="0"/>
          <c:showBubbleSize val="0"/>
        </c:dLbls>
        <c:gapWidth val="97"/>
        <c:axId val="127222272"/>
        <c:axId val="178558592"/>
      </c:barChart>
      <c:catAx>
        <c:axId val="127222272"/>
        <c:scaling>
          <c:orientation val="minMax"/>
        </c:scaling>
        <c:delete val="1"/>
        <c:axPos val="b"/>
        <c:numFmt formatCode="General" sourceLinked="1"/>
        <c:majorTickMark val="out"/>
        <c:minorTickMark val="none"/>
        <c:tickLblPos val="nextTo"/>
        <c:crossAx val="178558592"/>
        <c:crosses val="autoZero"/>
        <c:auto val="1"/>
        <c:lblAlgn val="ctr"/>
        <c:lblOffset val="100"/>
        <c:noMultiLvlLbl val="0"/>
      </c:catAx>
      <c:valAx>
        <c:axId val="178558592"/>
        <c:scaling>
          <c:orientation val="minMax"/>
        </c:scaling>
        <c:delete val="1"/>
        <c:axPos val="l"/>
        <c:majorGridlines>
          <c:spPr>
            <a:ln w="10994" cap="flat" cmpd="sng" algn="ctr">
              <a:solidFill>
                <a:sysClr val="window" lastClr="FFFFFF"/>
              </a:solidFill>
              <a:round/>
            </a:ln>
            <a:effectLst/>
          </c:spPr>
        </c:majorGridlines>
        <c:numFmt formatCode="0%" sourceLinked="1"/>
        <c:majorTickMark val="out"/>
        <c:minorTickMark val="none"/>
        <c:tickLblPos val="nextTo"/>
        <c:crossAx val="127222272"/>
        <c:crosses val="autoZero"/>
        <c:crossBetween val="between"/>
      </c:valAx>
      <c:spPr>
        <a:solidFill>
          <a:srgbClr val="4472C4">
            <a:lumMod val="20000"/>
            <a:lumOff val="80000"/>
            <a:alpha val="64000"/>
          </a:srgbClr>
        </a:solidFill>
        <a:ln w="25344">
          <a:noFill/>
        </a:ln>
      </c:spPr>
    </c:plotArea>
    <c:plotVisOnly val="1"/>
    <c:dispBlanksAs val="gap"/>
    <c:showDLblsOverMax val="0"/>
  </c:chart>
  <c:spPr>
    <a:noFill/>
    <a:ln>
      <a:noFill/>
    </a:ln>
    <a:effectLst/>
  </c:spPr>
  <c:txPr>
    <a:bodyPr/>
    <a:lstStyle/>
    <a:p>
      <a:pPr>
        <a:defRPr/>
      </a:pPr>
      <a:endParaRPr lang="ru-RU"/>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38402324927721E-2"/>
          <c:y val="0.20522589121699567"/>
          <c:w val="0.85957962903055274"/>
          <c:h val="0.74866340069027759"/>
        </c:manualLayout>
      </c:layout>
      <c:barChart>
        <c:barDir val="col"/>
        <c:grouping val="clustered"/>
        <c:varyColors val="0"/>
        <c:ser>
          <c:idx val="0"/>
          <c:order val="0"/>
          <c:tx>
            <c:strRef>
              <c:f>Лист4!$E$5</c:f>
              <c:strCache>
                <c:ptCount val="1"/>
                <c:pt idx="0">
                  <c:v>До лечения</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Лист4!$F$3:$G$4</c:f>
              <c:strCache>
                <c:ptCount val="1"/>
                <c:pt idx="0">
                  <c:v>Фактор Виллебранда,%</c:v>
                </c:pt>
              </c:strCache>
            </c:strRef>
          </c:cat>
          <c:val>
            <c:numRef>
              <c:f>Лист4!$F$5:$G$5</c:f>
            </c:numRef>
          </c:val>
          <c:extLst>
            <c:ext xmlns:c16="http://schemas.microsoft.com/office/drawing/2014/chart" uri="{C3380CC4-5D6E-409C-BE32-E72D297353CC}">
              <c16:uniqueId val="{00000000-CD18-4416-8A7C-A1CFE7CA16EB}"/>
            </c:ext>
          </c:extLst>
        </c:ser>
        <c:ser>
          <c:idx val="1"/>
          <c:order val="1"/>
          <c:tx>
            <c:strRef>
              <c:f>Лист4!$E$6</c:f>
              <c:strCache>
                <c:ptCount val="1"/>
                <c:pt idx="0">
                  <c:v>После 90 дней лечения</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Лист4!$F$3:$G$4</c:f>
              <c:strCache>
                <c:ptCount val="1"/>
                <c:pt idx="0">
                  <c:v>Фактор Виллебранда,%</c:v>
                </c:pt>
              </c:strCache>
            </c:strRef>
          </c:cat>
          <c:val>
            <c:numRef>
              <c:f>Лист4!$F$6:$G$6</c:f>
            </c:numRef>
          </c:val>
          <c:extLst>
            <c:ext xmlns:c16="http://schemas.microsoft.com/office/drawing/2014/chart" uri="{C3380CC4-5D6E-409C-BE32-E72D297353CC}">
              <c16:uniqueId val="{00000001-CD18-4416-8A7C-A1CFE7CA16EB}"/>
            </c:ext>
          </c:extLst>
        </c:ser>
        <c:ser>
          <c:idx val="2"/>
          <c:order val="2"/>
          <c:tx>
            <c:strRef>
              <c:f>Лист4!$E$7</c:f>
              <c:strCache>
                <c:ptCount val="1"/>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Лист4!$F$3:$G$4</c:f>
              <c:strCache>
                <c:ptCount val="1"/>
                <c:pt idx="0">
                  <c:v>Фактор Виллебранда,%</c:v>
                </c:pt>
              </c:strCache>
            </c:strRef>
          </c:cat>
          <c:val>
            <c:numRef>
              <c:f>Лист4!$F$7:$G$7</c:f>
            </c:numRef>
          </c:val>
          <c:extLst>
            <c:ext xmlns:c16="http://schemas.microsoft.com/office/drawing/2014/chart" uri="{C3380CC4-5D6E-409C-BE32-E72D297353CC}">
              <c16:uniqueId val="{00000002-CD18-4416-8A7C-A1CFE7CA16EB}"/>
            </c:ext>
          </c:extLst>
        </c:ser>
        <c:ser>
          <c:idx val="3"/>
          <c:order val="3"/>
          <c:tx>
            <c:strRef>
              <c:f>Лист4!$E$8</c:f>
              <c:strCache>
                <c:ptCount val="1"/>
                <c:pt idx="0">
                  <c:v>Динамика после 90 дней реабилитационного курса терапии</c:v>
                </c:pt>
              </c:strCache>
            </c:strRef>
          </c:tx>
          <c:spPr>
            <a:solidFill>
              <a:schemeClr val="bg2">
                <a:lumMod val="90000"/>
              </a:schemeClr>
            </a:solidFill>
            <a:ln>
              <a:noFill/>
            </a:ln>
            <a:effectLst>
              <a:outerShdw blurRad="76200" dir="18900000" sy="23000" kx="-1200000" algn="bl"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3-CD18-4416-8A7C-A1CFE7CA16EB}"/>
              </c:ext>
            </c:extLst>
          </c:dPt>
          <c:dPt>
            <c:idx val="1"/>
            <c:invertIfNegative val="0"/>
            <c:bubble3D val="0"/>
            <c:spPr>
              <a:solidFill>
                <a:srgbClr val="5DA6CB"/>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4-CD18-4416-8A7C-A1CFE7CA16EB}"/>
              </c:ext>
            </c:extLst>
          </c:dPt>
          <c:dLbls>
            <c:dLbl>
              <c:idx val="0"/>
              <c:layout>
                <c:manualLayout>
                  <c:x val="-3.1285594677261067E-2"/>
                  <c:y val="6.402278125188194E-3"/>
                </c:manualLayout>
              </c:layout>
              <c:tx>
                <c:rich>
                  <a:bodyPr/>
                  <a:lstStyle/>
                  <a:p>
                    <a:r>
                      <a:rPr lang="en-US" sz="2400" dirty="0">
                        <a:solidFill>
                          <a:srgbClr val="397197"/>
                        </a:solidFill>
                        <a:latin typeface="Arial Nova" panose="020B0504020202020204" pitchFamily="34" charset="0"/>
                      </a:rPr>
                      <a:t>+4%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D18-4416-8A7C-A1CFE7CA16EB}"/>
                </c:ext>
              </c:extLst>
            </c:dLbl>
            <c:dLbl>
              <c:idx val="1"/>
              <c:layout>
                <c:manualLayout>
                  <c:x val="1.7598147005959353E-2"/>
                  <c:y val="6.8759094736728821E-4"/>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3871AA"/>
                      </a:solidFill>
                      <a:latin typeface="Arial Nova" panose="020B0504020202020204" pitchFamily="34" charset="0"/>
                      <a:ea typeface="+mn-ea"/>
                      <a:cs typeface="+mn-cs"/>
                    </a:defRPr>
                  </a:pPr>
                  <a:endParaRPr lang="ru-RU"/>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D18-4416-8A7C-A1CFE7CA16EB}"/>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397197"/>
                    </a:solidFill>
                    <a:latin typeface="Arial Nova" panose="020B0504020202020204" pitchFamily="34" charset="0"/>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Лист4!$F$3:$G$4</c:f>
              <c:strCache>
                <c:ptCount val="1"/>
                <c:pt idx="0">
                  <c:v>Фактор Виллебранда,%</c:v>
                </c:pt>
              </c:strCache>
            </c:strRef>
          </c:cat>
          <c:val>
            <c:numRef>
              <c:f>Лист4!$F$8:$G$8</c:f>
              <c:numCache>
                <c:formatCode>0%</c:formatCode>
                <c:ptCount val="2"/>
                <c:pt idx="0">
                  <c:v>0.04</c:v>
                </c:pt>
                <c:pt idx="1">
                  <c:v>-0.36</c:v>
                </c:pt>
              </c:numCache>
            </c:numRef>
          </c:val>
          <c:extLst>
            <c:ext xmlns:c16="http://schemas.microsoft.com/office/drawing/2014/chart" uri="{C3380CC4-5D6E-409C-BE32-E72D297353CC}">
              <c16:uniqueId val="{00000009-CD18-4416-8A7C-A1CFE7CA16EB}"/>
            </c:ext>
          </c:extLst>
        </c:ser>
        <c:dLbls>
          <c:dLblPos val="inEnd"/>
          <c:showLegendKey val="0"/>
          <c:showVal val="1"/>
          <c:showCatName val="0"/>
          <c:showSerName val="0"/>
          <c:showPercent val="0"/>
          <c:showBubbleSize val="0"/>
        </c:dLbls>
        <c:gapWidth val="41"/>
        <c:axId val="127429632"/>
        <c:axId val="127339328"/>
      </c:barChart>
      <c:catAx>
        <c:axId val="127429632"/>
        <c:scaling>
          <c:orientation val="minMax"/>
        </c:scaling>
        <c:delete val="1"/>
        <c:axPos val="b"/>
        <c:numFmt formatCode="General" sourceLinked="1"/>
        <c:majorTickMark val="none"/>
        <c:minorTickMark val="none"/>
        <c:tickLblPos val="nextTo"/>
        <c:crossAx val="127339328"/>
        <c:crosses val="autoZero"/>
        <c:auto val="1"/>
        <c:lblAlgn val="ctr"/>
        <c:lblOffset val="100"/>
        <c:noMultiLvlLbl val="0"/>
      </c:catAx>
      <c:valAx>
        <c:axId val="127339328"/>
        <c:scaling>
          <c:orientation val="minMax"/>
          <c:max val="0.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latin typeface="Arial Nova" panose="020B0504020202020204" pitchFamily="34" charset="0"/>
                <a:ea typeface="+mn-ea"/>
                <a:cs typeface="+mn-cs"/>
              </a:defRPr>
            </a:pPr>
            <a:endParaRPr lang="ru-RU"/>
          </a:p>
        </c:txPr>
        <c:crossAx val="127429632"/>
        <c:crosses val="autoZero"/>
        <c:crossBetween val="between"/>
        <c:majorUnit val="0.1"/>
      </c:valAx>
      <c:spPr>
        <a:noFill/>
        <a:ln>
          <a:noFill/>
        </a:ln>
        <a:effectLst/>
      </c:spPr>
    </c:plotArea>
    <c:plotVisOnly val="1"/>
    <c:dispBlanksAs val="gap"/>
    <c:showDLblsOverMax val="0"/>
  </c:chart>
  <c:spPr>
    <a:blipFill>
      <a:blip xmlns:r="http://schemas.openxmlformats.org/officeDocument/2006/relationships" r:embed="rId1"/>
      <a:stretch>
        <a:fillRect/>
      </a:stretch>
    </a:blipFill>
    <a:ln w="9525" cap="flat" cmpd="sng" algn="ctr">
      <a:noFill/>
      <a:round/>
    </a:ln>
    <a:effectLst/>
  </c:spPr>
  <c:txPr>
    <a:bodyPr/>
    <a:lstStyle/>
    <a:p>
      <a:pPr>
        <a:defRPr/>
      </a:pPr>
      <a:endParaRPr lang="ru-RU"/>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30427720018916"/>
          <c:y val="5.0925925925925923E-2"/>
          <c:w val="0.81969572279981084"/>
          <c:h val="0.79575285440395016"/>
        </c:manualLayout>
      </c:layout>
      <c:barChart>
        <c:barDir val="col"/>
        <c:grouping val="clustered"/>
        <c:varyColors val="0"/>
        <c:ser>
          <c:idx val="0"/>
          <c:order val="0"/>
          <c:tx>
            <c:strRef>
              <c:f>Лист1!$B$2</c:f>
              <c:strCache>
                <c:ptCount val="1"/>
                <c:pt idx="0">
                  <c:v>Плацебо</c:v>
                </c:pt>
              </c:strCache>
            </c:strRef>
          </c:tx>
          <c:spPr>
            <a:solidFill>
              <a:schemeClr val="tx2">
                <a:lumMod val="40000"/>
                <a:lumOff val="60000"/>
              </a:schemeClr>
            </a:solidFill>
            <a:ln>
              <a:noFill/>
            </a:ln>
            <a:effectLst/>
          </c:spPr>
          <c:invertIfNegative val="0"/>
          <c:dPt>
            <c:idx val="0"/>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4-77D6-41AA-8110-4C1661E01BCF}"/>
              </c:ext>
            </c:extLst>
          </c:dPt>
          <c:dLbls>
            <c:dLbl>
              <c:idx val="0"/>
              <c:spPr>
                <a:noFill/>
                <a:ln>
                  <a:noFill/>
                </a:ln>
                <a:effectLst/>
              </c:spPr>
              <c:txPr>
                <a:bodyPr rot="0" spcFirstLastPara="1" vertOverflow="ellipsis" vert="horz" wrap="square" anchor="ctr" anchorCtr="1"/>
                <a:lstStyle/>
                <a:p>
                  <a:pPr>
                    <a:defRPr sz="3200" b="1" i="0" u="none" strike="noStrike" kern="1200" baseline="0">
                      <a:solidFill>
                        <a:schemeClr val="tx2"/>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4-77D6-41AA-8110-4C1661E01BCF}"/>
                </c:ext>
              </c:extLst>
            </c:dLbl>
            <c:dLbl>
              <c:idx val="3"/>
              <c:layout>
                <c:manualLayout>
                  <c:x val="0"/>
                  <c:y val="7.10742927967336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D6-41AA-8110-4C1661E01BCF}"/>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Лист1!$A$3:$A$6</c:f>
              <c:numCache>
                <c:formatCode>General</c:formatCode>
                <c:ptCount val="1"/>
              </c:numCache>
            </c:numRef>
          </c:cat>
          <c:val>
            <c:numRef>
              <c:f>Лист1!$B$3:$B$6</c:f>
              <c:numCache>
                <c:formatCode>0%</c:formatCode>
                <c:ptCount val="1"/>
                <c:pt idx="0">
                  <c:v>0.5</c:v>
                </c:pt>
              </c:numCache>
            </c:numRef>
          </c:val>
          <c:extLst>
            <c:ext xmlns:c16="http://schemas.microsoft.com/office/drawing/2014/chart" uri="{C3380CC4-5D6E-409C-BE32-E72D297353CC}">
              <c16:uniqueId val="{00000001-77D6-41AA-8110-4C1661E01BCF}"/>
            </c:ext>
          </c:extLst>
        </c:ser>
        <c:ser>
          <c:idx val="1"/>
          <c:order val="1"/>
          <c:tx>
            <c:strRef>
              <c:f>Лист1!$C$2</c:f>
              <c:strCache>
                <c:ptCount val="1"/>
                <c:pt idx="0">
                  <c:v>Нимодипин</c:v>
                </c:pt>
              </c:strCache>
            </c:strRef>
          </c:tx>
          <c:spPr>
            <a:gradFill flip="none" rotWithShape="1">
              <a:gsLst>
                <a:gs pos="0">
                  <a:srgbClr val="88C832">
                    <a:shade val="30000"/>
                    <a:satMod val="115000"/>
                  </a:srgbClr>
                </a:gs>
                <a:gs pos="50000">
                  <a:srgbClr val="88C832">
                    <a:shade val="67500"/>
                    <a:satMod val="115000"/>
                  </a:srgbClr>
                </a:gs>
                <a:gs pos="100000">
                  <a:srgbClr val="88C832">
                    <a:shade val="100000"/>
                    <a:satMod val="115000"/>
                  </a:srgbClr>
                </a:gs>
              </a:gsLst>
              <a:path path="circle">
                <a:fillToRect t="100000" r="100000"/>
              </a:path>
              <a:tileRect l="-100000" b="-100000"/>
            </a:gradFill>
            <a:ln>
              <a:noFill/>
            </a:ln>
            <a:effectLst/>
          </c:spPr>
          <c:invertIfNegative val="0"/>
          <c:dLbls>
            <c:dLbl>
              <c:idx val="3"/>
              <c:layout>
                <c:manualLayout>
                  <c:x val="5.3668563237624818E-3"/>
                  <c:y val="2.36588842452140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D6-41AA-8110-4C1661E01BCF}"/>
                </c:ext>
              </c:extLst>
            </c:dLbl>
            <c:spPr>
              <a:noFill/>
              <a:ln>
                <a:noFill/>
              </a:ln>
              <a:effectLst/>
            </c:spPr>
            <c:txPr>
              <a:bodyPr rot="0" spcFirstLastPara="1" vertOverflow="ellipsis" vert="horz" wrap="square" anchor="ctr" anchorCtr="1"/>
              <a:lstStyle/>
              <a:p>
                <a:pPr>
                  <a:defRPr sz="3200" b="1" i="0" u="none" strike="noStrike" kern="1200" baseline="0">
                    <a:solidFill>
                      <a:schemeClr val="tx2"/>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Лист1!$A$3:$A$6</c:f>
              <c:numCache>
                <c:formatCode>General</c:formatCode>
                <c:ptCount val="1"/>
              </c:numCache>
            </c:numRef>
          </c:cat>
          <c:val>
            <c:numRef>
              <c:f>Лист1!$C$3:$C$6</c:f>
              <c:numCache>
                <c:formatCode>0%</c:formatCode>
                <c:ptCount val="1"/>
                <c:pt idx="0">
                  <c:v>0.72</c:v>
                </c:pt>
              </c:numCache>
            </c:numRef>
          </c:val>
          <c:extLst>
            <c:ext xmlns:c16="http://schemas.microsoft.com/office/drawing/2014/chart" uri="{C3380CC4-5D6E-409C-BE32-E72D297353CC}">
              <c16:uniqueId val="{00000003-77D6-41AA-8110-4C1661E01BCF}"/>
            </c:ext>
          </c:extLst>
        </c:ser>
        <c:dLbls>
          <c:showLegendKey val="0"/>
          <c:showVal val="0"/>
          <c:showCatName val="0"/>
          <c:showSerName val="0"/>
          <c:showPercent val="0"/>
          <c:showBubbleSize val="0"/>
        </c:dLbls>
        <c:gapWidth val="91"/>
        <c:overlap val="29"/>
        <c:axId val="128108544"/>
        <c:axId val="187540032"/>
      </c:barChart>
      <c:catAx>
        <c:axId val="1281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ru-RU"/>
          </a:p>
        </c:txPr>
        <c:crossAx val="187540032"/>
        <c:crosses val="autoZero"/>
        <c:auto val="1"/>
        <c:lblAlgn val="ctr"/>
        <c:lblOffset val="100"/>
        <c:noMultiLvlLbl val="0"/>
      </c:catAx>
      <c:valAx>
        <c:axId val="187540032"/>
        <c:scaling>
          <c:orientation val="minMax"/>
          <c:max val="0.75000000000000011"/>
          <c:min val="0.30000000000000004"/>
        </c:scaling>
        <c:delete val="0"/>
        <c:axPos val="l"/>
        <c:majorGridlines>
          <c:spPr>
            <a:ln w="9525" cap="flat" cmpd="sng" algn="ctr">
              <a:solidFill>
                <a:srgbClr val="92D050">
                  <a:alpha val="7100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crossAx val="128108544"/>
        <c:crosses val="autoZero"/>
        <c:crossBetween val="between"/>
        <c:minorUnit val="0.1"/>
      </c:valAx>
      <c:spPr>
        <a:noFill/>
        <a:ln>
          <a:noFill/>
        </a:ln>
        <a:effectLst/>
      </c:spPr>
    </c:plotArea>
    <c:legend>
      <c:legendPos val="b"/>
      <c:layout>
        <c:manualLayout>
          <c:xMode val="edge"/>
          <c:yMode val="edge"/>
          <c:x val="0.13393851915605551"/>
          <c:y val="0.17834501753688245"/>
          <c:w val="0.38274851450027086"/>
          <c:h val="0.2249113205815156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1470591044467E-2"/>
          <c:y val="5.2347395706389181E-2"/>
          <c:w val="0.87372859271445402"/>
          <c:h val="0.58176700925650837"/>
        </c:manualLayout>
      </c:layout>
      <c:barChart>
        <c:barDir val="col"/>
        <c:grouping val="clustered"/>
        <c:varyColors val="0"/>
        <c:ser>
          <c:idx val="0"/>
          <c:order val="0"/>
          <c:tx>
            <c:strRef>
              <c:f>Лист1!$B$1</c:f>
              <c:strCache>
                <c:ptCount val="1"/>
                <c:pt idx="0">
                  <c:v>Нимодипин</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a:effectLst/>
          </c:spPr>
          <c:invertIfNegative val="0"/>
          <c:dLbls>
            <c:dLbl>
              <c:idx val="0"/>
              <c:numFmt formatCode="0%" sourceLinked="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Arial Nova" panose="020B0504020202020204" pitchFamily="34" charset="0"/>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0-66EC-40A7-A060-455C96C8F1E4}"/>
                </c:ext>
              </c:extLst>
            </c:dLbl>
            <c:numFmt formatCode="0%" sourceLinked="0"/>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1"/>
                <c:pt idx="0">
                  <c:v>% пациентов с отсутствием существенного ухудшения по гериатрической шкале Sandoz</c:v>
                </c:pt>
              </c:strCache>
            </c:strRef>
          </c:cat>
          <c:val>
            <c:numRef>
              <c:f>Лист1!$B$2:$B$3</c:f>
              <c:numCache>
                <c:formatCode>0.00%</c:formatCode>
                <c:ptCount val="1"/>
                <c:pt idx="0">
                  <c:v>0.86</c:v>
                </c:pt>
              </c:numCache>
            </c:numRef>
          </c:val>
          <c:extLst>
            <c:ext xmlns:c16="http://schemas.microsoft.com/office/drawing/2014/chart" uri="{C3380CC4-5D6E-409C-BE32-E72D297353CC}">
              <c16:uniqueId val="{00000000-A018-4E11-BC3F-222DF8674081}"/>
            </c:ext>
          </c:extLst>
        </c:ser>
        <c:ser>
          <c:idx val="1"/>
          <c:order val="1"/>
          <c:tx>
            <c:strRef>
              <c:f>Лист1!$C$1</c:f>
              <c:strCache>
                <c:ptCount val="1"/>
                <c:pt idx="0">
                  <c:v>Плацебо</c:v>
                </c:pt>
              </c:strCache>
            </c:strRef>
          </c:tx>
          <c:spPr>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a:noFill/>
            </a:ln>
            <a:effectLst/>
          </c:spPr>
          <c:invertIfNegative val="0"/>
          <c:dLbls>
            <c:dLbl>
              <c:idx val="0"/>
              <c:numFmt formatCode="0%" sourceLinked="0"/>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rial Nova" panose="020B0504020202020204" pitchFamily="34" charset="0"/>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1-66EC-40A7-A060-455C96C8F1E4}"/>
                </c:ext>
              </c:extLst>
            </c:dLbl>
            <c:numFmt formatCode="0%" sourceLinked="0"/>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1"/>
                <c:pt idx="0">
                  <c:v>% пациентов с отсутствием существенного ухудшения по гериатрической шкале Sandoz</c:v>
                </c:pt>
              </c:strCache>
            </c:strRef>
          </c:cat>
          <c:val>
            <c:numRef>
              <c:f>Лист1!$C$2:$C$3</c:f>
              <c:numCache>
                <c:formatCode>0.00%</c:formatCode>
                <c:ptCount val="1"/>
                <c:pt idx="0">
                  <c:v>0.76</c:v>
                </c:pt>
              </c:numCache>
            </c:numRef>
          </c:val>
          <c:extLst>
            <c:ext xmlns:c16="http://schemas.microsoft.com/office/drawing/2014/chart" uri="{C3380CC4-5D6E-409C-BE32-E72D297353CC}">
              <c16:uniqueId val="{00000001-A018-4E11-BC3F-222DF8674081}"/>
            </c:ext>
          </c:extLst>
        </c:ser>
        <c:dLbls>
          <c:showLegendKey val="0"/>
          <c:showVal val="0"/>
          <c:showCatName val="0"/>
          <c:showSerName val="0"/>
          <c:showPercent val="0"/>
          <c:showBubbleSize val="0"/>
        </c:dLbls>
        <c:gapWidth val="80"/>
        <c:overlap val="-27"/>
        <c:axId val="129477120"/>
        <c:axId val="187546368"/>
      </c:barChart>
      <c:catAx>
        <c:axId val="129477120"/>
        <c:scaling>
          <c:orientation val="minMax"/>
        </c:scaling>
        <c:delete val="1"/>
        <c:axPos val="b"/>
        <c:numFmt formatCode="General" sourceLinked="1"/>
        <c:majorTickMark val="none"/>
        <c:minorTickMark val="none"/>
        <c:tickLblPos val="nextTo"/>
        <c:crossAx val="187546368"/>
        <c:crosses val="autoZero"/>
        <c:auto val="1"/>
        <c:lblAlgn val="ctr"/>
        <c:lblOffset val="100"/>
        <c:noMultiLvlLbl val="0"/>
      </c:catAx>
      <c:valAx>
        <c:axId val="18754636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129477120"/>
        <c:crosses val="autoZero"/>
        <c:crossBetween val="between"/>
        <c:majorUnit val="0.1"/>
      </c:valAx>
      <c:spPr>
        <a:solidFill>
          <a:schemeClr val="bg1">
            <a:alpha val="14000"/>
          </a:schemeClr>
        </a:solidFill>
        <a:ln>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0.26804</cdr:x>
      <cdr:y>0.02351</cdr:y>
    </cdr:from>
    <cdr:to>
      <cdr:x>0.42149</cdr:x>
      <cdr:y>0.1287</cdr:y>
    </cdr:to>
    <cdr:sp macro="" textlink="">
      <cdr:nvSpPr>
        <cdr:cNvPr id="2" name="TextBox 1">
          <a:extLst xmlns:a="http://schemas.openxmlformats.org/drawingml/2006/main">
            <a:ext uri="{FF2B5EF4-FFF2-40B4-BE49-F238E27FC236}">
              <a16:creationId xmlns:a16="http://schemas.microsoft.com/office/drawing/2014/main" id="{C589B5C2-4C5B-C018-6073-45F8EA7EE3A9}"/>
            </a:ext>
          </a:extLst>
        </cdr:cNvPr>
        <cdr:cNvSpPr txBox="1"/>
      </cdr:nvSpPr>
      <cdr:spPr>
        <a:xfrm xmlns:a="http://schemas.openxmlformats.org/drawingml/2006/main">
          <a:off x="2406350" y="97151"/>
          <a:ext cx="1377696" cy="4346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0.53005</cdr:x>
      <cdr:y>0.60223</cdr:y>
    </cdr:from>
    <cdr:to>
      <cdr:x>0.59103</cdr:x>
      <cdr:y>0.67805</cdr:y>
    </cdr:to>
    <cdr:cxnSp macro="">
      <cdr:nvCxnSpPr>
        <cdr:cNvPr id="7" name="Прямая со стрелкой 6">
          <a:extLst xmlns:a="http://schemas.openxmlformats.org/drawingml/2006/main">
            <a:ext uri="{FF2B5EF4-FFF2-40B4-BE49-F238E27FC236}">
              <a16:creationId xmlns:a16="http://schemas.microsoft.com/office/drawing/2014/main" id="{C2F3657A-A1D8-43E8-8429-1742F8AC99AB}"/>
            </a:ext>
          </a:extLst>
        </cdr:cNvPr>
        <cdr:cNvCxnSpPr/>
      </cdr:nvCxnSpPr>
      <cdr:spPr>
        <a:xfrm xmlns:a="http://schemas.openxmlformats.org/drawingml/2006/main" flipH="1" flipV="1">
          <a:off x="3865137" y="2974426"/>
          <a:ext cx="444699" cy="374454"/>
        </a:xfrm>
        <a:prstGeom xmlns:a="http://schemas.openxmlformats.org/drawingml/2006/main" prst="straightConnector1">
          <a:avLst/>
        </a:prstGeom>
        <a:ln xmlns:a="http://schemas.openxmlformats.org/drawingml/2006/main" w="57150">
          <a:solidFill>
            <a:srgbClr val="589AB4"/>
          </a:solidFill>
          <a:prstDash val="sys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0.44441</cdr:x>
      <cdr:y>0.50143</cdr:y>
    </cdr:from>
    <cdr:to>
      <cdr:x>0.61993</cdr:x>
      <cdr:y>0.59059</cdr:y>
    </cdr:to>
    <cdr:sp macro="" textlink="">
      <cdr:nvSpPr>
        <cdr:cNvPr id="13" name="TextBox 12"/>
        <cdr:cNvSpPr txBox="1"/>
      </cdr:nvSpPr>
      <cdr:spPr>
        <a:xfrm xmlns:a="http://schemas.openxmlformats.org/drawingml/2006/main">
          <a:off x="3240649" y="2476556"/>
          <a:ext cx="1279907" cy="440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2400" b="1" dirty="0">
              <a:solidFill>
                <a:srgbClr val="397197"/>
              </a:solidFill>
              <a:latin typeface="Arial Nova" panose="020B0504020202020204" pitchFamily="34" charset="0"/>
            </a:rPr>
            <a:t>40%</a:t>
          </a:r>
        </a:p>
      </cdr:txBody>
    </cdr:sp>
  </cdr:relSizeAnchor>
  <cdr:relSizeAnchor xmlns:cdr="http://schemas.openxmlformats.org/drawingml/2006/chartDrawing">
    <cdr:from>
      <cdr:x>0.60457</cdr:x>
      <cdr:y>0.69346</cdr:y>
    </cdr:from>
    <cdr:to>
      <cdr:x>0.76758</cdr:x>
      <cdr:y>0.90452</cdr:y>
    </cdr:to>
    <cdr:cxnSp macro="">
      <cdr:nvCxnSpPr>
        <cdr:cNvPr id="3" name="Прямая соединительная линия 2">
          <a:extLst xmlns:a="http://schemas.openxmlformats.org/drawingml/2006/main">
            <a:ext uri="{FF2B5EF4-FFF2-40B4-BE49-F238E27FC236}">
              <a16:creationId xmlns:a16="http://schemas.microsoft.com/office/drawing/2014/main" id="{4FA3E8CC-C8F9-E034-CA0C-2E065FD11037}"/>
            </a:ext>
          </a:extLst>
        </cdr:cNvPr>
        <cdr:cNvCxnSpPr/>
      </cdr:nvCxnSpPr>
      <cdr:spPr>
        <a:xfrm xmlns:a="http://schemas.openxmlformats.org/drawingml/2006/main">
          <a:off x="4408572" y="3424997"/>
          <a:ext cx="1188714" cy="1042420"/>
        </a:xfrm>
        <a:prstGeom xmlns:a="http://schemas.openxmlformats.org/drawingml/2006/main" prst="line">
          <a:avLst/>
        </a:prstGeom>
        <a:ln xmlns:a="http://schemas.openxmlformats.org/drawingml/2006/main" w="38100">
          <a:solidFill>
            <a:schemeClr val="accent1">
              <a:lumMod val="20000"/>
              <a:lumOff val="80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627DD-23E3-4BB8-851B-5D435941AA79}" type="datetimeFigureOut">
              <a:rPr lang="ru-RU" smtClean="0"/>
              <a:pPr/>
              <a:t>07.04.2023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B933F-4AAF-4F8F-8B21-B66454564256}" type="slidenum">
              <a:rPr lang="ru-RU" smtClean="0"/>
              <a:pPr/>
              <a:t>‹#›</a:t>
            </a:fld>
            <a:endParaRPr lang="ru-RU"/>
          </a:p>
        </p:txBody>
      </p:sp>
    </p:spTree>
    <p:extLst>
      <p:ext uri="{BB962C8B-B14F-4D97-AF65-F5344CB8AC3E}">
        <p14:creationId xmlns:p14="http://schemas.microsoft.com/office/powerpoint/2010/main" val="1763620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1</a:t>
            </a:fld>
            <a:endParaRPr lang="ru-RU"/>
          </a:p>
        </p:txBody>
      </p:sp>
    </p:spTree>
    <p:extLst>
      <p:ext uri="{BB962C8B-B14F-4D97-AF65-F5344CB8AC3E}">
        <p14:creationId xmlns:p14="http://schemas.microsoft.com/office/powerpoint/2010/main" val="268373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17</a:t>
            </a:fld>
            <a:endParaRPr lang="ru-RU"/>
          </a:p>
        </p:txBody>
      </p:sp>
    </p:spTree>
    <p:extLst>
      <p:ext uri="{BB962C8B-B14F-4D97-AF65-F5344CB8AC3E}">
        <p14:creationId xmlns:p14="http://schemas.microsoft.com/office/powerpoint/2010/main" val="3435210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18</a:t>
            </a:fld>
            <a:endParaRPr lang="ru-RU"/>
          </a:p>
        </p:txBody>
      </p:sp>
    </p:spTree>
    <p:extLst>
      <p:ext uri="{BB962C8B-B14F-4D97-AF65-F5344CB8AC3E}">
        <p14:creationId xmlns:p14="http://schemas.microsoft.com/office/powerpoint/2010/main" val="393545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a:p>
            <a:pPr eaLnBrk="1" hangingPunct="1"/>
            <a:endParaRPr lang="ru-RU" altLang="ru-RU"/>
          </a:p>
        </p:txBody>
      </p:sp>
      <p:sp>
        <p:nvSpPr>
          <p:cNvPr id="768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1B3D521F-A816-43D5-97D1-F5F366FF3526}" type="slidenum">
              <a:rPr lang="ru-RU" altLang="ru-RU">
                <a:solidFill>
                  <a:srgbClr val="000000"/>
                </a:solidFill>
                <a:latin typeface="Calibri" pitchFamily="34" charset="0"/>
                <a:cs typeface="Arial" pitchFamily="34" charset="0"/>
              </a:rPr>
              <a:pPr/>
              <a:t>19</a:t>
            </a:fld>
            <a:endParaRPr lang="ru-RU" altLang="ru-RU">
              <a:solidFill>
                <a:srgbClr val="000000"/>
              </a:solidFill>
              <a:latin typeface="Calibri"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err="1">
                <a:solidFill>
                  <a:schemeClr val="tx1"/>
                </a:solidFill>
                <a:effectLst/>
                <a:latin typeface="+mn-lt"/>
                <a:ea typeface="+mn-ea"/>
                <a:cs typeface="+mn-cs"/>
              </a:rPr>
              <a:t>Митогены</a:t>
            </a:r>
            <a:r>
              <a:rPr lang="ru-RU" sz="1200" b="0" i="0" kern="1200" dirty="0">
                <a:solidFill>
                  <a:schemeClr val="tx1"/>
                </a:solidFill>
                <a:effectLst/>
                <a:latin typeface="+mn-lt"/>
                <a:ea typeface="+mn-ea"/>
                <a:cs typeface="+mn-cs"/>
              </a:rPr>
              <a:t> — пептиды или небольшие белки, индуцирующие клеточное деление, митоз</a:t>
            </a:r>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20</a:t>
            </a:fld>
            <a:endParaRPr lang="ru-RU"/>
          </a:p>
        </p:txBody>
      </p:sp>
    </p:spTree>
    <p:extLst>
      <p:ext uri="{BB962C8B-B14F-4D97-AF65-F5344CB8AC3E}">
        <p14:creationId xmlns:p14="http://schemas.microsoft.com/office/powerpoint/2010/main" val="445830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t>В целом опыт терапии когнитивного снижения выявил ряд типичных проблем среди которых наиболее ярко выделяется синдром обкрадывания свойственный сосудистым препаратам.</a:t>
            </a:r>
          </a:p>
        </p:txBody>
      </p:sp>
      <p:sp>
        <p:nvSpPr>
          <p:cNvPr id="798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8C1D4CE3-9CD0-41DE-B441-7DD862704781}" type="slidenum">
              <a:rPr lang="ru-RU" altLang="ru-RU">
                <a:solidFill>
                  <a:srgbClr val="000000"/>
                </a:solidFill>
              </a:rPr>
              <a:pPr/>
              <a:t>21</a:t>
            </a:fld>
            <a:endParaRPr lang="ru-RU" altLang="ru-RU">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a:extLst>
              <a:ext uri="{FF2B5EF4-FFF2-40B4-BE49-F238E27FC236}">
                <a16:creationId xmlns:a16="http://schemas.microsoft.com/office/drawing/2014/main" id="{90D4320D-4D1F-4795-96EF-2EF036D3B0F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Заметки 2">
            <a:extLst>
              <a:ext uri="{FF2B5EF4-FFF2-40B4-BE49-F238E27FC236}">
                <a16:creationId xmlns:a16="http://schemas.microsoft.com/office/drawing/2014/main" id="{97C34F07-4A56-48A7-AE8B-A3307C374E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a:p>
        </p:txBody>
      </p:sp>
      <p:sp>
        <p:nvSpPr>
          <p:cNvPr id="95236" name="Номер слайда 3">
            <a:extLst>
              <a:ext uri="{FF2B5EF4-FFF2-40B4-BE49-F238E27FC236}">
                <a16:creationId xmlns:a16="http://schemas.microsoft.com/office/drawing/2014/main" id="{6155D491-D424-4BD7-8171-55219D05B5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defRPr/>
            </a:pPr>
            <a:fld id="{BB939E0D-3366-4E11-892E-94CE42B46184}" type="slidenum">
              <a:rPr lang="ru-RU" altLang="ru-RU">
                <a:solidFill>
                  <a:prstClr val="black"/>
                </a:solidFill>
              </a:rPr>
              <a:pPr>
                <a:defRPr/>
              </a:pPr>
              <a:t>24</a:t>
            </a:fld>
            <a:endParaRPr lang="ru-RU" altLang="ru-RU">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C4F90C0B-335C-43D3-A6B3-F890BF594385}" type="slidenum">
              <a:rPr lang="ru-RU" smtClean="0">
                <a:solidFill>
                  <a:prstClr val="black"/>
                </a:solidFill>
              </a:rPr>
              <a:pPr>
                <a:defRPr/>
              </a:pPr>
              <a:t>25</a:t>
            </a:fld>
            <a:endParaRPr lang="ru-RU">
              <a:solidFill>
                <a:prstClr val="black"/>
              </a:solidFill>
            </a:endParaRPr>
          </a:p>
        </p:txBody>
      </p:sp>
    </p:spTree>
    <p:extLst>
      <p:ext uri="{BB962C8B-B14F-4D97-AF65-F5344CB8AC3E}">
        <p14:creationId xmlns:p14="http://schemas.microsoft.com/office/powerpoint/2010/main" val="3130099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a:extLst>
              <a:ext uri="{FF2B5EF4-FFF2-40B4-BE49-F238E27FC236}">
                <a16:creationId xmlns:a16="http://schemas.microsoft.com/office/drawing/2014/main" id="{35221A70-DFB0-4FAC-9FBF-7F71549942FF}"/>
              </a:ext>
            </a:extLst>
          </p:cNvPr>
          <p:cNvSpPr>
            <a:spLocks noGrp="1" noRot="1" noChangeAspect="1" noTextEdit="1"/>
          </p:cNvSpPr>
          <p:nvPr>
            <p:ph type="sldImg"/>
          </p:nvPr>
        </p:nvSpPr>
        <p:spPr>
          <a:xfrm>
            <a:off x="685800" y="1143000"/>
            <a:ext cx="5486400" cy="3086100"/>
          </a:xfrm>
          <a:ln/>
        </p:spPr>
      </p:sp>
      <p:sp>
        <p:nvSpPr>
          <p:cNvPr id="61443" name="Заметки 2">
            <a:extLst>
              <a:ext uri="{FF2B5EF4-FFF2-40B4-BE49-F238E27FC236}">
                <a16:creationId xmlns:a16="http://schemas.microsoft.com/office/drawing/2014/main" id="{FF3B2C54-62E6-4D0C-9F92-2C7D8930C37A}"/>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altLang="ru-RU" dirty="0" err="1">
                <a:latin typeface="Times New Roman" panose="02020603050405020304" pitchFamily="18" charset="0"/>
              </a:rPr>
              <a:t>Одним</a:t>
            </a:r>
            <a:r>
              <a:rPr altLang="ru-RU" dirty="0">
                <a:latin typeface="Times New Roman" panose="02020603050405020304" pitchFamily="18" charset="0"/>
              </a:rPr>
              <a:t> </a:t>
            </a:r>
            <a:r>
              <a:rPr altLang="ru-RU" dirty="0" err="1">
                <a:latin typeface="Times New Roman" panose="02020603050405020304" pitchFamily="18" charset="0"/>
              </a:rPr>
              <a:t>из</a:t>
            </a:r>
            <a:r>
              <a:rPr altLang="ru-RU" dirty="0">
                <a:latin typeface="Times New Roman" panose="02020603050405020304" pitchFamily="18" charset="0"/>
              </a:rPr>
              <a:t> </a:t>
            </a:r>
            <a:r>
              <a:rPr altLang="ru-RU" dirty="0" err="1">
                <a:latin typeface="Times New Roman" panose="02020603050405020304" pitchFamily="18" charset="0"/>
              </a:rPr>
              <a:t>ярких</a:t>
            </a:r>
            <a:r>
              <a:rPr altLang="ru-RU" dirty="0">
                <a:latin typeface="Times New Roman" panose="02020603050405020304" pitchFamily="18" charset="0"/>
              </a:rPr>
              <a:t> </a:t>
            </a:r>
            <a:r>
              <a:rPr altLang="ru-RU" dirty="0" err="1">
                <a:latin typeface="Times New Roman" panose="02020603050405020304" pitchFamily="18" charset="0"/>
              </a:rPr>
              <a:t>проявлений</a:t>
            </a:r>
            <a:r>
              <a:rPr altLang="ru-RU" dirty="0">
                <a:latin typeface="Times New Roman" panose="02020603050405020304" pitchFamily="18" charset="0"/>
              </a:rPr>
              <a:t> </a:t>
            </a:r>
            <a:r>
              <a:rPr altLang="ru-RU" dirty="0" err="1">
                <a:latin typeface="Times New Roman" panose="02020603050405020304" pitchFamily="18" charset="0"/>
              </a:rPr>
              <a:t>эндотелиопротективного</a:t>
            </a:r>
            <a:r>
              <a:rPr altLang="ru-RU" dirty="0">
                <a:latin typeface="Times New Roman" panose="02020603050405020304" pitchFamily="18" charset="0"/>
              </a:rPr>
              <a:t> </a:t>
            </a:r>
            <a:r>
              <a:rPr altLang="ru-RU" dirty="0" err="1">
                <a:latin typeface="Times New Roman" panose="02020603050405020304" pitchFamily="18" charset="0"/>
              </a:rPr>
              <a:t>действия</a:t>
            </a:r>
            <a:r>
              <a:rPr altLang="ru-RU" dirty="0">
                <a:latin typeface="Times New Roman" panose="02020603050405020304" pitchFamily="18" charset="0"/>
              </a:rPr>
              <a:t> Дузофарма </a:t>
            </a:r>
            <a:r>
              <a:rPr altLang="ru-RU" dirty="0" err="1">
                <a:latin typeface="Times New Roman" panose="02020603050405020304" pitchFamily="18" charset="0"/>
              </a:rPr>
              <a:t>является</a:t>
            </a:r>
            <a:r>
              <a:rPr altLang="ru-RU" dirty="0">
                <a:latin typeface="Times New Roman" panose="02020603050405020304" pitchFamily="18" charset="0"/>
              </a:rPr>
              <a:t> </a:t>
            </a:r>
            <a:r>
              <a:rPr altLang="ru-RU" dirty="0" err="1">
                <a:latin typeface="Times New Roman" panose="02020603050405020304" pitchFamily="18" charset="0"/>
              </a:rPr>
              <a:t>подтверждённая</a:t>
            </a:r>
            <a:r>
              <a:rPr altLang="ru-RU" dirty="0">
                <a:latin typeface="Times New Roman" panose="02020603050405020304" pitchFamily="18" charset="0"/>
              </a:rPr>
              <a:t> в </a:t>
            </a:r>
            <a:r>
              <a:rPr altLang="ru-RU" dirty="0" err="1">
                <a:latin typeface="Times New Roman" panose="02020603050405020304" pitchFamily="18" charset="0"/>
              </a:rPr>
              <a:t>ряде</a:t>
            </a:r>
            <a:r>
              <a:rPr altLang="ru-RU" dirty="0">
                <a:latin typeface="Times New Roman" panose="02020603050405020304" pitchFamily="18" charset="0"/>
              </a:rPr>
              <a:t> </a:t>
            </a:r>
            <a:r>
              <a:rPr altLang="ru-RU" dirty="0" err="1">
                <a:latin typeface="Times New Roman" panose="02020603050405020304" pitchFamily="18" charset="0"/>
              </a:rPr>
              <a:t>отечественных</a:t>
            </a:r>
            <a:r>
              <a:rPr altLang="ru-RU" dirty="0">
                <a:latin typeface="Times New Roman" panose="02020603050405020304" pitchFamily="18" charset="0"/>
              </a:rPr>
              <a:t> и </a:t>
            </a:r>
            <a:r>
              <a:rPr altLang="ru-RU" dirty="0" err="1">
                <a:latin typeface="Times New Roman" panose="02020603050405020304" pitchFamily="18" charset="0"/>
              </a:rPr>
              <a:t>зарубежных</a:t>
            </a:r>
            <a:r>
              <a:rPr altLang="ru-RU" dirty="0">
                <a:latin typeface="Times New Roman" panose="02020603050405020304" pitchFamily="18" charset="0"/>
              </a:rPr>
              <a:t> </a:t>
            </a:r>
            <a:r>
              <a:rPr altLang="ru-RU" dirty="0" err="1">
                <a:latin typeface="Times New Roman" panose="02020603050405020304" pitchFamily="18" charset="0"/>
              </a:rPr>
              <a:t>исследованиях</a:t>
            </a:r>
            <a:r>
              <a:rPr altLang="ru-RU" dirty="0">
                <a:latin typeface="Times New Roman" panose="02020603050405020304" pitchFamily="18" charset="0"/>
              </a:rPr>
              <a:t> </a:t>
            </a:r>
            <a:r>
              <a:rPr altLang="ru-RU" dirty="0" err="1">
                <a:latin typeface="Times New Roman" panose="02020603050405020304" pitchFamily="18" charset="0"/>
              </a:rPr>
              <a:t>способность</a:t>
            </a:r>
            <a:r>
              <a:rPr altLang="ru-RU" dirty="0">
                <a:latin typeface="Times New Roman" panose="02020603050405020304" pitchFamily="18" charset="0"/>
              </a:rPr>
              <a:t> </a:t>
            </a:r>
            <a:r>
              <a:rPr altLang="ru-RU" dirty="0" err="1">
                <a:latin typeface="Times New Roman" panose="02020603050405020304" pitchFamily="18" charset="0"/>
              </a:rPr>
              <a:t>влиять</a:t>
            </a:r>
            <a:r>
              <a:rPr altLang="ru-RU" dirty="0">
                <a:latin typeface="Times New Roman" panose="02020603050405020304" pitchFamily="18" charset="0"/>
              </a:rPr>
              <a:t> </a:t>
            </a:r>
            <a:r>
              <a:rPr altLang="ru-RU" dirty="0" err="1">
                <a:latin typeface="Times New Roman" panose="02020603050405020304" pitchFamily="18" charset="0"/>
              </a:rPr>
              <a:t>на</a:t>
            </a:r>
            <a:r>
              <a:rPr altLang="ru-RU" dirty="0">
                <a:latin typeface="Times New Roman" panose="02020603050405020304" pitchFamily="18" charset="0"/>
              </a:rPr>
              <a:t> </a:t>
            </a:r>
            <a:r>
              <a:rPr altLang="ru-RU" dirty="0" err="1">
                <a:latin typeface="Times New Roman" panose="02020603050405020304" pitchFamily="18" charset="0"/>
              </a:rPr>
              <a:t>факторы</a:t>
            </a:r>
            <a:r>
              <a:rPr altLang="ru-RU" dirty="0">
                <a:latin typeface="Times New Roman" panose="02020603050405020304" pitchFamily="18" charset="0"/>
              </a:rPr>
              <a:t> </a:t>
            </a:r>
            <a:r>
              <a:rPr altLang="ru-RU" dirty="0" err="1">
                <a:latin typeface="Times New Roman" panose="02020603050405020304" pitchFamily="18" charset="0"/>
              </a:rPr>
              <a:t>эндотелиальной</a:t>
            </a:r>
            <a:r>
              <a:rPr altLang="ru-RU" dirty="0">
                <a:latin typeface="Times New Roman" panose="02020603050405020304" pitchFamily="18" charset="0"/>
              </a:rPr>
              <a:t> </a:t>
            </a:r>
            <a:r>
              <a:rPr altLang="ru-RU" dirty="0" err="1">
                <a:latin typeface="Times New Roman" panose="02020603050405020304" pitchFamily="18" charset="0"/>
              </a:rPr>
              <a:t>дисфункции</a:t>
            </a:r>
            <a:r>
              <a:rPr altLang="ru-RU" dirty="0">
                <a:latin typeface="Times New Roman" panose="02020603050405020304" pitchFamily="18" charset="0"/>
              </a:rPr>
              <a:t>. </a:t>
            </a:r>
            <a:r>
              <a:rPr altLang="ru-RU" dirty="0" err="1">
                <a:latin typeface="Times New Roman" panose="02020603050405020304" pitchFamily="18" charset="0"/>
              </a:rPr>
              <a:t>Фактор</a:t>
            </a:r>
            <a:r>
              <a:rPr altLang="ru-RU" dirty="0">
                <a:latin typeface="Times New Roman" panose="02020603050405020304" pitchFamily="18" charset="0"/>
              </a:rPr>
              <a:t> Виллебранда – </a:t>
            </a:r>
            <a:r>
              <a:rPr altLang="ru-RU" dirty="0" err="1">
                <a:latin typeface="Times New Roman" panose="02020603050405020304" pitchFamily="18" charset="0"/>
              </a:rPr>
              <a:t>один</a:t>
            </a:r>
            <a:r>
              <a:rPr altLang="ru-RU" dirty="0">
                <a:latin typeface="Times New Roman" panose="02020603050405020304" pitchFamily="18" charset="0"/>
              </a:rPr>
              <a:t> </a:t>
            </a:r>
            <a:r>
              <a:rPr altLang="ru-RU" dirty="0" err="1">
                <a:latin typeface="Times New Roman" panose="02020603050405020304" pitchFamily="18" charset="0"/>
              </a:rPr>
              <a:t>из</a:t>
            </a:r>
            <a:r>
              <a:rPr altLang="ru-RU" dirty="0">
                <a:latin typeface="Times New Roman" panose="02020603050405020304" pitchFamily="18" charset="0"/>
              </a:rPr>
              <a:t> </a:t>
            </a:r>
            <a:r>
              <a:rPr altLang="ru-RU" dirty="0" err="1">
                <a:latin typeface="Times New Roman" panose="02020603050405020304" pitchFamily="18" charset="0"/>
              </a:rPr>
              <a:t>наиболее</a:t>
            </a:r>
            <a:r>
              <a:rPr altLang="ru-RU" dirty="0">
                <a:latin typeface="Times New Roman" panose="02020603050405020304" pitchFamily="18" charset="0"/>
              </a:rPr>
              <a:t> </a:t>
            </a:r>
            <a:r>
              <a:rPr altLang="ru-RU" dirty="0" err="1">
                <a:latin typeface="Times New Roman" panose="02020603050405020304" pitchFamily="18" charset="0"/>
              </a:rPr>
              <a:t>показательных</a:t>
            </a:r>
            <a:r>
              <a:rPr altLang="ru-RU" dirty="0">
                <a:latin typeface="Times New Roman" panose="02020603050405020304" pitchFamily="18" charset="0"/>
              </a:rPr>
              <a:t> </a:t>
            </a:r>
            <a:r>
              <a:rPr altLang="ru-RU" dirty="0" err="1">
                <a:latin typeface="Times New Roman" panose="02020603050405020304" pitchFamily="18" charset="0"/>
              </a:rPr>
              <a:t>факторов</a:t>
            </a:r>
            <a:r>
              <a:rPr altLang="ru-RU" dirty="0">
                <a:latin typeface="Times New Roman" panose="02020603050405020304" pitchFamily="18" charset="0"/>
              </a:rPr>
              <a:t> </a:t>
            </a:r>
            <a:r>
              <a:rPr altLang="ru-RU" dirty="0" err="1">
                <a:latin typeface="Times New Roman" panose="02020603050405020304" pitchFamily="18" charset="0"/>
              </a:rPr>
              <a:t>эндотелиальной</a:t>
            </a:r>
            <a:r>
              <a:rPr altLang="ru-RU" dirty="0">
                <a:latin typeface="Times New Roman" panose="02020603050405020304" pitchFamily="18" charset="0"/>
              </a:rPr>
              <a:t> </a:t>
            </a:r>
            <a:r>
              <a:rPr altLang="ru-RU" dirty="0" err="1">
                <a:latin typeface="Times New Roman" panose="02020603050405020304" pitchFamily="18" charset="0"/>
              </a:rPr>
              <a:t>дисфункции</a:t>
            </a:r>
            <a:r>
              <a:rPr altLang="ru-RU" dirty="0">
                <a:latin typeface="Times New Roman" panose="02020603050405020304" pitchFamily="18" charset="0"/>
              </a:rPr>
              <a:t>, </a:t>
            </a:r>
            <a:r>
              <a:rPr altLang="ru-RU" dirty="0" err="1">
                <a:latin typeface="Times New Roman" panose="02020603050405020304" pitchFamily="18" charset="0"/>
              </a:rPr>
              <a:t>являющийся</a:t>
            </a:r>
            <a:r>
              <a:rPr altLang="ru-RU" dirty="0">
                <a:latin typeface="Times New Roman" panose="02020603050405020304" pitchFamily="18" charset="0"/>
              </a:rPr>
              <a:t> </a:t>
            </a:r>
            <a:r>
              <a:rPr altLang="ru-RU" dirty="0" err="1">
                <a:latin typeface="Times New Roman" panose="02020603050405020304" pitchFamily="18" charset="0"/>
              </a:rPr>
              <a:t>интегральным</a:t>
            </a:r>
            <a:r>
              <a:rPr altLang="ru-RU" dirty="0">
                <a:latin typeface="Times New Roman" panose="02020603050405020304" pitchFamily="18" charset="0"/>
              </a:rPr>
              <a:t> </a:t>
            </a:r>
            <a:r>
              <a:rPr altLang="ru-RU" dirty="0" err="1">
                <a:latin typeface="Times New Roman" panose="02020603050405020304" pitchFamily="18" charset="0"/>
              </a:rPr>
              <a:t>показателем</a:t>
            </a:r>
            <a:r>
              <a:rPr altLang="ru-RU" dirty="0">
                <a:latin typeface="Times New Roman" panose="02020603050405020304" pitchFamily="18" charset="0"/>
              </a:rPr>
              <a:t> </a:t>
            </a:r>
            <a:r>
              <a:rPr altLang="ru-RU" dirty="0" err="1">
                <a:latin typeface="Times New Roman" panose="02020603050405020304" pitchFamily="18" charset="0"/>
              </a:rPr>
              <a:t>состояния</a:t>
            </a:r>
            <a:r>
              <a:rPr altLang="ru-RU" dirty="0">
                <a:latin typeface="Times New Roman" panose="02020603050405020304" pitchFamily="18" charset="0"/>
              </a:rPr>
              <a:t> </a:t>
            </a:r>
            <a:r>
              <a:rPr altLang="ru-RU" dirty="0" err="1">
                <a:latin typeface="Times New Roman" panose="02020603050405020304" pitchFamily="18" charset="0"/>
              </a:rPr>
              <a:t>эндотелия</a:t>
            </a:r>
            <a:r>
              <a:rPr altLang="ru-RU" dirty="0">
                <a:latin typeface="Times New Roman" panose="02020603050405020304" pitchFamily="18" charset="0"/>
              </a:rPr>
              <a:t>, в </a:t>
            </a:r>
            <a:r>
              <a:rPr altLang="ru-RU" dirty="0" err="1">
                <a:latin typeface="Times New Roman" panose="02020603050405020304" pitchFamily="18" charset="0"/>
              </a:rPr>
              <a:t>особенности</a:t>
            </a:r>
            <a:r>
              <a:rPr altLang="ru-RU" dirty="0">
                <a:latin typeface="Times New Roman" panose="02020603050405020304" pitchFamily="18" charset="0"/>
              </a:rPr>
              <a:t> </a:t>
            </a:r>
            <a:r>
              <a:rPr altLang="ru-RU" dirty="0" err="1">
                <a:latin typeface="Times New Roman" panose="02020603050405020304" pitchFamily="18" charset="0"/>
              </a:rPr>
              <a:t>ассоциированного</a:t>
            </a:r>
            <a:r>
              <a:rPr altLang="ru-RU" dirty="0">
                <a:latin typeface="Times New Roman" panose="02020603050405020304" pitchFamily="18" charset="0"/>
              </a:rPr>
              <a:t> с </a:t>
            </a:r>
            <a:r>
              <a:rPr altLang="ru-RU" dirty="0" err="1">
                <a:latin typeface="Times New Roman" panose="02020603050405020304" pitchFamily="18" charset="0"/>
              </a:rPr>
              <a:t>воспалительным</a:t>
            </a:r>
            <a:r>
              <a:rPr altLang="ru-RU" dirty="0">
                <a:latin typeface="Times New Roman" panose="02020603050405020304" pitchFamily="18" charset="0"/>
              </a:rPr>
              <a:t> </a:t>
            </a:r>
            <a:r>
              <a:rPr altLang="ru-RU" dirty="0" err="1">
                <a:latin typeface="Times New Roman" panose="02020603050405020304" pitchFamily="18" charset="0"/>
              </a:rPr>
              <a:t>процессом</a:t>
            </a:r>
            <a:r>
              <a:rPr altLang="ru-RU" dirty="0">
                <a:latin typeface="Times New Roman" panose="02020603050405020304" pitchFamily="18" charset="0"/>
              </a:rPr>
              <a:t> в </a:t>
            </a:r>
            <a:r>
              <a:rPr altLang="ru-RU" dirty="0" err="1">
                <a:latin typeface="Times New Roman" panose="02020603050405020304" pitchFamily="18" charset="0"/>
              </a:rPr>
              <a:t>микрососудах</a:t>
            </a:r>
            <a:r>
              <a:rPr altLang="ru-RU" dirty="0">
                <a:latin typeface="Times New Roman" panose="02020603050405020304" pitchFamily="18" charset="0"/>
              </a:rPr>
              <a:t>. По </a:t>
            </a:r>
            <a:r>
              <a:rPr altLang="ru-RU" dirty="0" err="1">
                <a:latin typeface="Times New Roman" panose="02020603050405020304" pitchFamily="18" charset="0"/>
              </a:rPr>
              <a:t>ряду</a:t>
            </a:r>
            <a:r>
              <a:rPr altLang="ru-RU" dirty="0">
                <a:latin typeface="Times New Roman" panose="02020603050405020304" pitchFamily="18" charset="0"/>
              </a:rPr>
              <a:t> </a:t>
            </a:r>
            <a:r>
              <a:rPr altLang="ru-RU" dirty="0" err="1">
                <a:latin typeface="Times New Roman" panose="02020603050405020304" pitchFamily="18" charset="0"/>
              </a:rPr>
              <a:t>данных</a:t>
            </a:r>
            <a:r>
              <a:rPr altLang="ru-RU" dirty="0">
                <a:latin typeface="Times New Roman" panose="02020603050405020304" pitchFamily="18" charset="0"/>
              </a:rPr>
              <a:t> </a:t>
            </a:r>
            <a:r>
              <a:rPr altLang="ru-RU" dirty="0" err="1">
                <a:latin typeface="Times New Roman" panose="02020603050405020304" pitchFamily="18" charset="0"/>
              </a:rPr>
              <a:t>данный</a:t>
            </a:r>
            <a:r>
              <a:rPr altLang="ru-RU" dirty="0">
                <a:latin typeface="Times New Roman" panose="02020603050405020304" pitchFamily="18" charset="0"/>
              </a:rPr>
              <a:t> </a:t>
            </a:r>
            <a:r>
              <a:rPr altLang="ru-RU" dirty="0" err="1">
                <a:latin typeface="Times New Roman" panose="02020603050405020304" pitchFamily="18" charset="0"/>
              </a:rPr>
              <a:t>маркёр</a:t>
            </a:r>
            <a:r>
              <a:rPr altLang="ru-RU" dirty="0">
                <a:latin typeface="Times New Roman" panose="02020603050405020304" pitchFamily="18" charset="0"/>
              </a:rPr>
              <a:t> </a:t>
            </a:r>
            <a:r>
              <a:rPr altLang="ru-RU" dirty="0" err="1">
                <a:latin typeface="Times New Roman" panose="02020603050405020304" pitchFamily="18" charset="0"/>
              </a:rPr>
              <a:t>наиболее</a:t>
            </a:r>
            <a:r>
              <a:rPr altLang="ru-RU" dirty="0">
                <a:latin typeface="Times New Roman" panose="02020603050405020304" pitchFamily="18" charset="0"/>
              </a:rPr>
              <a:t> </a:t>
            </a:r>
            <a:r>
              <a:rPr altLang="ru-RU" dirty="0" err="1">
                <a:latin typeface="Times New Roman" panose="02020603050405020304" pitchFamily="18" charset="0"/>
              </a:rPr>
              <a:t>тесно</a:t>
            </a:r>
            <a:r>
              <a:rPr altLang="ru-RU" dirty="0">
                <a:latin typeface="Times New Roman" panose="02020603050405020304" pitchFamily="18" charset="0"/>
              </a:rPr>
              <a:t> </a:t>
            </a:r>
            <a:r>
              <a:rPr altLang="ru-RU" dirty="0" err="1">
                <a:latin typeface="Times New Roman" panose="02020603050405020304" pitchFamily="18" charset="0"/>
              </a:rPr>
              <a:t>коррелирует</a:t>
            </a:r>
            <a:r>
              <a:rPr altLang="ru-RU" dirty="0">
                <a:latin typeface="Times New Roman" panose="02020603050405020304" pitchFamily="18" charset="0"/>
              </a:rPr>
              <a:t> </a:t>
            </a:r>
            <a:r>
              <a:rPr altLang="ru-RU" dirty="0" err="1">
                <a:latin typeface="Times New Roman" panose="02020603050405020304" pitchFamily="18" charset="0"/>
              </a:rPr>
              <a:t>со</a:t>
            </a:r>
            <a:r>
              <a:rPr altLang="ru-RU" dirty="0">
                <a:latin typeface="Times New Roman" panose="02020603050405020304" pitchFamily="18" charset="0"/>
              </a:rPr>
              <a:t> </a:t>
            </a:r>
            <a:r>
              <a:rPr altLang="ru-RU" dirty="0" err="1">
                <a:latin typeface="Times New Roman" panose="02020603050405020304" pitchFamily="18" charset="0"/>
              </a:rPr>
              <a:t>степенью</a:t>
            </a:r>
            <a:r>
              <a:rPr altLang="ru-RU" dirty="0">
                <a:latin typeface="Times New Roman" panose="02020603050405020304" pitchFamily="18" charset="0"/>
              </a:rPr>
              <a:t> </a:t>
            </a:r>
            <a:r>
              <a:rPr altLang="ru-RU" dirty="0" err="1">
                <a:latin typeface="Times New Roman" panose="02020603050405020304" pitchFamily="18" charset="0"/>
              </a:rPr>
              <a:t>тяжести</a:t>
            </a:r>
            <a:r>
              <a:rPr altLang="ru-RU" dirty="0">
                <a:latin typeface="Times New Roman" panose="02020603050405020304" pitchFamily="18" charset="0"/>
              </a:rPr>
              <a:t> и </a:t>
            </a:r>
            <a:r>
              <a:rPr altLang="ru-RU" dirty="0" err="1">
                <a:latin typeface="Times New Roman" panose="02020603050405020304" pitchFamily="18" charset="0"/>
              </a:rPr>
              <a:t>прогнозом</a:t>
            </a:r>
            <a:r>
              <a:rPr altLang="ru-RU" dirty="0">
                <a:latin typeface="Times New Roman" panose="02020603050405020304" pitchFamily="18" charset="0"/>
              </a:rPr>
              <a:t> </a:t>
            </a:r>
            <a:r>
              <a:rPr altLang="ru-RU" dirty="0" err="1">
                <a:latin typeface="Times New Roman" panose="02020603050405020304" pitchFamily="18" charset="0"/>
              </a:rPr>
              <a:t>коронавирусной</a:t>
            </a:r>
            <a:r>
              <a:rPr altLang="ru-RU" dirty="0">
                <a:latin typeface="Times New Roman" panose="02020603050405020304" pitchFamily="18" charset="0"/>
              </a:rPr>
              <a:t> </a:t>
            </a:r>
            <a:r>
              <a:rPr altLang="ru-RU" dirty="0" err="1">
                <a:latin typeface="Times New Roman" panose="02020603050405020304" pitchFamily="18" charset="0"/>
              </a:rPr>
              <a:t>инфекции</a:t>
            </a:r>
            <a:r>
              <a:rPr altLang="ru-RU" dirty="0">
                <a:latin typeface="Times New Roman" panose="02020603050405020304" pitchFamily="18" charset="0"/>
              </a:rPr>
              <a:t>. Дузофарм, </a:t>
            </a:r>
            <a:r>
              <a:rPr altLang="ru-RU" dirty="0" err="1">
                <a:latin typeface="Times New Roman" panose="02020603050405020304" pitchFamily="18" charset="0"/>
              </a:rPr>
              <a:t>помимо</a:t>
            </a:r>
            <a:r>
              <a:rPr altLang="ru-RU" dirty="0">
                <a:latin typeface="Times New Roman" panose="02020603050405020304" pitchFamily="18" charset="0"/>
              </a:rPr>
              <a:t> </a:t>
            </a:r>
            <a:r>
              <a:rPr altLang="ru-RU" dirty="0" err="1">
                <a:latin typeface="Times New Roman" panose="02020603050405020304" pitchFamily="18" charset="0"/>
              </a:rPr>
              <a:t>влияния</a:t>
            </a:r>
            <a:r>
              <a:rPr altLang="ru-RU" dirty="0">
                <a:latin typeface="Times New Roman" panose="02020603050405020304" pitchFamily="18" charset="0"/>
              </a:rPr>
              <a:t> </a:t>
            </a:r>
            <a:r>
              <a:rPr altLang="ru-RU" dirty="0" err="1">
                <a:latin typeface="Times New Roman" panose="02020603050405020304" pitchFamily="18" charset="0"/>
              </a:rPr>
              <a:t>на</a:t>
            </a:r>
            <a:r>
              <a:rPr altLang="ru-RU" dirty="0">
                <a:latin typeface="Times New Roman" panose="02020603050405020304" pitchFamily="18" charset="0"/>
              </a:rPr>
              <a:t> </a:t>
            </a:r>
            <a:r>
              <a:rPr altLang="ru-RU" dirty="0" err="1">
                <a:latin typeface="Times New Roman" panose="02020603050405020304" pitchFamily="18" charset="0"/>
              </a:rPr>
              <a:t>другие</a:t>
            </a:r>
            <a:r>
              <a:rPr altLang="ru-RU" dirty="0">
                <a:latin typeface="Times New Roman" panose="02020603050405020304" pitchFamily="18" charset="0"/>
              </a:rPr>
              <a:t> </a:t>
            </a:r>
            <a:r>
              <a:rPr altLang="ru-RU" dirty="0" err="1">
                <a:latin typeface="Times New Roman" panose="02020603050405020304" pitchFamily="18" charset="0"/>
              </a:rPr>
              <a:t>факторы</a:t>
            </a:r>
            <a:r>
              <a:rPr altLang="ru-RU" dirty="0">
                <a:latin typeface="Times New Roman" panose="02020603050405020304" pitchFamily="18" charset="0"/>
              </a:rPr>
              <a:t> ЭД, </a:t>
            </a:r>
            <a:r>
              <a:rPr altLang="ru-RU" dirty="0" err="1">
                <a:latin typeface="Times New Roman" panose="02020603050405020304" pitchFamily="18" charset="0"/>
              </a:rPr>
              <a:t>наиболее</a:t>
            </a:r>
            <a:r>
              <a:rPr altLang="ru-RU" dirty="0">
                <a:latin typeface="Times New Roman" panose="02020603050405020304" pitchFamily="18" charset="0"/>
              </a:rPr>
              <a:t> </a:t>
            </a:r>
            <a:r>
              <a:rPr altLang="ru-RU" dirty="0" err="1">
                <a:latin typeface="Times New Roman" panose="02020603050405020304" pitchFamily="18" charset="0"/>
              </a:rPr>
              <a:t>существенно</a:t>
            </a:r>
            <a:r>
              <a:rPr altLang="ru-RU" dirty="0">
                <a:latin typeface="Times New Roman" panose="02020603050405020304" pitchFamily="18" charset="0"/>
              </a:rPr>
              <a:t> </a:t>
            </a:r>
            <a:r>
              <a:rPr altLang="ru-RU" dirty="0" err="1">
                <a:latin typeface="Times New Roman" panose="02020603050405020304" pitchFamily="18" charset="0"/>
              </a:rPr>
              <a:t>снижает</a:t>
            </a:r>
            <a:r>
              <a:rPr altLang="ru-RU" dirty="0">
                <a:latin typeface="Times New Roman" panose="02020603050405020304" pitchFamily="18" charset="0"/>
              </a:rPr>
              <a:t> </a:t>
            </a:r>
            <a:r>
              <a:rPr altLang="ru-RU" dirty="0" err="1">
                <a:latin typeface="Times New Roman" panose="02020603050405020304" pitchFamily="18" charset="0"/>
              </a:rPr>
              <a:t>именно</a:t>
            </a:r>
            <a:r>
              <a:rPr altLang="ru-RU" dirty="0">
                <a:latin typeface="Times New Roman" panose="02020603050405020304" pitchFamily="18" charset="0"/>
              </a:rPr>
              <a:t> </a:t>
            </a:r>
            <a:r>
              <a:rPr altLang="ru-RU" dirty="0" err="1">
                <a:latin typeface="Times New Roman" panose="02020603050405020304" pitchFamily="18" charset="0"/>
              </a:rPr>
              <a:t>этот</a:t>
            </a:r>
            <a:r>
              <a:rPr altLang="ru-RU" dirty="0">
                <a:latin typeface="Times New Roman" panose="02020603050405020304" pitchFamily="18" charset="0"/>
              </a:rPr>
              <a:t> </a:t>
            </a:r>
            <a:r>
              <a:rPr altLang="ru-RU" dirty="0" err="1">
                <a:latin typeface="Times New Roman" panose="02020603050405020304" pitchFamily="18" charset="0"/>
              </a:rPr>
              <a:t>показатель</a:t>
            </a:r>
            <a:r>
              <a:rPr altLang="ru-RU" dirty="0">
                <a:latin typeface="Times New Roman" panose="02020603050405020304" pitchFamily="18" charset="0"/>
              </a:rPr>
              <a:t>, </a:t>
            </a:r>
            <a:r>
              <a:rPr altLang="ru-RU" dirty="0" err="1">
                <a:latin typeface="Times New Roman" panose="02020603050405020304" pitchFamily="18" charset="0"/>
              </a:rPr>
              <a:t>что</a:t>
            </a:r>
            <a:r>
              <a:rPr altLang="ru-RU" dirty="0">
                <a:latin typeface="Times New Roman" panose="02020603050405020304" pitchFamily="18" charset="0"/>
              </a:rPr>
              <a:t> </a:t>
            </a:r>
            <a:r>
              <a:rPr altLang="ru-RU" dirty="0" err="1">
                <a:latin typeface="Times New Roman" panose="02020603050405020304" pitchFamily="18" charset="0"/>
              </a:rPr>
              <a:t>свидетельствует</a:t>
            </a:r>
            <a:r>
              <a:rPr altLang="ru-RU" dirty="0">
                <a:latin typeface="Times New Roman" panose="02020603050405020304" pitchFamily="18" charset="0"/>
              </a:rPr>
              <a:t> о </a:t>
            </a:r>
            <a:r>
              <a:rPr altLang="ru-RU" dirty="0" err="1">
                <a:latin typeface="Times New Roman" panose="02020603050405020304" pitchFamily="18" charset="0"/>
              </a:rPr>
              <a:t>его</a:t>
            </a:r>
            <a:r>
              <a:rPr altLang="ru-RU" dirty="0">
                <a:latin typeface="Times New Roman" panose="02020603050405020304" pitchFamily="18" charset="0"/>
              </a:rPr>
              <a:t> </a:t>
            </a:r>
            <a:r>
              <a:rPr altLang="ru-RU" dirty="0" err="1">
                <a:latin typeface="Times New Roman" panose="02020603050405020304" pitchFamily="18" charset="0"/>
              </a:rPr>
              <a:t>высокой</a:t>
            </a:r>
            <a:r>
              <a:rPr altLang="ru-RU" dirty="0">
                <a:latin typeface="Times New Roman" panose="02020603050405020304" pitchFamily="18" charset="0"/>
              </a:rPr>
              <a:t> </a:t>
            </a:r>
            <a:r>
              <a:rPr altLang="ru-RU" dirty="0" err="1">
                <a:latin typeface="Times New Roman" panose="02020603050405020304" pitchFamily="18" charset="0"/>
              </a:rPr>
              <a:t>релевантности</a:t>
            </a:r>
            <a:r>
              <a:rPr altLang="ru-RU" dirty="0">
                <a:latin typeface="Times New Roman" panose="02020603050405020304" pitchFamily="18" charset="0"/>
              </a:rPr>
              <a:t> в </a:t>
            </a:r>
            <a:r>
              <a:rPr altLang="ru-RU" dirty="0" err="1">
                <a:latin typeface="Times New Roman" panose="02020603050405020304" pitchFamily="18" charset="0"/>
              </a:rPr>
              <a:t>случае</a:t>
            </a:r>
            <a:r>
              <a:rPr altLang="ru-RU" dirty="0">
                <a:latin typeface="Times New Roman" panose="02020603050405020304" pitchFamily="18" charset="0"/>
              </a:rPr>
              <a:t> </a:t>
            </a:r>
            <a:r>
              <a:rPr altLang="ru-RU" dirty="0" err="1">
                <a:latin typeface="Times New Roman" panose="02020603050405020304" pitchFamily="18" charset="0"/>
              </a:rPr>
              <a:t>ассоциированности</a:t>
            </a:r>
            <a:r>
              <a:rPr altLang="ru-RU" dirty="0">
                <a:latin typeface="Times New Roman" panose="02020603050405020304" pitchFamily="18" charset="0"/>
              </a:rPr>
              <a:t> коморбидной </a:t>
            </a:r>
            <a:r>
              <a:rPr altLang="ru-RU" dirty="0" err="1">
                <a:latin typeface="Times New Roman" panose="02020603050405020304" pitchFamily="18" charset="0"/>
              </a:rPr>
              <a:t>цереброваскулярной</a:t>
            </a:r>
            <a:r>
              <a:rPr altLang="ru-RU" dirty="0">
                <a:latin typeface="Times New Roman" panose="02020603050405020304" pitchFamily="18" charset="0"/>
              </a:rPr>
              <a:t> </a:t>
            </a:r>
            <a:r>
              <a:rPr altLang="ru-RU" dirty="0" err="1">
                <a:latin typeface="Times New Roman" panose="02020603050405020304" pitchFamily="18" charset="0"/>
              </a:rPr>
              <a:t>патологии</a:t>
            </a:r>
            <a:r>
              <a:rPr altLang="ru-RU" dirty="0">
                <a:latin typeface="Times New Roman" panose="02020603050405020304" pitchFamily="18" charset="0"/>
              </a:rPr>
              <a:t> с </a:t>
            </a:r>
            <a:r>
              <a:rPr altLang="ru-RU" dirty="0" err="1">
                <a:latin typeface="Times New Roman" panose="02020603050405020304" pitchFamily="18" charset="0"/>
              </a:rPr>
              <a:t>коронавирусной</a:t>
            </a:r>
            <a:r>
              <a:rPr altLang="ru-RU" dirty="0">
                <a:latin typeface="Times New Roman" panose="02020603050405020304" pitchFamily="18" charset="0"/>
              </a:rPr>
              <a:t> </a:t>
            </a:r>
            <a:r>
              <a:rPr altLang="ru-RU" dirty="0" err="1">
                <a:latin typeface="Times New Roman" panose="02020603050405020304" pitchFamily="18" charset="0"/>
              </a:rPr>
              <a:t>инфекцией</a:t>
            </a:r>
            <a:r>
              <a:rPr altLang="ru-RU" dirty="0">
                <a:latin typeface="Times New Roman" panose="02020603050405020304" pitchFamily="18" charset="0"/>
              </a:rPr>
              <a:t>.</a:t>
            </a:r>
          </a:p>
        </p:txBody>
      </p:sp>
      <p:sp>
        <p:nvSpPr>
          <p:cNvPr id="61444" name="Номер слайда 3">
            <a:extLst>
              <a:ext uri="{FF2B5EF4-FFF2-40B4-BE49-F238E27FC236}">
                <a16:creationId xmlns:a16="http://schemas.microsoft.com/office/drawing/2014/main" id="{9332C4D0-4889-44E2-8F1D-31586CD042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ED1D3F85-515E-4423-B0C9-BAB20F1EAB0E}" type="slidenum">
              <a:rPr lang="ru-RU" altLang="ru-RU" smtClean="0">
                <a:solidFill>
                  <a:srgbClr val="000000"/>
                </a:solidFill>
                <a:latin typeface="Times New Roman" panose="02020603050405020304" pitchFamily="18" charset="0"/>
              </a:rPr>
              <a:pPr fontAlgn="base">
                <a:spcBef>
                  <a:spcPct val="0"/>
                </a:spcBef>
                <a:spcAft>
                  <a:spcPct val="0"/>
                </a:spcAft>
                <a:defRPr/>
              </a:pPr>
              <a:t>27</a:t>
            </a:fld>
            <a:endParaRPr lang="ru-RU" altLang="ru-RU">
              <a:solidFill>
                <a:srgbClr val="000000"/>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Образ слайда 1">
            <a:extLst>
              <a:ext uri="{FF2B5EF4-FFF2-40B4-BE49-F238E27FC236}">
                <a16:creationId xmlns:a16="http://schemas.microsoft.com/office/drawing/2014/main" id="{2EA072F1-050B-421E-B8B3-355F56B66355}"/>
              </a:ext>
            </a:extLst>
          </p:cNvPr>
          <p:cNvSpPr>
            <a:spLocks noGrp="1" noRot="1" noChangeAspect="1" noTextEdit="1"/>
          </p:cNvSpPr>
          <p:nvPr>
            <p:ph type="sldImg"/>
          </p:nvPr>
        </p:nvSpPr>
        <p:spPr>
          <a:xfrm>
            <a:off x="685800" y="1143000"/>
            <a:ext cx="5486400" cy="3086100"/>
          </a:xfrm>
          <a:ln/>
        </p:spPr>
      </p:sp>
      <p:sp>
        <p:nvSpPr>
          <p:cNvPr id="59395" name="Заметки 2">
            <a:extLst>
              <a:ext uri="{FF2B5EF4-FFF2-40B4-BE49-F238E27FC236}">
                <a16:creationId xmlns:a16="http://schemas.microsoft.com/office/drawing/2014/main" id="{BEB58C33-7715-429A-961A-3630FDB5B1D3}"/>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altLang="ru-RU">
                <a:latin typeface="Times New Roman" panose="02020603050405020304" pitchFamily="18" charset="0"/>
              </a:rPr>
              <a:t>Артериальная гипертензия (АГ), сахарный диабет (СД), атеросклероз –наиболее частые коморбидные состояния пациентов с COVID-19. Когорта пациентов с АГ и СД  находится в возрасте от 50 лет и выше , что позволяет предположить, что возраст также является существенной причиной дестабилизации коморбидной патологии при присоединении фактора агрессии в виде коронавирусной инфекции. Пациент, таким образом, переходит в более угрожающую категорию хрупкости с возрастанием риска неблагоприятных событий, которые могут быть обусловлены декомпенсацией какого либо патологического процесса, в зависимости от степени его развития до столкновения с вирусом. Одной из причин столь глобального патологического воздействия коронавируса  является наличие такой мишени воздействия, как эндотелий, что объясняет столь многогранные клинические проявления этой инфекции. Соответственно, логично утверждать, что лекарственная терапия такого пациента должна включать препараты с эндотелиопротективным свойством, которые будут оказывать патогенетическое воздействие на течение болезни. Нафтидолфурил (Дузофарм) – микроангиопротектор и ноотроп , применяемый в терапии когнитивных нарушений на почве церебральной микроангиопатии, или ДЭП. Помимо клинических эффектов, он обладает эндотелиопротективным свойством, и что не менее важно – безопасно сочетаем с другими реологическими препаратами, не провоцируя как синдром обкрадывания, так и осложнения АТТ, что становится крайне важным для коморбидных пациентов с ковид=инфекцией, которые находятся на антиагрегантной или антикоагулянтной терапии.</a:t>
            </a:r>
          </a:p>
        </p:txBody>
      </p:sp>
      <p:sp>
        <p:nvSpPr>
          <p:cNvPr id="59396" name="Номер слайда 3">
            <a:extLst>
              <a:ext uri="{FF2B5EF4-FFF2-40B4-BE49-F238E27FC236}">
                <a16:creationId xmlns:a16="http://schemas.microsoft.com/office/drawing/2014/main" id="{8BA1D4B3-8D9B-40CB-B1C1-AA63D6B09E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58AFAD0A-5174-488A-8FD0-487BE2888F40}" type="slidenum">
              <a:rPr lang="ru-RU" altLang="ru-RU" smtClean="0">
                <a:solidFill>
                  <a:srgbClr val="000000"/>
                </a:solidFill>
                <a:latin typeface="Times New Roman" panose="02020603050405020304" pitchFamily="18" charset="0"/>
              </a:rPr>
              <a:pPr fontAlgn="base">
                <a:spcBef>
                  <a:spcPct val="0"/>
                </a:spcBef>
                <a:spcAft>
                  <a:spcPct val="0"/>
                </a:spcAft>
                <a:defRPr/>
              </a:pPr>
              <a:t>28</a:t>
            </a:fld>
            <a:endParaRPr lang="ru-RU" altLang="ru-RU">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1279024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t>Объем и исход гипоксического поражения определяются многими факторами, среди которых центральное место занимает адекватность гемоперфузии метаболическим запросам ткани. Гемоперфузия, в свою очередь, зависит от величины просвета сосудов, вязкости крови, степени реактивности микрососудов входящих в состав нейроваскулярной единицы и определяющей адекватность гемоперфузии меняющимся метаболическим запросам.</a:t>
            </a:r>
          </a:p>
          <a:p>
            <a:r>
              <a:rPr lang="ru-RU" altLang="ru-RU"/>
              <a:t>Гемоперфузия может претерпевать существенные изменения в результате каскада патологических реакций, опосредуемых серотонином. Следовательно, блокаторы вазоконстрикторного эффекта серотонина являются актуальным направлением коррекции гемоперфузионной недостаточности. Данное исследование подтвердило не только эндотелиопротективные свойства Дузофарма, которые проявились в виде значимого позитивного сдвига таких проагрегантных и проадгезивных маркёров как фактор Виллебранда, ингибитор тканевого активатора плазминогена, плазминогена и антитромбина III, но и улучшением показателей гемоперфузии. При этом следует отметить, что несмотря на полноценную традиционную терапию реабилитационного периода без включения Дузофарма- эндотелиальная дисфункция и ухудшение гемоперфузии в этой группе продолжало активно прогрессировать. Эти факты свидетельствуют о несомненной пользе и ценности привнесения в терапию коморбидных пациентов эффектов блокады негативных сосудистых эффектов серотонина и назначения им Дузофарма в комплексе со стандартными терапевтическими мерами.</a:t>
            </a:r>
          </a:p>
        </p:txBody>
      </p:sp>
      <p:sp>
        <p:nvSpPr>
          <p:cNvPr id="962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547C72D8-1CAD-4931-B7E0-416C7553AAE1}" type="slidenum">
              <a:rPr lang="ru-RU" altLang="ru-RU">
                <a:solidFill>
                  <a:srgbClr val="000000"/>
                </a:solidFill>
              </a:rPr>
              <a:pPr/>
              <a:t>29</a:t>
            </a:fld>
            <a:endParaRPr lang="ru-RU" altLang="ru-RU">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i="1">
                <a:solidFill>
                  <a:srgbClr val="0070C0"/>
                </a:solidFill>
              </a:rPr>
              <a:t>Наиболее эффективной  терапия оказалась в группах </a:t>
            </a:r>
          </a:p>
          <a:p>
            <a:pPr eaLnBrk="1" hangingPunct="1">
              <a:spcBef>
                <a:spcPct val="0"/>
              </a:spcBef>
            </a:pPr>
            <a:r>
              <a:rPr lang="ru-RU" altLang="ru-RU" i="1">
                <a:solidFill>
                  <a:srgbClr val="0070C0"/>
                </a:solidFill>
              </a:rPr>
              <a:t>с  «очень грубыми» и «грубыми» речевыми нарушениями, </a:t>
            </a:r>
            <a:r>
              <a:rPr lang="ru-RU" altLang="ru-RU" i="1">
                <a:solidFill>
                  <a:srgbClr val="FF0000"/>
                </a:solidFill>
              </a:rPr>
              <a:t>приводя к максимально возможному улучшению состояния речи  у таких пациентов</a:t>
            </a:r>
          </a:p>
          <a:p>
            <a:r>
              <a:rPr lang="ru-RU" altLang="ru-RU"/>
              <a:t>Одним из перспективных в отношении эндотелиопротекции препаратов является нафтидрофурил- антагонист серотониновых 5HT2рецепторов. Сосуды мелкого калибра содержат 2 типа серотоновых рецепторов: 5HT1- обусловливающие расширение сосудов, и 5HT2 – локализованные на клетках гладкой мускулатуры и вызывающие их сужение. При нарушении барьерных свойств эндотелия 5HT2рецепторы вызывают вазоконстрикцию, сопровождаемую прогрессированием ишемии. Блокируя 5НТ2 рецепторы, нафтидрофурил блокирует вазоконстрикцию.</a:t>
            </a:r>
          </a:p>
          <a:p>
            <a:r>
              <a:rPr lang="ru-RU" altLang="ru-RU"/>
              <a:t>Поскольку экспрессия 5HT2 происходит лишь в поврежденных сосудистых сегментах, нафтидрофурил действует избирательно и не приводит к расширению интактных сосудов, что исключает феномен обкрадывания, гипотензию и обеднение церебральной гемоперфузии. Нафтидрофурил блокирует 5HT2рецепторы также и в тромбоцитах, препятствуя их агрегации и улучшая реологию крови. Кроме того, он стимулирует внутриклеточный энергетический метаболизм, улучшая утилизацию глюкозы и кислорода.</a:t>
            </a:r>
          </a:p>
          <a:p>
            <a:r>
              <a:rPr lang="ru-RU" altLang="ru-RU"/>
              <a:t>На основании полученных нами результатов можно сделать вывод о клинической эффективности дополнения нафтидрофурилом стандартного курса нейрореабилитационных мероприятий у пациентов с постинсультной афазией. Динамика маркеров дисфункции эндотелия показала связь с улучшением речевой функции после инсульта. Данный эффект нафтидрофурила можно связать с улучшением состояния микроциркуляции, эндотелиальной функции и повышением энергетического потенциала нейронов, т.е. процессов, отвечающих за активизацию восстановления после ишемических нарушений.</a:t>
            </a:r>
          </a:p>
        </p:txBody>
      </p:sp>
      <p:sp>
        <p:nvSpPr>
          <p:cNvPr id="942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788C91F-5377-4299-A3C9-43085AF4D025}" type="slidenum">
              <a:rPr lang="ru-RU" altLang="ru-RU">
                <a:solidFill>
                  <a:srgbClr val="000000"/>
                </a:solidFill>
              </a:rPr>
              <a:pPr/>
              <a:t>30</a:t>
            </a:fld>
            <a:endParaRPr lang="ru-RU" altLang="ru-RU">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t>В другом исследовании изучались множественные клинические параметры эффективности реабилитационных мер в остром периоде инсульта. Оценивалось качество жизни, навыки социальной и бытовой адаптации, параметры ходьбы и двигательной функции, речь и психоэмоциональное состояние. Наше внимание в данном аспекте привлекла оценка возможности воздействовать на показатели постинсультной депрессии, как важнейшего фактора возвращения пациента к полноценной жизни и фактора, способного перечеркнуть эффект успешной терапии по другим направлениям восстановления. Анксиолетический, антипсихоатсенический и антидепрессивный эффект нафтидрофурила известен и обусловлен тропностью к соответствующей группе серотонинергических нейро-рецепторов с задействованием смежных нейронных взаимодействий. Подобное свойство у препарата, рассматриваемого в первую очередь как вазоактивного с ноотропным эффектом -представляет интерес с точки зрения актуальности использования принципа полимодальности лечебного воздействия, который в настоящее время всё более упрочивает свою обоснованность и поддерживается всё большим кругом специалистов. Дузофарм за 2 месяца показал клинически значимые и статистически достоверные результаты по снижению фактора депрессии у таких пациентов. Эти данные явились очередным подтверждением многочисленных данных других отечественных и международных исследований и наряду с другими ценными свойствами этого препарата, подтверждают обоснованность включения Дузофарма в комплекс реабилитационных мер после инсульта.</a:t>
            </a:r>
          </a:p>
        </p:txBody>
      </p:sp>
      <p:sp>
        <p:nvSpPr>
          <p:cNvPr id="1136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36E5E828-AEC0-48FB-AA76-EBFB5C9EC941}" type="slidenum">
              <a:rPr lang="ru-RU" altLang="ru-RU">
                <a:solidFill>
                  <a:srgbClr val="000000"/>
                </a:solidFill>
              </a:rPr>
              <a:pPr/>
              <a:t>32</a:t>
            </a:fld>
            <a:endParaRPr lang="ru-RU" altLang="ru-RU">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C4F90C0B-335C-43D3-A6B3-F890BF594385}" type="slidenum">
              <a:rPr lang="ru-RU" smtClean="0">
                <a:solidFill>
                  <a:prstClr val="black"/>
                </a:solidFill>
              </a:rPr>
              <a:pPr>
                <a:defRPr/>
              </a:pPr>
              <a:t>39</a:t>
            </a:fld>
            <a:endParaRPr lang="ru-RU">
              <a:solidFill>
                <a:prstClr val="black"/>
              </a:solidFill>
            </a:endParaRPr>
          </a:p>
        </p:txBody>
      </p:sp>
    </p:spTree>
    <p:extLst>
      <p:ext uri="{BB962C8B-B14F-4D97-AF65-F5344CB8AC3E}">
        <p14:creationId xmlns:p14="http://schemas.microsoft.com/office/powerpoint/2010/main" val="2581474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902F9900-2DE5-4CDD-9192-0FC793265F9C}" type="slidenum">
              <a:rPr lang="ru-RU" smtClean="0">
                <a:solidFill>
                  <a:prstClr val="black"/>
                </a:solidFill>
              </a:rPr>
              <a:pPr>
                <a:defRPr/>
              </a:pPr>
              <a:t>41</a:t>
            </a:fld>
            <a:endParaRPr lang="ru-RU">
              <a:solidFill>
                <a:prstClr val="black"/>
              </a:solidFill>
            </a:endParaRPr>
          </a:p>
        </p:txBody>
      </p:sp>
    </p:spTree>
    <p:extLst>
      <p:ext uri="{BB962C8B-B14F-4D97-AF65-F5344CB8AC3E}">
        <p14:creationId xmlns:p14="http://schemas.microsoft.com/office/powerpoint/2010/main" val="3621599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902F9900-2DE5-4CDD-9192-0FC793265F9C}" type="slidenum">
              <a:rPr lang="ru-RU" smtClean="0">
                <a:solidFill>
                  <a:prstClr val="black"/>
                </a:solidFill>
              </a:rPr>
              <a:pPr>
                <a:defRPr/>
              </a:pPr>
              <a:t>42</a:t>
            </a:fld>
            <a:endParaRPr lang="ru-RU">
              <a:solidFill>
                <a:prstClr val="black"/>
              </a:solidFill>
            </a:endParaRPr>
          </a:p>
        </p:txBody>
      </p:sp>
    </p:spTree>
    <p:extLst>
      <p:ext uri="{BB962C8B-B14F-4D97-AF65-F5344CB8AC3E}">
        <p14:creationId xmlns:p14="http://schemas.microsoft.com/office/powerpoint/2010/main" val="4237721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44</a:t>
            </a:fld>
            <a:endParaRPr lang="ru-RU"/>
          </a:p>
        </p:txBody>
      </p:sp>
    </p:spTree>
    <p:extLst>
      <p:ext uri="{BB962C8B-B14F-4D97-AF65-F5344CB8AC3E}">
        <p14:creationId xmlns:p14="http://schemas.microsoft.com/office/powerpoint/2010/main" val="147573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8</a:t>
            </a:fld>
            <a:endParaRPr lang="ru-RU"/>
          </a:p>
        </p:txBody>
      </p:sp>
    </p:spTree>
    <p:extLst>
      <p:ext uri="{BB962C8B-B14F-4D97-AF65-F5344CB8AC3E}">
        <p14:creationId xmlns:p14="http://schemas.microsoft.com/office/powerpoint/2010/main" val="24291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9</a:t>
            </a:fld>
            <a:endParaRPr lang="ru-RU"/>
          </a:p>
        </p:txBody>
      </p:sp>
    </p:spTree>
    <p:extLst>
      <p:ext uri="{BB962C8B-B14F-4D97-AF65-F5344CB8AC3E}">
        <p14:creationId xmlns:p14="http://schemas.microsoft.com/office/powerpoint/2010/main" val="24291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10</a:t>
            </a:fld>
            <a:endParaRPr lang="ru-RU"/>
          </a:p>
        </p:txBody>
      </p:sp>
    </p:spTree>
    <p:extLst>
      <p:ext uri="{BB962C8B-B14F-4D97-AF65-F5344CB8AC3E}">
        <p14:creationId xmlns:p14="http://schemas.microsoft.com/office/powerpoint/2010/main" val="242911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11</a:t>
            </a:fld>
            <a:endParaRPr lang="ru-RU"/>
          </a:p>
        </p:txBody>
      </p:sp>
    </p:spTree>
    <p:extLst>
      <p:ext uri="{BB962C8B-B14F-4D97-AF65-F5344CB8AC3E}">
        <p14:creationId xmlns:p14="http://schemas.microsoft.com/office/powerpoint/2010/main" val="280397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3"/>
          <p:cNvSpPr>
            <a:spLocks noGrp="1" noChangeArrowheads="1"/>
          </p:cNvSpPr>
          <p:nvPr>
            <p:ph type="dt"/>
          </p:nvPr>
        </p:nvSpPr>
        <p:spPr>
          <a:ln/>
        </p:spPr>
        <p:txBody>
          <a:bodyPr/>
          <a:lstStyle/>
          <a:p>
            <a:r>
              <a:rPr lang="en-GB"/>
              <a:t>10/02/08 20:55</a:t>
            </a:r>
          </a:p>
        </p:txBody>
      </p:sp>
      <p:sp>
        <p:nvSpPr>
          <p:cNvPr id="6" name="Rectangle 37"/>
          <p:cNvSpPr>
            <a:spLocks noGrp="1" noChangeArrowheads="1"/>
          </p:cNvSpPr>
          <p:nvPr>
            <p:ph type="sldNum"/>
          </p:nvPr>
        </p:nvSpPr>
        <p:spPr>
          <a:ln/>
        </p:spPr>
        <p:txBody>
          <a:bodyPr/>
          <a:lstStyle/>
          <a:p>
            <a:fld id="{4E0DC661-378B-4540-97CC-D5A33A72C975}" type="slidenum">
              <a:rPr lang="en-GB"/>
              <a:pPr/>
              <a:t>14</a:t>
            </a:fld>
            <a:endParaRPr lang="en-GB"/>
          </a:p>
        </p:txBody>
      </p:sp>
      <p:sp>
        <p:nvSpPr>
          <p:cNvPr id="107521" name="Text Box 1"/>
          <p:cNvSpPr txBox="1">
            <a:spLocks noChangeArrowheads="1"/>
          </p:cNvSpPr>
          <p:nvPr/>
        </p:nvSpPr>
        <p:spPr bwMode="auto">
          <a:xfrm>
            <a:off x="925935" y="685947"/>
            <a:ext cx="5007733" cy="3429731"/>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2" name="Rectangle 2"/>
          <p:cNvSpPr txBox="1">
            <a:spLocks noGrp="1" noChangeArrowheads="1"/>
          </p:cNvSpPr>
          <p:nvPr>
            <p:ph type="body"/>
          </p:nvPr>
        </p:nvSpPr>
        <p:spPr bwMode="auto">
          <a:xfrm>
            <a:off x="914722" y="4343839"/>
            <a:ext cx="4980499" cy="4070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3"/>
          <p:cNvSpPr>
            <a:spLocks noGrp="1" noChangeArrowheads="1"/>
          </p:cNvSpPr>
          <p:nvPr>
            <p:ph type="dt"/>
          </p:nvPr>
        </p:nvSpPr>
        <p:spPr>
          <a:ln/>
        </p:spPr>
        <p:txBody>
          <a:bodyPr/>
          <a:lstStyle/>
          <a:p>
            <a:r>
              <a:rPr lang="en-GB"/>
              <a:t>10/02/08 20:55</a:t>
            </a:r>
          </a:p>
        </p:txBody>
      </p:sp>
      <p:sp>
        <p:nvSpPr>
          <p:cNvPr id="6" name="Rectangle 37"/>
          <p:cNvSpPr>
            <a:spLocks noGrp="1" noChangeArrowheads="1"/>
          </p:cNvSpPr>
          <p:nvPr>
            <p:ph type="sldNum"/>
          </p:nvPr>
        </p:nvSpPr>
        <p:spPr>
          <a:ln/>
        </p:spPr>
        <p:txBody>
          <a:bodyPr/>
          <a:lstStyle/>
          <a:p>
            <a:fld id="{4E0DC661-378B-4540-97CC-D5A33A72C975}" type="slidenum">
              <a:rPr lang="en-GB"/>
              <a:pPr/>
              <a:t>15</a:t>
            </a:fld>
            <a:endParaRPr lang="en-GB"/>
          </a:p>
        </p:txBody>
      </p:sp>
      <p:sp>
        <p:nvSpPr>
          <p:cNvPr id="107521" name="Text Box 1"/>
          <p:cNvSpPr txBox="1">
            <a:spLocks noChangeArrowheads="1"/>
          </p:cNvSpPr>
          <p:nvPr/>
        </p:nvSpPr>
        <p:spPr bwMode="auto">
          <a:xfrm>
            <a:off x="925935" y="685947"/>
            <a:ext cx="5007733" cy="3429731"/>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2" name="Rectangle 2"/>
          <p:cNvSpPr txBox="1">
            <a:spLocks noGrp="1" noChangeArrowheads="1"/>
          </p:cNvSpPr>
          <p:nvPr>
            <p:ph type="body"/>
          </p:nvPr>
        </p:nvSpPr>
        <p:spPr bwMode="auto">
          <a:xfrm>
            <a:off x="914722" y="4343839"/>
            <a:ext cx="4980499" cy="4070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B933F-4AAF-4F8F-8B21-B66454564256}" type="slidenum">
              <a:rPr lang="ru-RU" smtClean="0"/>
              <a:pPr/>
              <a:t>16</a:t>
            </a:fld>
            <a:endParaRPr lang="ru-RU"/>
          </a:p>
        </p:txBody>
      </p:sp>
    </p:spTree>
    <p:extLst>
      <p:ext uri="{BB962C8B-B14F-4D97-AF65-F5344CB8AC3E}">
        <p14:creationId xmlns:p14="http://schemas.microsoft.com/office/powerpoint/2010/main" val="242911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82170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11237519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8"/>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7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1614B101-F90A-4A4D-8E0B-04A72E8F5EAF}"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0084EE19-B3EC-42D1-9CBF-C15432E5235E}" type="slidenum">
              <a:rPr lang="ru-RU" altLang="ru-RU"/>
              <a:pPr/>
              <a:t>‹#›</a:t>
            </a:fld>
            <a:endParaRPr lang="ru-RU" altLang="ru-RU"/>
          </a:p>
        </p:txBody>
      </p:sp>
    </p:spTree>
    <p:extLst>
      <p:ext uri="{BB962C8B-B14F-4D97-AF65-F5344CB8AC3E}">
        <p14:creationId xmlns:p14="http://schemas.microsoft.com/office/powerpoint/2010/main" val="25846313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0A8B1041-4D5A-42FC-B36C-983AF1A1F106}"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DF0FA172-F8F3-482D-9BF7-1D112009C1A1}" type="slidenum">
              <a:rPr lang="ru-RU" altLang="ru-RU"/>
              <a:pPr/>
              <a:t>‹#›</a:t>
            </a:fld>
            <a:endParaRPr lang="ru-RU" altLang="ru-RU"/>
          </a:p>
        </p:txBody>
      </p:sp>
    </p:spTree>
    <p:extLst>
      <p:ext uri="{BB962C8B-B14F-4D97-AF65-F5344CB8AC3E}">
        <p14:creationId xmlns:p14="http://schemas.microsoft.com/office/powerpoint/2010/main" val="32245430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CBA3A853-ED0D-4E6C-9516-319579D221D8}" type="datetimeFigureOut">
              <a:rPr lang="ru-RU"/>
              <a:pPr>
                <a:defRPr/>
              </a:pPr>
              <a:t>07.04.2023</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hangingPunct="0">
              <a:defRPr>
                <a:latin typeface="Garamond" pitchFamily="18" charset="0"/>
              </a:defRPr>
            </a:lvl1pPr>
          </a:lstStyle>
          <a:p>
            <a:fld id="{22EBC518-D3D4-4A76-929C-601018BC07A2}" type="slidenum">
              <a:rPr lang="ru-RU" altLang="ru-RU"/>
              <a:pPr/>
              <a:t>‹#›</a:t>
            </a:fld>
            <a:endParaRPr lang="ru-RU" altLang="ru-RU"/>
          </a:p>
        </p:txBody>
      </p:sp>
    </p:spTree>
    <p:extLst>
      <p:ext uri="{BB962C8B-B14F-4D97-AF65-F5344CB8AC3E}">
        <p14:creationId xmlns:p14="http://schemas.microsoft.com/office/powerpoint/2010/main" val="1649468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A06DCFB7-5BDC-4F13-8925-99B052C805A9}" type="datetimeFigureOut">
              <a:rPr lang="ru-RU"/>
              <a:pPr>
                <a:defRPr/>
              </a:pPr>
              <a:t>07.04.2023</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hangingPunct="0">
              <a:defRPr>
                <a:latin typeface="Garamond" pitchFamily="18" charset="0"/>
              </a:defRPr>
            </a:lvl1pPr>
          </a:lstStyle>
          <a:p>
            <a:fld id="{71A29034-E0A0-4D96-A7CA-2D4BDE72DAF0}" type="slidenum">
              <a:rPr lang="ru-RU" altLang="ru-RU"/>
              <a:pPr/>
              <a:t>‹#›</a:t>
            </a:fld>
            <a:endParaRPr lang="ru-RU" altLang="ru-RU"/>
          </a:p>
        </p:txBody>
      </p:sp>
    </p:spTree>
    <p:extLst>
      <p:ext uri="{BB962C8B-B14F-4D97-AF65-F5344CB8AC3E}">
        <p14:creationId xmlns:p14="http://schemas.microsoft.com/office/powerpoint/2010/main" val="13685163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F40FA0AD-6392-4981-ADD4-A88DC21FF57C}" type="datetimeFigureOut">
              <a:rPr lang="ru-RU"/>
              <a:pPr>
                <a:defRPr/>
              </a:pPr>
              <a:t>07.04.2023</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hangingPunct="0">
              <a:defRPr>
                <a:latin typeface="Garamond" pitchFamily="18" charset="0"/>
              </a:defRPr>
            </a:lvl1pPr>
          </a:lstStyle>
          <a:p>
            <a:fld id="{7FB21273-B65C-4B54-907F-9309CA80A599}" type="slidenum">
              <a:rPr lang="ru-RU" altLang="ru-RU"/>
              <a:pPr/>
              <a:t>‹#›</a:t>
            </a:fld>
            <a:endParaRPr lang="ru-RU" altLang="ru-RU"/>
          </a:p>
        </p:txBody>
      </p:sp>
    </p:spTree>
    <p:extLst>
      <p:ext uri="{BB962C8B-B14F-4D97-AF65-F5344CB8AC3E}">
        <p14:creationId xmlns:p14="http://schemas.microsoft.com/office/powerpoint/2010/main" val="748224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3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139A67B-D315-4A6C-94AC-1378E4BF5291}"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1D5D8316-D816-40D1-A4E5-B703B15A4F91}" type="slidenum">
              <a:rPr lang="ru-RU" altLang="ru-RU"/>
              <a:pPr/>
              <a:t>‹#›</a:t>
            </a:fld>
            <a:endParaRPr lang="ru-RU" altLang="ru-RU"/>
          </a:p>
        </p:txBody>
      </p:sp>
    </p:spTree>
    <p:extLst>
      <p:ext uri="{BB962C8B-B14F-4D97-AF65-F5344CB8AC3E}">
        <p14:creationId xmlns:p14="http://schemas.microsoft.com/office/powerpoint/2010/main" val="10305848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35"/>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F01BD30D-8593-4D36-BC37-C8BC6E307AB2}"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3F90A7BB-5A80-4F94-ABC0-616628267575}" type="slidenum">
              <a:rPr lang="ru-RU" altLang="ru-RU"/>
              <a:pPr/>
              <a:t>‹#›</a:t>
            </a:fld>
            <a:endParaRPr lang="ru-RU" altLang="ru-RU"/>
          </a:p>
        </p:txBody>
      </p:sp>
    </p:spTree>
    <p:extLst>
      <p:ext uri="{BB962C8B-B14F-4D97-AF65-F5344CB8AC3E}">
        <p14:creationId xmlns:p14="http://schemas.microsoft.com/office/powerpoint/2010/main" val="38746927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81FEE8DB-B469-4144-98C7-D76DFC22CC07}"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05EB3C58-6D96-4CC4-9827-77963F88B82F}" type="slidenum">
              <a:rPr lang="ru-RU" altLang="ru-RU"/>
              <a:pPr/>
              <a:t>‹#›</a:t>
            </a:fld>
            <a:endParaRPr lang="ru-RU" altLang="ru-RU"/>
          </a:p>
        </p:txBody>
      </p:sp>
    </p:spTree>
    <p:extLst>
      <p:ext uri="{BB962C8B-B14F-4D97-AF65-F5344CB8AC3E}">
        <p14:creationId xmlns:p14="http://schemas.microsoft.com/office/powerpoint/2010/main" val="27712016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41F94661-CC1F-41D6-88FA-2AE6CE49542B}"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F364DCA5-FD27-4514-8E18-A11B97AAE697}" type="slidenum">
              <a:rPr lang="ru-RU" altLang="ru-RU"/>
              <a:pPr/>
              <a:t>‹#›</a:t>
            </a:fld>
            <a:endParaRPr lang="ru-RU" altLang="ru-RU"/>
          </a:p>
        </p:txBody>
      </p:sp>
    </p:spTree>
    <p:extLst>
      <p:ext uri="{BB962C8B-B14F-4D97-AF65-F5344CB8AC3E}">
        <p14:creationId xmlns:p14="http://schemas.microsoft.com/office/powerpoint/2010/main" val="240529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181623-8480-40C2-9D35-FC398DA89B6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FB96403-15F7-42B8-9B32-B145D088A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932190F-1537-4758-BC4D-2B702B6A28B5}"/>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58430082-A919-4333-9526-56104ACA032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954C7F6E-F1E1-4D9E-B601-3AF27699CF0B}"/>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14386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4547824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82EC82-25A5-4E47-9066-5A1DFBB821C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BE986F-954A-41E8-9E0A-01D3621C71F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C13B2E8-09AE-4B66-B7BE-9BA6254F9DCD}"/>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C4F83E3F-13CB-42CB-B9D6-9238CFA48DA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C985C7AF-7395-4622-A3E1-7E13F397BDA5}"/>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76399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ECF585-5644-48F4-8855-7A2443AA200F}"/>
              </a:ext>
            </a:extLst>
          </p:cNvPr>
          <p:cNvSpPr>
            <a:spLocks noGrp="1"/>
          </p:cNvSpPr>
          <p:nvPr>
            <p:ph type="title"/>
          </p:nvPr>
        </p:nvSpPr>
        <p:spPr>
          <a:xfrm>
            <a:off x="831851" y="170997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04D4A07-204C-425C-B0A7-8B41FB16D8E9}"/>
              </a:ext>
            </a:extLst>
          </p:cNvPr>
          <p:cNvSpPr>
            <a:spLocks noGrp="1"/>
          </p:cNvSpPr>
          <p:nvPr>
            <p:ph type="body" idx="1"/>
          </p:nvPr>
        </p:nvSpPr>
        <p:spPr>
          <a:xfrm>
            <a:off x="831851"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D5EB10D-F4EB-4E00-B4D4-63A05FAEDEB9}"/>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B983F64A-3477-49FB-9662-85F7FBB2E6B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B379E61-BEE4-4987-90F0-B69F0F99D063}"/>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333650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0E57BF-F982-4222-A179-96577D4930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BECD0FB-EA76-46B4-9832-2A1380B77A9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01F9F8D-FE82-4FE0-BF01-A991A9EB35B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62B78DE-2D11-497C-B5CC-83E99EF008C7}"/>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3B1D4EF6-DC43-44AD-8EAF-76277DC05489}"/>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5FB5FDAA-E13A-4082-8C86-E1684DB25409}"/>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995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89E096-2F33-4224-A33C-FFE7FEF3B5E8}"/>
              </a:ext>
            </a:extLst>
          </p:cNvPr>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384C5A5-2A3F-4619-8003-82D9F7BB830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985C607-0822-462F-90A6-9E610D3664EB}"/>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64BA127-4581-4415-962A-71069B406D0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2E8EAC4-4DA3-4F91-B312-E309ECB27E69}"/>
              </a:ext>
            </a:extLst>
          </p:cNvPr>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3F7A5D1-2177-4FEB-92E4-AFEA8D0C553D}"/>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B0F060F-CA72-4CFA-B397-3D19BAEC183E}"/>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42C45164-98EE-4BBC-A2F0-5CA60D1FDEFD}"/>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15750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B0C37-3BC4-42DF-A4A6-07E14B816DC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7B5818A-FA16-451B-B3B7-C048FA1C2914}"/>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CED31A36-6614-468E-99D5-30353BAABE5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2825046E-E53A-4632-B124-E46C5AC35033}"/>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36392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13D7AA3-B34D-489E-A5BB-F3B64AACB33C}"/>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2E9D492D-0105-4B28-9CF5-02F5B837D343}"/>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3EAE28AD-3A9C-4552-8008-2509F26304C7}"/>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209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F98DAD-0519-4803-81CD-E23016EFE10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A45A6B7-21D9-478D-9FA7-5965F8116A53}"/>
              </a:ext>
            </a:extLst>
          </p:cNvPr>
          <p:cNvSpPr>
            <a:spLocks noGrp="1"/>
          </p:cNvSpPr>
          <p:nvPr>
            <p:ph idx="1"/>
          </p:nvPr>
        </p:nvSpPr>
        <p:spPr>
          <a:xfrm>
            <a:off x="5183188" y="9876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DDD6B23-964D-4301-9793-02A24B279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240A2EC-2DF1-4808-956F-0CDDAAD3E213}"/>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F88AFC76-4987-480C-8253-62D421480B5E}"/>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9E15759E-2115-499D-A4CE-944A75457904}"/>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856235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6584AE-CF70-4E9B-A79D-959AC3ADE37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9F273B4-CEDB-4059-ACC9-1199EF43EB7E}"/>
              </a:ext>
            </a:extLst>
          </p:cNvPr>
          <p:cNvSpPr>
            <a:spLocks noGrp="1"/>
          </p:cNvSpPr>
          <p:nvPr>
            <p:ph type="pic" idx="1"/>
          </p:nvPr>
        </p:nvSpPr>
        <p:spPr>
          <a:xfrm>
            <a:off x="5183188" y="98766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6038CAD-8BE5-4562-AECB-DE391FA30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69A9DAE-50DA-4FA7-9C2C-BDFB1FD2F34B}"/>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B10721D1-8C22-4F50-9A9D-F62B16B41B0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F54278E8-4F72-4D03-8F50-E1254C760C0F}"/>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575385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D9E6C7-5E74-41C7-82B8-F42220CFDFD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EF26EF3-7E34-470F-BFE8-67BD41DA68B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275445A-40CD-4D99-8DDB-56580D22267C}"/>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44DF1B3C-39D8-4F59-B3A3-88446677962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E539B34-4821-4C29-8606-5B4A459123A1}"/>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73714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386AB39-796A-409C-9626-AB9D848E9A0F}"/>
              </a:ext>
            </a:extLst>
          </p:cNvPr>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6481BA1-9D1D-43A1-9607-00B04C369F10}"/>
              </a:ext>
            </a:extLst>
          </p:cNvPr>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26E804B-7C05-48E8-9F8A-ADC8601AA1A9}"/>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B4E61DE-491A-4408-87E2-177C6402DF9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C4517E4-C9C5-445D-998D-C73D88672A6B}"/>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6636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1618703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p:nvPr>
        </p:nvSpPr>
        <p:spPr>
          <a:xfrm>
            <a:off x="528000" y="1216801"/>
            <a:ext cx="10920000" cy="4500000"/>
          </a:xfrm>
        </p:spPr>
        <p:txBody>
          <a:bodyPr/>
          <a:lstStyle>
            <a:lvl1pPr marL="324000" indent="-324000">
              <a:lnSpc>
                <a:spcPct val="121000"/>
              </a:lnSpc>
              <a:buClr>
                <a:schemeClr val="tx2"/>
              </a:buClr>
              <a:buFont typeface="+mj-lt"/>
              <a:buAutoNum type="arabicPeriod"/>
              <a:defRPr b="0"/>
            </a:lvl1pPr>
            <a:lvl2pPr marL="324000" indent="-324000">
              <a:lnSpc>
                <a:spcPct val="121000"/>
              </a:lnSpc>
              <a:buClr>
                <a:schemeClr val="tx2"/>
              </a:buClr>
              <a:buFont typeface="+mj-lt"/>
              <a:buAutoNum type="arabicPeriod"/>
              <a:defRPr/>
            </a:lvl2pPr>
            <a:lvl3pPr marL="324000" indent="-324000">
              <a:lnSpc>
                <a:spcPct val="121000"/>
              </a:lnSpc>
              <a:buClr>
                <a:schemeClr val="tx2"/>
              </a:buClr>
              <a:buFont typeface="+mj-lt"/>
              <a:buAutoNum type="arabicPeriod"/>
              <a:defRPr/>
            </a:lvl3pPr>
            <a:lvl4pPr marL="324000" indent="-324000">
              <a:lnSpc>
                <a:spcPct val="121000"/>
              </a:lnSpc>
              <a:buClr>
                <a:schemeClr val="tx2"/>
              </a:buClr>
              <a:buFont typeface="+mj-lt"/>
              <a:buAutoNum type="arabicPeriod"/>
              <a:defRPr/>
            </a:lvl4pPr>
            <a:lvl5pPr marL="324000" indent="-324000">
              <a:lnSpc>
                <a:spcPct val="121000"/>
              </a:lnSpc>
              <a:buClr>
                <a:schemeClr val="tx2"/>
              </a:buClr>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134866D2-790D-43F8-AD43-E1AA49D0E47E}"/>
              </a:ext>
            </a:extLst>
          </p:cNvPr>
          <p:cNvSpPr>
            <a:spLocks noGrp="1"/>
          </p:cNvSpPr>
          <p:nvPr>
            <p:ph type="ftr" sz="quarter" idx="14"/>
          </p:nvPr>
        </p:nvSpPr>
        <p:spPr>
          <a:xfrm>
            <a:off x="719669" y="6545504"/>
            <a:ext cx="5759451" cy="180975"/>
          </a:xfrm>
        </p:spPr>
        <p:txBody>
          <a:bodyPr lIns="0" tIns="0" rIns="0" bIns="0" rtlCol="0" anchor="t"/>
          <a:lstStyle>
            <a:lvl1pPr algn="l">
              <a:defRPr sz="900">
                <a:solidFill>
                  <a:schemeClr val="tx1">
                    <a:tint val="75000"/>
                  </a:schemeClr>
                </a:solidFill>
                <a:latin typeface="Arial" pitchFamily="34" charset="0"/>
                <a:cs typeface="Arial" pitchFamily="34" charset="0"/>
              </a:defRPr>
            </a:lvl1pPr>
          </a:lstStyle>
          <a:p>
            <a:pPr>
              <a:defRPr/>
            </a:pPr>
            <a:r>
              <a:rPr lang="en-GB">
                <a:solidFill>
                  <a:prstClr val="black">
                    <a:tint val="75000"/>
                  </a:prstClr>
                </a:solidFill>
              </a:rPr>
              <a:t>| Click &gt; Insert &gt; Header &amp; Footer | DDMMYY</a:t>
            </a:r>
            <a:endParaRPr lang="en-GB" dirty="0">
              <a:solidFill>
                <a:prstClr val="black">
                  <a:tint val="75000"/>
                </a:prstClr>
              </a:solidFill>
            </a:endParaRPr>
          </a:p>
        </p:txBody>
      </p:sp>
      <p:sp>
        <p:nvSpPr>
          <p:cNvPr id="5" name="Slide Number Placeholder 5">
            <a:extLst>
              <a:ext uri="{FF2B5EF4-FFF2-40B4-BE49-F238E27FC236}">
                <a16:creationId xmlns:a16="http://schemas.microsoft.com/office/drawing/2014/main" id="{C0523414-017C-45DB-BBC3-573469BA9087}"/>
              </a:ext>
            </a:extLst>
          </p:cNvPr>
          <p:cNvSpPr>
            <a:spLocks noGrp="1"/>
          </p:cNvSpPr>
          <p:nvPr>
            <p:ph type="sldNum" sz="quarter" idx="15"/>
          </p:nvPr>
        </p:nvSpPr>
        <p:spPr>
          <a:xfrm>
            <a:off x="436035" y="6545504"/>
            <a:ext cx="241300" cy="180975"/>
          </a:xfrm>
        </p:spPr>
        <p:txBody>
          <a:bodyPr lIns="0" tIns="0" rIns="0" bIns="0" anchor="t"/>
          <a:lstStyle>
            <a:lvl1pPr>
              <a:defRPr sz="900">
                <a:solidFill>
                  <a:srgbClr val="898989"/>
                </a:solidFill>
                <a:latin typeface="Arial" panose="020B0604020202020204" pitchFamily="34" charset="0"/>
              </a:defRPr>
            </a:lvl1pPr>
          </a:lstStyle>
          <a:p>
            <a:pPr>
              <a:defRPr/>
            </a:pPr>
            <a:fld id="{A1A12BA4-07D4-447D-95F1-B171385E9B05}" type="slidenum">
              <a:rPr lang="en-GB" altLang="ru-RU"/>
              <a:pPr>
                <a:defRPr/>
              </a:pPr>
              <a:t>‹#›</a:t>
            </a:fld>
            <a:endParaRPr lang="en-GB" altLang="ru-RU"/>
          </a:p>
        </p:txBody>
      </p:sp>
    </p:spTree>
    <p:extLst>
      <p:ext uri="{BB962C8B-B14F-4D97-AF65-F5344CB8AC3E}">
        <p14:creationId xmlns:p14="http://schemas.microsoft.com/office/powerpoint/2010/main" val="2311700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Tree>
    <p:extLst>
      <p:ext uri="{BB962C8B-B14F-4D97-AF65-F5344CB8AC3E}">
        <p14:creationId xmlns:p14="http://schemas.microsoft.com/office/powerpoint/2010/main" val="340120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glow>
              <a:srgbClr val="6A5F42">
                <a:alpha val="40000"/>
              </a:srgbClr>
            </a:glow>
            <a:reflection blurRad="914400" stA="52000" endA="300" endPos="41000" dir="5400000" sy="-100000" algn="bl" rotWithShape="0"/>
          </a:effectLst>
        </p:spPr>
        <p:txBody>
          <a:bodyPr/>
          <a:lstStyle>
            <a:lvl1pPr>
              <a:defRPr>
                <a:effectLst/>
              </a:defRPr>
            </a:lvl1p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9502541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97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
        <p:nvSpPr>
          <p:cNvPr id="7" name="TextBox 6"/>
          <p:cNvSpPr txBox="1"/>
          <p:nvPr userDrawn="1"/>
        </p:nvSpPr>
        <p:spPr>
          <a:xfrm>
            <a:off x="9293385" y="6064081"/>
            <a:ext cx="2749551" cy="584775"/>
          </a:xfrm>
          <a:prstGeom prst="rect">
            <a:avLst/>
          </a:prstGeom>
          <a:noFill/>
        </p:spPr>
        <p:txBody>
          <a:bodyPr wrap="square" rtlCol="0">
            <a:spAutoFit/>
          </a:bodyPr>
          <a:lstStyle/>
          <a:p>
            <a:r>
              <a:rPr lang="ru-RU" sz="3200" b="1" dirty="0">
                <a:solidFill>
                  <a:srgbClr val="4472C4">
                    <a:lumMod val="50000"/>
                  </a:srgbClr>
                </a:solidFill>
              </a:rPr>
              <a:t>ДУЗОФАРМ</a:t>
            </a:r>
          </a:p>
        </p:txBody>
      </p:sp>
    </p:spTree>
    <p:extLst>
      <p:ext uri="{BB962C8B-B14F-4D97-AF65-F5344CB8AC3E}">
        <p14:creationId xmlns:p14="http://schemas.microsoft.com/office/powerpoint/2010/main" val="7322370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7993193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9145003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5205521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7066906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6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3017127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66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612516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12701720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014858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922299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Tree>
    <p:extLst>
      <p:ext uri="{BB962C8B-B14F-4D97-AF65-F5344CB8AC3E}">
        <p14:creationId xmlns:p14="http://schemas.microsoft.com/office/powerpoint/2010/main" val="27724329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glow>
              <a:srgbClr val="6A5F42">
                <a:alpha val="40000"/>
              </a:srgbClr>
            </a:glow>
            <a:reflection blurRad="914400" stA="52000" endA="300" endPos="41000" dir="5400000" sy="-100000" algn="bl" rotWithShape="0"/>
          </a:effectLst>
        </p:spPr>
        <p:txBody>
          <a:bodyPr/>
          <a:lstStyle>
            <a:lvl1pPr>
              <a:defRPr>
                <a:effectLst/>
              </a:defRPr>
            </a:lvl1p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4210954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97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
        <p:nvSpPr>
          <p:cNvPr id="7" name="TextBox 6"/>
          <p:cNvSpPr txBox="1"/>
          <p:nvPr userDrawn="1"/>
        </p:nvSpPr>
        <p:spPr>
          <a:xfrm>
            <a:off x="9293385" y="6064081"/>
            <a:ext cx="2749551" cy="584775"/>
          </a:xfrm>
          <a:prstGeom prst="rect">
            <a:avLst/>
          </a:prstGeom>
          <a:noFill/>
        </p:spPr>
        <p:txBody>
          <a:bodyPr wrap="square" rtlCol="0">
            <a:spAutoFit/>
          </a:bodyPr>
          <a:lstStyle/>
          <a:p>
            <a:r>
              <a:rPr lang="ru-RU" sz="3200" b="1" dirty="0">
                <a:solidFill>
                  <a:srgbClr val="4472C4">
                    <a:lumMod val="50000"/>
                  </a:srgbClr>
                </a:solidFill>
              </a:rPr>
              <a:t>ДУЗОФАРМ</a:t>
            </a:r>
          </a:p>
        </p:txBody>
      </p:sp>
    </p:spTree>
    <p:extLst>
      <p:ext uri="{BB962C8B-B14F-4D97-AF65-F5344CB8AC3E}">
        <p14:creationId xmlns:p14="http://schemas.microsoft.com/office/powerpoint/2010/main" val="33628521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7281566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6475880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0467692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7605111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6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023905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97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38747323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66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6496225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4903959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1803186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181623-8480-40C2-9D35-FC398DA89B6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FB96403-15F7-42B8-9B32-B145D088A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932190F-1537-4758-BC4D-2B702B6A28B5}"/>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58430082-A919-4333-9526-56104ACA032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954C7F6E-F1E1-4D9E-B601-3AF27699CF0B}"/>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08763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82EC82-25A5-4E47-9066-5A1DFBB821C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BE986F-954A-41E8-9E0A-01D3621C71F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C13B2E8-09AE-4B66-B7BE-9BA6254F9DCD}"/>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C4F83E3F-13CB-42CB-B9D6-9238CFA48DA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C985C7AF-7395-4622-A3E1-7E13F397BDA5}"/>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916802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ECF585-5644-48F4-8855-7A2443AA200F}"/>
              </a:ext>
            </a:extLst>
          </p:cNvPr>
          <p:cNvSpPr>
            <a:spLocks noGrp="1"/>
          </p:cNvSpPr>
          <p:nvPr>
            <p:ph type="title"/>
          </p:nvPr>
        </p:nvSpPr>
        <p:spPr>
          <a:xfrm>
            <a:off x="831851" y="170997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04D4A07-204C-425C-B0A7-8B41FB16D8E9}"/>
              </a:ext>
            </a:extLst>
          </p:cNvPr>
          <p:cNvSpPr>
            <a:spLocks noGrp="1"/>
          </p:cNvSpPr>
          <p:nvPr>
            <p:ph type="body" idx="1"/>
          </p:nvPr>
        </p:nvSpPr>
        <p:spPr>
          <a:xfrm>
            <a:off x="831851"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D5EB10D-F4EB-4E00-B4D4-63A05FAEDEB9}"/>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B983F64A-3477-49FB-9662-85F7FBB2E6B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B379E61-BEE4-4987-90F0-B69F0F99D063}"/>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731867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0E57BF-F982-4222-A179-96577D4930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BECD0FB-EA76-46B4-9832-2A1380B77A9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01F9F8D-FE82-4FE0-BF01-A991A9EB35B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62B78DE-2D11-497C-B5CC-83E99EF008C7}"/>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3B1D4EF6-DC43-44AD-8EAF-76277DC05489}"/>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5FB5FDAA-E13A-4082-8C86-E1684DB25409}"/>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66296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89E096-2F33-4224-A33C-FFE7FEF3B5E8}"/>
              </a:ext>
            </a:extLst>
          </p:cNvPr>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384C5A5-2A3F-4619-8003-82D9F7BB830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985C607-0822-462F-90A6-9E610D3664EB}"/>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64BA127-4581-4415-962A-71069B406D0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2E8EAC4-4DA3-4F91-B312-E309ECB27E69}"/>
              </a:ext>
            </a:extLst>
          </p:cNvPr>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3F7A5D1-2177-4FEB-92E4-AFEA8D0C553D}"/>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B0F060F-CA72-4CFA-B397-3D19BAEC183E}"/>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42C45164-98EE-4BBC-A2F0-5CA60D1FDEFD}"/>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328587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B0C37-3BC4-42DF-A4A6-07E14B816DC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7B5818A-FA16-451B-B3B7-C048FA1C2914}"/>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CED31A36-6614-468E-99D5-30353BAABE5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2825046E-E53A-4632-B124-E46C5AC35033}"/>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48248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13D7AA3-B34D-489E-A5BB-F3B64AACB33C}"/>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2E9D492D-0105-4B28-9CF5-02F5B837D343}"/>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3EAE28AD-3A9C-4552-8008-2509F26304C7}"/>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2068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23058915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F98DAD-0519-4803-81CD-E23016EFE10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A45A6B7-21D9-478D-9FA7-5965F8116A53}"/>
              </a:ext>
            </a:extLst>
          </p:cNvPr>
          <p:cNvSpPr>
            <a:spLocks noGrp="1"/>
          </p:cNvSpPr>
          <p:nvPr>
            <p:ph idx="1"/>
          </p:nvPr>
        </p:nvSpPr>
        <p:spPr>
          <a:xfrm>
            <a:off x="5183188" y="9876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DDD6B23-964D-4301-9793-02A24B279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240A2EC-2DF1-4808-956F-0CDDAAD3E213}"/>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F88AFC76-4987-480C-8253-62D421480B5E}"/>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9E15759E-2115-499D-A4CE-944A75457904}"/>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25585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6584AE-CF70-4E9B-A79D-959AC3ADE37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9F273B4-CEDB-4059-ACC9-1199EF43EB7E}"/>
              </a:ext>
            </a:extLst>
          </p:cNvPr>
          <p:cNvSpPr>
            <a:spLocks noGrp="1"/>
          </p:cNvSpPr>
          <p:nvPr>
            <p:ph type="pic" idx="1"/>
          </p:nvPr>
        </p:nvSpPr>
        <p:spPr>
          <a:xfrm>
            <a:off x="5183188" y="98766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6038CAD-8BE5-4562-AECB-DE391FA30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69A9DAE-50DA-4FA7-9C2C-BDFB1FD2F34B}"/>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B10721D1-8C22-4F50-9A9D-F62B16B41B0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F54278E8-4F72-4D03-8F50-E1254C760C0F}"/>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49454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D9E6C7-5E74-41C7-82B8-F42220CFDFD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EF26EF3-7E34-470F-BFE8-67BD41DA68B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275445A-40CD-4D99-8DDB-56580D22267C}"/>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44DF1B3C-39D8-4F59-B3A3-88446677962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E539B34-4821-4C29-8606-5B4A459123A1}"/>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55760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386AB39-796A-409C-9626-AB9D848E9A0F}"/>
              </a:ext>
            </a:extLst>
          </p:cNvPr>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6481BA1-9D1D-43A1-9607-00B04C369F10}"/>
              </a:ext>
            </a:extLst>
          </p:cNvPr>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26E804B-7C05-48E8-9F8A-ADC8601AA1A9}"/>
              </a:ext>
            </a:extLst>
          </p:cNvPr>
          <p:cNvSpPr>
            <a:spLocks noGrp="1"/>
          </p:cNvSpPr>
          <p:nvPr>
            <p:ph type="dt" sz="half" idx="10"/>
          </p:nvPr>
        </p:nvSpPr>
        <p:spPr/>
        <p:txBody>
          <a:body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B4E61DE-491A-4408-87E2-177C6402DF9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C4517E4-C9C5-445D-998D-C73D88672A6B}"/>
              </a:ext>
            </a:extLst>
          </p:cNvPr>
          <p:cNvSpPr>
            <a:spLocks noGrp="1"/>
          </p:cNvSpPr>
          <p:nvPr>
            <p:ph type="sldNum" sz="quarter" idx="12"/>
          </p:nvPr>
        </p:nvSpPr>
        <p:spPr/>
        <p:txBody>
          <a:body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86590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p:nvPr>
        </p:nvSpPr>
        <p:spPr>
          <a:xfrm>
            <a:off x="528000" y="1216801"/>
            <a:ext cx="10920000" cy="4500000"/>
          </a:xfrm>
        </p:spPr>
        <p:txBody>
          <a:bodyPr/>
          <a:lstStyle>
            <a:lvl1pPr marL="324000" indent="-324000">
              <a:lnSpc>
                <a:spcPct val="121000"/>
              </a:lnSpc>
              <a:buClr>
                <a:schemeClr val="tx2"/>
              </a:buClr>
              <a:buFont typeface="+mj-lt"/>
              <a:buAutoNum type="arabicPeriod"/>
              <a:defRPr b="0"/>
            </a:lvl1pPr>
            <a:lvl2pPr marL="324000" indent="-324000">
              <a:lnSpc>
                <a:spcPct val="121000"/>
              </a:lnSpc>
              <a:buClr>
                <a:schemeClr val="tx2"/>
              </a:buClr>
              <a:buFont typeface="+mj-lt"/>
              <a:buAutoNum type="arabicPeriod"/>
              <a:defRPr/>
            </a:lvl2pPr>
            <a:lvl3pPr marL="324000" indent="-324000">
              <a:lnSpc>
                <a:spcPct val="121000"/>
              </a:lnSpc>
              <a:buClr>
                <a:schemeClr val="tx2"/>
              </a:buClr>
              <a:buFont typeface="+mj-lt"/>
              <a:buAutoNum type="arabicPeriod"/>
              <a:defRPr/>
            </a:lvl3pPr>
            <a:lvl4pPr marL="324000" indent="-324000">
              <a:lnSpc>
                <a:spcPct val="121000"/>
              </a:lnSpc>
              <a:buClr>
                <a:schemeClr val="tx2"/>
              </a:buClr>
              <a:buFont typeface="+mj-lt"/>
              <a:buAutoNum type="arabicPeriod"/>
              <a:defRPr/>
            </a:lvl4pPr>
            <a:lvl5pPr marL="324000" indent="-324000">
              <a:lnSpc>
                <a:spcPct val="121000"/>
              </a:lnSpc>
              <a:buClr>
                <a:schemeClr val="tx2"/>
              </a:buClr>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134866D2-790D-43F8-AD43-E1AA49D0E47E}"/>
              </a:ext>
            </a:extLst>
          </p:cNvPr>
          <p:cNvSpPr>
            <a:spLocks noGrp="1"/>
          </p:cNvSpPr>
          <p:nvPr>
            <p:ph type="ftr" sz="quarter" idx="14"/>
          </p:nvPr>
        </p:nvSpPr>
        <p:spPr>
          <a:xfrm>
            <a:off x="719669" y="6545504"/>
            <a:ext cx="5759451" cy="180975"/>
          </a:xfrm>
        </p:spPr>
        <p:txBody>
          <a:bodyPr lIns="0" tIns="0" rIns="0" bIns="0" rtlCol="0" anchor="t"/>
          <a:lstStyle>
            <a:lvl1pPr algn="l">
              <a:defRPr sz="900">
                <a:solidFill>
                  <a:schemeClr val="tx1">
                    <a:tint val="75000"/>
                  </a:schemeClr>
                </a:solidFill>
                <a:latin typeface="Arial" pitchFamily="34" charset="0"/>
                <a:cs typeface="Arial" pitchFamily="34" charset="0"/>
              </a:defRPr>
            </a:lvl1pPr>
          </a:lstStyle>
          <a:p>
            <a:pPr>
              <a:defRPr/>
            </a:pPr>
            <a:r>
              <a:rPr lang="en-GB">
                <a:solidFill>
                  <a:prstClr val="black">
                    <a:tint val="75000"/>
                  </a:prstClr>
                </a:solidFill>
              </a:rPr>
              <a:t>| Click &gt; Insert &gt; Header &amp; Footer | DDMMYY</a:t>
            </a:r>
            <a:endParaRPr lang="en-GB" dirty="0">
              <a:solidFill>
                <a:prstClr val="black">
                  <a:tint val="75000"/>
                </a:prstClr>
              </a:solidFill>
            </a:endParaRPr>
          </a:p>
        </p:txBody>
      </p:sp>
      <p:sp>
        <p:nvSpPr>
          <p:cNvPr id="5" name="Slide Number Placeholder 5">
            <a:extLst>
              <a:ext uri="{FF2B5EF4-FFF2-40B4-BE49-F238E27FC236}">
                <a16:creationId xmlns:a16="http://schemas.microsoft.com/office/drawing/2014/main" id="{C0523414-017C-45DB-BBC3-573469BA9087}"/>
              </a:ext>
            </a:extLst>
          </p:cNvPr>
          <p:cNvSpPr>
            <a:spLocks noGrp="1"/>
          </p:cNvSpPr>
          <p:nvPr>
            <p:ph type="sldNum" sz="quarter" idx="15"/>
          </p:nvPr>
        </p:nvSpPr>
        <p:spPr>
          <a:xfrm>
            <a:off x="436035" y="6545504"/>
            <a:ext cx="241300" cy="180975"/>
          </a:xfrm>
        </p:spPr>
        <p:txBody>
          <a:bodyPr lIns="0" tIns="0" rIns="0" bIns="0" anchor="t"/>
          <a:lstStyle>
            <a:lvl1pPr>
              <a:defRPr sz="900">
                <a:solidFill>
                  <a:srgbClr val="898989"/>
                </a:solidFill>
                <a:latin typeface="Arial" panose="020B0604020202020204" pitchFamily="34" charset="0"/>
              </a:defRPr>
            </a:lvl1pPr>
          </a:lstStyle>
          <a:p>
            <a:pPr>
              <a:defRPr/>
            </a:pPr>
            <a:fld id="{A1A12BA4-07D4-447D-95F1-B171385E9B05}" type="slidenum">
              <a:rPr lang="en-GB" altLang="ru-RU"/>
              <a:pPr>
                <a:defRPr/>
              </a:pPr>
              <a:t>‹#›</a:t>
            </a:fld>
            <a:endParaRPr lang="en-GB" altLang="ru-RU"/>
          </a:p>
        </p:txBody>
      </p:sp>
    </p:spTree>
    <p:extLst>
      <p:ext uri="{BB962C8B-B14F-4D97-AF65-F5344CB8AC3E}">
        <p14:creationId xmlns:p14="http://schemas.microsoft.com/office/powerpoint/2010/main" val="3459235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1382548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148219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1211458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6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173815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glow>
              <a:srgbClr val="6A5F42">
                <a:alpha val="40000"/>
              </a:srgbClr>
            </a:glow>
            <a:reflection blurRad="914400" stA="52000" endA="300" endPos="41000" dir="5400000" sy="-100000" algn="bl" rotWithShape="0"/>
          </a:effectLst>
        </p:spPr>
        <p:txBody>
          <a:bodyPr/>
          <a:lstStyle>
            <a:lvl1pPr>
              <a:defRPr>
                <a:effectLst/>
              </a:defRPr>
            </a:lvl1p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2019973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66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31188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475226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BF6E5D-3B00-4B9B-B4FB-F2BC194ED323}"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75769A-B8DD-4869-BD84-1FFFA7D6A014}" type="slidenum">
              <a:rPr lang="ru-RU" smtClean="0"/>
              <a:pPr/>
              <a:t>‹#›</a:t>
            </a:fld>
            <a:endParaRPr lang="ru-RU"/>
          </a:p>
        </p:txBody>
      </p:sp>
    </p:spTree>
    <p:extLst>
      <p:ext uri="{BB962C8B-B14F-4D97-AF65-F5344CB8AC3E}">
        <p14:creationId xmlns:p14="http://schemas.microsoft.com/office/powerpoint/2010/main" val="156558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6"/>
          <p:cNvSpPr>
            <a:spLocks/>
          </p:cNvSpPr>
          <p:nvPr/>
        </p:nvSpPr>
        <p:spPr bwMode="auto">
          <a:xfrm>
            <a:off x="4" y="4324590"/>
            <a:ext cx="1744663" cy="777875"/>
          </a:xfrm>
          <a:custGeom>
            <a:avLst/>
            <a:gdLst>
              <a:gd name="T0" fmla="*/ 287 w 372"/>
              <a:gd name="T1" fmla="*/ 166 h 166"/>
              <a:gd name="T2" fmla="*/ 293 w 372"/>
              <a:gd name="T3" fmla="*/ 164 h 166"/>
              <a:gd name="T4" fmla="*/ 294 w 372"/>
              <a:gd name="T5" fmla="*/ 163 h 166"/>
              <a:gd name="T6" fmla="*/ 370 w 372"/>
              <a:gd name="T7" fmla="*/ 87 h 166"/>
              <a:gd name="T8" fmla="*/ 370 w 372"/>
              <a:gd name="T9" fmla="*/ 78 h 166"/>
              <a:gd name="T10" fmla="*/ 294 w 372"/>
              <a:gd name="T11" fmla="*/ 3 h 166"/>
              <a:gd name="T12" fmla="*/ 293 w 372"/>
              <a:gd name="T13" fmla="*/ 2 h 166"/>
              <a:gd name="T14" fmla="*/ 287 w 372"/>
              <a:gd name="T15" fmla="*/ 0 h 166"/>
              <a:gd name="T16" fmla="*/ 0 w 372"/>
              <a:gd name="T17" fmla="*/ 0 h 166"/>
              <a:gd name="T18" fmla="*/ 0 w 372"/>
              <a:gd name="T19" fmla="*/ 166 h 166"/>
              <a:gd name="T20" fmla="*/ 287 w 372"/>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ctrTitle"/>
          </p:nvPr>
        </p:nvSpPr>
        <p:spPr>
          <a:xfrm>
            <a:off x="2589260" y="2514601"/>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60" y="477761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E0C5E0AF-BB87-464F-83C0-AD524F0CB112}" type="datetimeFigureOut">
              <a:rPr lang="en-US">
                <a:solidFill>
                  <a:prstClr val="black">
                    <a:tint val="75000"/>
                  </a:prstClr>
                </a:solidFill>
              </a:rPr>
              <a:pPr>
                <a:defRPr/>
              </a:p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31812" y="4529378"/>
            <a:ext cx="779463" cy="365125"/>
          </a:xfrm>
        </p:spPr>
        <p:txBody>
          <a:bodyPr/>
          <a:lstStyle>
            <a:lvl1pPr>
              <a:defRPr/>
            </a:lvl1pPr>
          </a:lstStyle>
          <a:p>
            <a:fld id="{CADC76F4-87A0-4B29-98E0-47499F2E843E}" type="slidenum">
              <a:rPr lang="en-US"/>
              <a:pPr/>
              <a:t>‹#›</a:t>
            </a:fld>
            <a:endParaRPr lang="en-US"/>
          </a:p>
        </p:txBody>
      </p:sp>
    </p:spTree>
    <p:extLst>
      <p:ext uri="{BB962C8B-B14F-4D97-AF65-F5344CB8AC3E}">
        <p14:creationId xmlns:p14="http://schemas.microsoft.com/office/powerpoint/2010/main" val="1945943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a:xfrm>
            <a:off x="2592944"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BE504366-4632-4495-8405-F677017EBAC9}" type="datetimeFigureOut">
              <a:rPr lang="en-US">
                <a:solidFill>
                  <a:prstClr val="black">
                    <a:tint val="75000"/>
                  </a:prstClr>
                </a:solidFill>
              </a:rPr>
              <a:pPr>
                <a:defRPr/>
              </a:p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F92332A-FDD3-4779-8C56-5796D87C3305}" type="slidenum">
              <a:rPr lang="en-US"/>
              <a:pPr/>
              <a:t>‹#›</a:t>
            </a:fld>
            <a:endParaRPr lang="en-US"/>
          </a:p>
        </p:txBody>
      </p:sp>
    </p:spTree>
    <p:extLst>
      <p:ext uri="{BB962C8B-B14F-4D97-AF65-F5344CB8AC3E}">
        <p14:creationId xmlns:p14="http://schemas.microsoft.com/office/powerpoint/2010/main" val="3687083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a:xfrm>
            <a:off x="2589260"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60"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AC980F1F-1CA2-4D8B-94D7-11DFEF8C91E2}" type="datetimeFigureOut">
              <a:rPr lang="en-US">
                <a:solidFill>
                  <a:prstClr val="black">
                    <a:tint val="75000"/>
                  </a:prstClr>
                </a:solidFill>
              </a:rPr>
              <a:pPr>
                <a:defRPr/>
              </a:p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31812" y="3245090"/>
            <a:ext cx="779463" cy="365125"/>
          </a:xfrm>
        </p:spPr>
        <p:txBody>
          <a:bodyPr/>
          <a:lstStyle>
            <a:lvl1pPr>
              <a:defRPr/>
            </a:lvl1pPr>
          </a:lstStyle>
          <a:p>
            <a:fld id="{9F821372-C2A2-4077-B3BC-B59491B43263}" type="slidenum">
              <a:rPr lang="en-US"/>
              <a:pPr/>
              <a:t>‹#›</a:t>
            </a:fld>
            <a:endParaRPr lang="en-US"/>
          </a:p>
        </p:txBody>
      </p:sp>
    </p:spTree>
    <p:extLst>
      <p:ext uri="{BB962C8B-B14F-4D97-AF65-F5344CB8AC3E}">
        <p14:creationId xmlns:p14="http://schemas.microsoft.com/office/powerpoint/2010/main" val="3614243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9AC89784-47F2-4DC5-A1CE-0760AB2836FA}" type="datetimeFigureOut">
              <a:rPr lang="en-US">
                <a:solidFill>
                  <a:prstClr val="black">
                    <a:tint val="75000"/>
                  </a:prstClr>
                </a:solidFill>
              </a:rPr>
              <a:pPr>
                <a:defRPr/>
              </a:pPr>
              <a:t>4/7/2023</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E1A4272-EE93-433E-80D6-0A34639B265A}" type="slidenum">
              <a:rPr lang="en-US"/>
              <a:pPr/>
              <a:t>‹#›</a:t>
            </a:fld>
            <a:endParaRPr lang="en-US"/>
          </a:p>
        </p:txBody>
      </p:sp>
    </p:spTree>
    <p:extLst>
      <p:ext uri="{BB962C8B-B14F-4D97-AF65-F5344CB8AC3E}">
        <p14:creationId xmlns:p14="http://schemas.microsoft.com/office/powerpoint/2010/main" val="3937867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78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4B11870F-C768-44F7-A682-88B0EE4C5358}" type="datetimeFigureOut">
              <a:rPr lang="en-US">
                <a:solidFill>
                  <a:prstClr val="black">
                    <a:tint val="75000"/>
                  </a:prstClr>
                </a:solidFill>
              </a:rPr>
              <a:pPr>
                <a:defRPr/>
              </a:pPr>
              <a:t>4/7/2023</a:t>
            </a:fld>
            <a:endParaRPr 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fld id="{5977550A-95F2-4D78-904F-73973CFCDE5C}" type="slidenum">
              <a:rPr lang="en-US"/>
              <a:pPr/>
              <a:t>‹#›</a:t>
            </a:fld>
            <a:endParaRPr lang="en-US"/>
          </a:p>
        </p:txBody>
      </p:sp>
    </p:spTree>
    <p:extLst>
      <p:ext uri="{BB962C8B-B14F-4D97-AF65-F5344CB8AC3E}">
        <p14:creationId xmlns:p14="http://schemas.microsoft.com/office/powerpoint/2010/main" val="376711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p:txBody>
          <a:bodyPr/>
          <a:lstStyle/>
          <a:p>
            <a:r>
              <a:rPr lang="ru-RU"/>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BE898009-4F28-46A8-93EA-E45E7B0CC51A}" type="datetimeFigureOut">
              <a:rPr lang="en-US">
                <a:solidFill>
                  <a:prstClr val="black">
                    <a:tint val="75000"/>
                  </a:prstClr>
                </a:solidFill>
              </a:rPr>
              <a:pPr>
                <a:defRPr/>
              </a:pPr>
              <a:t>4/7/2023</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fld id="{FB98000C-46FA-4BC1-86F0-228D90A108BC}" type="slidenum">
              <a:rPr lang="en-US"/>
              <a:pPr/>
              <a:t>‹#›</a:t>
            </a:fld>
            <a:endParaRPr lang="en-US"/>
          </a:p>
        </p:txBody>
      </p:sp>
    </p:spTree>
    <p:extLst>
      <p:ext uri="{BB962C8B-B14F-4D97-AF65-F5344CB8AC3E}">
        <p14:creationId xmlns:p14="http://schemas.microsoft.com/office/powerpoint/2010/main" val="324276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3" name="Date Placeholder 1"/>
          <p:cNvSpPr>
            <a:spLocks noGrp="1"/>
          </p:cNvSpPr>
          <p:nvPr>
            <p:ph type="dt" sz="half" idx="10"/>
          </p:nvPr>
        </p:nvSpPr>
        <p:spPr/>
        <p:txBody>
          <a:bodyPr/>
          <a:lstStyle>
            <a:lvl1pPr>
              <a:defRPr/>
            </a:lvl1pPr>
          </a:lstStyle>
          <a:p>
            <a:pPr>
              <a:defRPr/>
            </a:pPr>
            <a:fld id="{09A84E54-C8C0-466F-AAE8-4D1AF5BD6F34}" type="datetimeFigureOut">
              <a:rPr lang="en-US">
                <a:solidFill>
                  <a:prstClr val="black">
                    <a:tint val="75000"/>
                  </a:prstClr>
                </a:solidFill>
              </a:rPr>
              <a:pPr>
                <a:defRPr/>
              </a:pPr>
              <a:t>4/7/2023</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fld id="{2A3A529A-15B8-4ED1-89B4-2EAD859D0AF5}" type="slidenum">
              <a:rPr lang="en-US"/>
              <a:pPr/>
              <a:t>‹#›</a:t>
            </a:fld>
            <a:endParaRPr lang="en-US"/>
          </a:p>
        </p:txBody>
      </p:sp>
    </p:spTree>
    <p:extLst>
      <p:ext uri="{BB962C8B-B14F-4D97-AF65-F5344CB8AC3E}">
        <p14:creationId xmlns:p14="http://schemas.microsoft.com/office/powerpoint/2010/main" val="114025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97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
        <p:nvSpPr>
          <p:cNvPr id="7" name="TextBox 6"/>
          <p:cNvSpPr txBox="1"/>
          <p:nvPr userDrawn="1"/>
        </p:nvSpPr>
        <p:spPr>
          <a:xfrm>
            <a:off x="9293385" y="6064081"/>
            <a:ext cx="2749551" cy="584775"/>
          </a:xfrm>
          <a:prstGeom prst="rect">
            <a:avLst/>
          </a:prstGeom>
          <a:noFill/>
        </p:spPr>
        <p:txBody>
          <a:bodyPr wrap="square" rtlCol="0">
            <a:spAutoFit/>
          </a:bodyPr>
          <a:lstStyle/>
          <a:p>
            <a:r>
              <a:rPr lang="ru-RU" sz="3200" b="1" dirty="0">
                <a:solidFill>
                  <a:schemeClr val="accent5">
                    <a:lumMod val="50000"/>
                  </a:schemeClr>
                </a:solidFill>
              </a:rPr>
              <a:t>ДУЗОФАРМ</a:t>
            </a:r>
          </a:p>
        </p:txBody>
      </p:sp>
    </p:spTree>
    <p:extLst>
      <p:ext uri="{BB962C8B-B14F-4D97-AF65-F5344CB8AC3E}">
        <p14:creationId xmlns:p14="http://schemas.microsoft.com/office/powerpoint/2010/main" val="1661826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a:xfrm>
            <a:off x="2589373"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32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373"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Date Placeholder 4"/>
          <p:cNvSpPr>
            <a:spLocks noGrp="1"/>
          </p:cNvSpPr>
          <p:nvPr>
            <p:ph type="dt" sz="half" idx="10"/>
          </p:nvPr>
        </p:nvSpPr>
        <p:spPr/>
        <p:txBody>
          <a:bodyPr/>
          <a:lstStyle>
            <a:lvl1pPr>
              <a:defRPr/>
            </a:lvl1pPr>
          </a:lstStyle>
          <a:p>
            <a:pPr>
              <a:defRPr/>
            </a:pPr>
            <a:fld id="{8C082DFF-A5EB-4BD2-8350-B5DDB9FE01C0}" type="datetimeFigureOut">
              <a:rPr lang="en-US">
                <a:solidFill>
                  <a:prstClr val="black">
                    <a:tint val="75000"/>
                  </a:prstClr>
                </a:solidFill>
              </a:rPr>
              <a:pPr>
                <a:defRPr/>
              </a:pPr>
              <a:t>4/7/2023</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fld id="{C0C1DF12-ACF4-44E8-A220-D1A2858590D1}" type="slidenum">
              <a:rPr lang="en-US"/>
              <a:pPr/>
              <a:t>‹#›</a:t>
            </a:fld>
            <a:endParaRPr lang="en-US"/>
          </a:p>
        </p:txBody>
      </p:sp>
    </p:spTree>
    <p:extLst>
      <p:ext uri="{BB962C8B-B14F-4D97-AF65-F5344CB8AC3E}">
        <p14:creationId xmlns:p14="http://schemas.microsoft.com/office/powerpoint/2010/main" val="1537946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Date Placeholder 4"/>
          <p:cNvSpPr>
            <a:spLocks noGrp="1"/>
          </p:cNvSpPr>
          <p:nvPr>
            <p:ph type="dt" sz="half" idx="10"/>
          </p:nvPr>
        </p:nvSpPr>
        <p:spPr/>
        <p:txBody>
          <a:bodyPr/>
          <a:lstStyle>
            <a:lvl1pPr>
              <a:defRPr/>
            </a:lvl1pPr>
          </a:lstStyle>
          <a:p>
            <a:pPr>
              <a:defRPr/>
            </a:pPr>
            <a:fld id="{61A5F59D-8FF2-4EB5-B954-93C086F00E5B}" type="datetimeFigureOut">
              <a:rPr lang="en-US">
                <a:solidFill>
                  <a:prstClr val="black">
                    <a:tint val="75000"/>
                  </a:prstClr>
                </a:solidFill>
              </a:rPr>
              <a:pPr>
                <a:defRPr/>
              </a:pPr>
              <a:t>4/7/2023</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31812" y="4983403"/>
            <a:ext cx="779463" cy="365125"/>
          </a:xfrm>
        </p:spPr>
        <p:txBody>
          <a:bodyPr/>
          <a:lstStyle>
            <a:lvl1pPr>
              <a:defRPr/>
            </a:lvl1pPr>
          </a:lstStyle>
          <a:p>
            <a:fld id="{5E61BBDA-5769-42B3-B561-D9CA97B29775}" type="slidenum">
              <a:rPr lang="en-US"/>
              <a:pPr/>
              <a:t>‹#›</a:t>
            </a:fld>
            <a:endParaRPr lang="en-US"/>
          </a:p>
        </p:txBody>
      </p:sp>
    </p:spTree>
    <p:extLst>
      <p:ext uri="{BB962C8B-B14F-4D97-AF65-F5344CB8AC3E}">
        <p14:creationId xmlns:p14="http://schemas.microsoft.com/office/powerpoint/2010/main" val="2526567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a:xfrm>
            <a:off x="2589260"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60"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5DC9DB95-310A-4477-A850-B98417A9EB0D}" type="datetimeFigureOut">
              <a:rPr lang="en-US">
                <a:solidFill>
                  <a:prstClr val="black">
                    <a:tint val="75000"/>
                  </a:prstClr>
                </a:solidFill>
              </a:rPr>
              <a:pPr>
                <a:defRPr/>
              </a:p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31812" y="3245090"/>
            <a:ext cx="779463" cy="365125"/>
          </a:xfrm>
        </p:spPr>
        <p:txBody>
          <a:bodyPr/>
          <a:lstStyle>
            <a:lvl1pPr>
              <a:defRPr/>
            </a:lvl1pPr>
          </a:lstStyle>
          <a:p>
            <a:fld id="{30BFDEBE-0040-470F-9816-7BDFABBC2613}" type="slidenum">
              <a:rPr lang="en-US"/>
              <a:pPr/>
              <a:t>‹#›</a:t>
            </a:fld>
            <a:endParaRPr lang="en-US"/>
          </a:p>
        </p:txBody>
      </p:sp>
    </p:spTree>
    <p:extLst>
      <p:ext uri="{BB962C8B-B14F-4D97-AF65-F5344CB8AC3E}">
        <p14:creationId xmlns:p14="http://schemas.microsoft.com/office/powerpoint/2010/main" val="2040630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6" name="TextBox 3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defTabSz="457200" fontAlgn="base">
              <a:spcBef>
                <a:spcPct val="0"/>
              </a:spcBef>
              <a:spcAft>
                <a:spcPct val="0"/>
              </a:spcAft>
            </a:pPr>
            <a:r>
              <a:rPr lang="en-US" sz="8000">
                <a:solidFill>
                  <a:srgbClr val="353535"/>
                </a:solidFill>
                <a:latin typeface="Arial" charset="0"/>
              </a:rPr>
              <a:t>“</a:t>
            </a:r>
          </a:p>
        </p:txBody>
      </p:sp>
      <p:sp>
        <p:nvSpPr>
          <p:cNvPr id="7" name="TextBox 3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defTabSz="457200" fontAlgn="base">
              <a:spcBef>
                <a:spcPct val="0"/>
              </a:spcBef>
              <a:spcAft>
                <a:spcPct val="0"/>
              </a:spcAft>
            </a:pPr>
            <a:r>
              <a:rPr lang="en-US" sz="8000">
                <a:solidFill>
                  <a:srgbClr val="353535"/>
                </a:solidFill>
                <a:latin typeface="Arial" charset="0"/>
              </a:rPr>
              <a:t>”</a:t>
            </a:r>
          </a:p>
        </p:txBody>
      </p:sp>
      <p:sp>
        <p:nvSpPr>
          <p:cNvPr id="2" name="Title 1"/>
          <p:cNvSpPr>
            <a:spLocks noGrp="1"/>
          </p:cNvSpPr>
          <p:nvPr>
            <p:ph type="title"/>
          </p:nvPr>
        </p:nvSpPr>
        <p:spPr>
          <a:xfrm>
            <a:off x="2849996" y="609600"/>
            <a:ext cx="8393927"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60"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8" name="Date Placeholder 3"/>
          <p:cNvSpPr>
            <a:spLocks noGrp="1"/>
          </p:cNvSpPr>
          <p:nvPr>
            <p:ph type="dt" sz="half" idx="14"/>
          </p:nvPr>
        </p:nvSpPr>
        <p:spPr/>
        <p:txBody>
          <a:bodyPr/>
          <a:lstStyle>
            <a:lvl1pPr>
              <a:defRPr/>
            </a:lvl1pPr>
          </a:lstStyle>
          <a:p>
            <a:pPr>
              <a:defRPr/>
            </a:pPr>
            <a:fld id="{1C0699AF-175E-49A0-86DF-87DAE6FAF271}" type="datetimeFigureOut">
              <a:rPr lang="en-US">
                <a:solidFill>
                  <a:prstClr val="black">
                    <a:tint val="75000"/>
                  </a:prstClr>
                </a:solidFill>
              </a:rPr>
              <a:pPr>
                <a:defRPr/>
              </a:pPr>
              <a:t>4/7/2023</a:t>
            </a:fld>
            <a:endParaRPr 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6"/>
          </p:nvPr>
        </p:nvSpPr>
        <p:spPr>
          <a:xfrm>
            <a:off x="531812" y="3245090"/>
            <a:ext cx="779463" cy="365125"/>
          </a:xfrm>
        </p:spPr>
        <p:txBody>
          <a:bodyPr/>
          <a:lstStyle>
            <a:lvl1pPr>
              <a:defRPr/>
            </a:lvl1pPr>
          </a:lstStyle>
          <a:p>
            <a:fld id="{E39EAEEF-EE75-4F32-AA07-2BEF1775E7E3}" type="slidenum">
              <a:rPr lang="en-US"/>
              <a:pPr/>
              <a:t>‹#›</a:t>
            </a:fld>
            <a:endParaRPr lang="en-US"/>
          </a:p>
        </p:txBody>
      </p:sp>
    </p:spTree>
    <p:extLst>
      <p:ext uri="{BB962C8B-B14F-4D97-AF65-F5344CB8AC3E}">
        <p14:creationId xmlns:p14="http://schemas.microsoft.com/office/powerpoint/2010/main" val="2695535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ru-RU"/>
              <a:t>Образец текста</a:t>
            </a:r>
          </a:p>
        </p:txBody>
      </p:sp>
      <p:sp>
        <p:nvSpPr>
          <p:cNvPr id="6" name="Date Placeholder 4"/>
          <p:cNvSpPr>
            <a:spLocks noGrp="1"/>
          </p:cNvSpPr>
          <p:nvPr>
            <p:ph type="dt" sz="half" idx="10"/>
          </p:nvPr>
        </p:nvSpPr>
        <p:spPr/>
        <p:txBody>
          <a:bodyPr/>
          <a:lstStyle>
            <a:lvl1pPr>
              <a:defRPr/>
            </a:lvl1pPr>
          </a:lstStyle>
          <a:p>
            <a:pPr>
              <a:defRPr/>
            </a:pPr>
            <a:fld id="{D988D002-3632-4F5D-AED4-A5C165A89711}" type="datetimeFigureOut">
              <a:rPr lang="en-US">
                <a:solidFill>
                  <a:prstClr val="black">
                    <a:tint val="75000"/>
                  </a:prstClr>
                </a:solidFill>
              </a:rPr>
              <a:pPr>
                <a:defRPr/>
              </a:pPr>
              <a:t>4/7/2023</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31812" y="4983403"/>
            <a:ext cx="779463" cy="365125"/>
          </a:xfrm>
        </p:spPr>
        <p:txBody>
          <a:bodyPr/>
          <a:lstStyle>
            <a:lvl1pPr>
              <a:defRPr/>
            </a:lvl1pPr>
          </a:lstStyle>
          <a:p>
            <a:fld id="{9CB22729-DCDC-482B-A694-EDD66EF67E38}" type="slidenum">
              <a:rPr lang="en-US"/>
              <a:pPr/>
              <a:t>‹#›</a:t>
            </a:fld>
            <a:endParaRPr lang="en-US"/>
          </a:p>
        </p:txBody>
      </p:sp>
    </p:spTree>
    <p:extLst>
      <p:ext uri="{BB962C8B-B14F-4D97-AF65-F5344CB8AC3E}">
        <p14:creationId xmlns:p14="http://schemas.microsoft.com/office/powerpoint/2010/main" val="2967664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6" name="TextBox 3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defTabSz="457200" fontAlgn="base">
              <a:spcBef>
                <a:spcPct val="0"/>
              </a:spcBef>
              <a:spcAft>
                <a:spcPct val="0"/>
              </a:spcAft>
            </a:pPr>
            <a:r>
              <a:rPr lang="en-US" sz="8000">
                <a:solidFill>
                  <a:srgbClr val="353535"/>
                </a:solidFill>
                <a:latin typeface="Arial" charset="0"/>
              </a:rPr>
              <a:t>“</a:t>
            </a:r>
          </a:p>
        </p:txBody>
      </p:sp>
      <p:sp>
        <p:nvSpPr>
          <p:cNvPr id="7" name="TextBox 3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defTabSz="457200" fontAlgn="base">
              <a:spcBef>
                <a:spcPct val="0"/>
              </a:spcBef>
              <a:spcAft>
                <a:spcPct val="0"/>
              </a:spcAft>
            </a:pPr>
            <a:r>
              <a:rPr lang="en-US" sz="8000">
                <a:solidFill>
                  <a:srgbClr val="353535"/>
                </a:solidFill>
                <a:latin typeface="Arial" charset="0"/>
              </a:rPr>
              <a:t>”</a:t>
            </a:r>
          </a:p>
        </p:txBody>
      </p:sp>
      <p:sp>
        <p:nvSpPr>
          <p:cNvPr id="12" name="Title 1"/>
          <p:cNvSpPr>
            <a:spLocks noGrp="1"/>
          </p:cNvSpPr>
          <p:nvPr>
            <p:ph type="title"/>
          </p:nvPr>
        </p:nvSpPr>
        <p:spPr>
          <a:xfrm>
            <a:off x="2849996" y="609600"/>
            <a:ext cx="8393927"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ru-RU"/>
              <a:t>Образец текста</a:t>
            </a:r>
          </a:p>
        </p:txBody>
      </p:sp>
      <p:sp>
        <p:nvSpPr>
          <p:cNvPr id="8" name="Date Placeholder 4"/>
          <p:cNvSpPr>
            <a:spLocks noGrp="1"/>
          </p:cNvSpPr>
          <p:nvPr>
            <p:ph type="dt" sz="half" idx="14"/>
          </p:nvPr>
        </p:nvSpPr>
        <p:spPr/>
        <p:txBody>
          <a:bodyPr/>
          <a:lstStyle>
            <a:lvl1pPr>
              <a:defRPr/>
            </a:lvl1pPr>
          </a:lstStyle>
          <a:p>
            <a:pPr>
              <a:defRPr/>
            </a:pPr>
            <a:fld id="{E78714E2-D9C0-4689-8D3A-A53232B64BED}" type="datetimeFigureOut">
              <a:rPr lang="en-US">
                <a:solidFill>
                  <a:prstClr val="black">
                    <a:tint val="75000"/>
                  </a:prstClr>
                </a:solidFill>
              </a:rPr>
              <a:pPr>
                <a:defRPr/>
              </a:pPr>
              <a:t>4/7/2023</a:t>
            </a:fld>
            <a:endParaRPr 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6"/>
          </p:nvPr>
        </p:nvSpPr>
        <p:spPr>
          <a:xfrm>
            <a:off x="531812" y="4983403"/>
            <a:ext cx="779463" cy="365125"/>
          </a:xfrm>
        </p:spPr>
        <p:txBody>
          <a:bodyPr/>
          <a:lstStyle>
            <a:lvl1pPr>
              <a:defRPr/>
            </a:lvl1pPr>
          </a:lstStyle>
          <a:p>
            <a:fld id="{EFD26CAD-270F-449B-BFC8-FDA7186D81D0}" type="slidenum">
              <a:rPr lang="en-US"/>
              <a:pPr/>
              <a:t>‹#›</a:t>
            </a:fld>
            <a:endParaRPr lang="en-US"/>
          </a:p>
        </p:txBody>
      </p:sp>
    </p:spTree>
    <p:extLst>
      <p:ext uri="{BB962C8B-B14F-4D97-AF65-F5344CB8AC3E}">
        <p14:creationId xmlns:p14="http://schemas.microsoft.com/office/powerpoint/2010/main" val="719251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a:xfrm>
            <a:off x="2589260"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ru-RU"/>
              <a:t>Образец текста</a:t>
            </a:r>
          </a:p>
        </p:txBody>
      </p:sp>
      <p:sp>
        <p:nvSpPr>
          <p:cNvPr id="6" name="Date Placeholder 4"/>
          <p:cNvSpPr>
            <a:spLocks noGrp="1"/>
          </p:cNvSpPr>
          <p:nvPr>
            <p:ph type="dt" sz="half" idx="14"/>
          </p:nvPr>
        </p:nvSpPr>
        <p:spPr/>
        <p:txBody>
          <a:bodyPr/>
          <a:lstStyle>
            <a:lvl1pPr>
              <a:defRPr/>
            </a:lvl1pPr>
          </a:lstStyle>
          <a:p>
            <a:pPr>
              <a:defRPr/>
            </a:pPr>
            <a:fld id="{355ADE59-682A-4CBD-81C0-86B096AF139C}" type="datetimeFigureOut">
              <a:rPr lang="en-US">
                <a:solidFill>
                  <a:prstClr val="black">
                    <a:tint val="75000"/>
                  </a:prstClr>
                </a:solidFill>
              </a:rPr>
              <a:pPr>
                <a:defRPr/>
              </a:pPr>
              <a:t>4/7/2023</a:t>
            </a:fld>
            <a:endParaRPr 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6"/>
          </p:nvPr>
        </p:nvSpPr>
        <p:spPr>
          <a:xfrm>
            <a:off x="531812" y="4983403"/>
            <a:ext cx="779463" cy="365125"/>
          </a:xfrm>
        </p:spPr>
        <p:txBody>
          <a:bodyPr/>
          <a:lstStyle>
            <a:lvl1pPr>
              <a:defRPr/>
            </a:lvl1pPr>
          </a:lstStyle>
          <a:p>
            <a:fld id="{893156CC-6AEF-4A87-B77E-4BC06F0BA9BA}" type="slidenum">
              <a:rPr lang="en-US"/>
              <a:pPr/>
              <a:t>‹#›</a:t>
            </a:fld>
            <a:endParaRPr lang="en-US"/>
          </a:p>
        </p:txBody>
      </p:sp>
    </p:spTree>
    <p:extLst>
      <p:ext uri="{BB962C8B-B14F-4D97-AF65-F5344CB8AC3E}">
        <p14:creationId xmlns:p14="http://schemas.microsoft.com/office/powerpoint/2010/main" val="1526074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4F347D04-36EC-4F0D-85A0-CCD5FAF04C9D}" type="datetimeFigureOut">
              <a:rPr lang="en-US">
                <a:solidFill>
                  <a:prstClr val="black">
                    <a:tint val="75000"/>
                  </a:prstClr>
                </a:solidFill>
              </a:rPr>
              <a:pPr>
                <a:defRPr/>
              </a:p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85D9BE8-FDC0-4679-81DF-09FE0A5ECFBE}" type="slidenum">
              <a:rPr lang="en-US"/>
              <a:pPr/>
              <a:t>‹#›</a:t>
            </a:fld>
            <a:endParaRPr lang="en-US"/>
          </a:p>
        </p:txBody>
      </p:sp>
    </p:spTree>
    <p:extLst>
      <p:ext uri="{BB962C8B-B14F-4D97-AF65-F5344CB8AC3E}">
        <p14:creationId xmlns:p14="http://schemas.microsoft.com/office/powerpoint/2010/main" val="1522714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2" name="Vertical Title 1"/>
          <p:cNvSpPr>
            <a:spLocks noGrp="1"/>
          </p:cNvSpPr>
          <p:nvPr>
            <p:ph type="title" orient="vert"/>
          </p:nvPr>
        </p:nvSpPr>
        <p:spPr>
          <a:xfrm>
            <a:off x="9294972" y="62764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64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4FDF4FF2-A378-4A86-809D-DF174F636090}" type="datetimeFigureOut">
              <a:rPr lang="en-US">
                <a:solidFill>
                  <a:prstClr val="black">
                    <a:tint val="75000"/>
                  </a:prstClr>
                </a:solidFill>
              </a:rPr>
              <a:pPr>
                <a:defRPr/>
              </a:p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756ACAB-1A50-452B-A230-94B318064D38}" type="slidenum">
              <a:rPr lang="en-US"/>
              <a:pPr/>
              <a:t>‹#›</a:t>
            </a:fld>
            <a:endParaRPr lang="en-US"/>
          </a:p>
        </p:txBody>
      </p:sp>
    </p:spTree>
    <p:extLst>
      <p:ext uri="{BB962C8B-B14F-4D97-AF65-F5344CB8AC3E}">
        <p14:creationId xmlns:p14="http://schemas.microsoft.com/office/powerpoint/2010/main" val="1174770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864"/>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7168CA7-2139-4448-9B80-4C8ED8BA3BA3}" type="datetimeFigureOut">
              <a:rPr lang="ru-RU">
                <a:solidFill>
                  <a:prstClr val="black">
                    <a:tint val="75000"/>
                  </a:prstClr>
                </a:solidFill>
              </a:rPr>
              <a:pPr>
                <a:def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5B47120-C7B5-4AB4-968D-53DF6DDFF4B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06439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4016795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67A6E2E-1135-4EC9-AA00-9905051F4EF3}" type="datetimeFigureOut">
              <a:rPr lang="ru-RU">
                <a:solidFill>
                  <a:prstClr val="black">
                    <a:tint val="75000"/>
                  </a:prstClr>
                </a:solidFill>
              </a:rPr>
              <a:pPr>
                <a:def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448EFE4-802C-4D0C-B643-7693249DA41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15145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339"/>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9FA1295C-B829-442E-935B-26E951B77EF7}" type="datetimeFigureOut">
              <a:rPr lang="ru-RU">
                <a:solidFill>
                  <a:prstClr val="black">
                    <a:tint val="75000"/>
                  </a:prstClr>
                </a:solidFill>
              </a:rPr>
              <a:pPr>
                <a:def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A9BB25B-247A-41BA-9587-1EC908D24B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29959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ltLang="ru-RU">
              <a:solidFill>
                <a:prstClr val="black">
                  <a:tint val="75000"/>
                </a:prst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ltLang="ru-RU">
              <a:solidFill>
                <a:prstClr val="black">
                  <a:tint val="75000"/>
                </a:prstClr>
              </a:solidFill>
            </a:endParaRPr>
          </a:p>
        </p:txBody>
      </p:sp>
      <p:sp>
        <p:nvSpPr>
          <p:cNvPr id="7" name="Номер слайда 6"/>
          <p:cNvSpPr>
            <a:spLocks noGrp="1"/>
          </p:cNvSpPr>
          <p:nvPr>
            <p:ph type="sldNum" sz="quarter" idx="12"/>
          </p:nvPr>
        </p:nvSpPr>
        <p:spPr/>
        <p:txBody>
          <a:bodyPr/>
          <a:lstStyle>
            <a:lvl1pPr>
              <a:defRPr/>
            </a:lvl1pPr>
          </a:lstStyle>
          <a:p>
            <a:pPr>
              <a:defRPr/>
            </a:pPr>
            <a:fld id="{F43D6E3B-149B-4133-8EE8-2E1F8CC7F05A}"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959408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66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66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99946322-0112-4683-839A-45E86D59053F}" type="datetimeFigureOut">
              <a:rPr lang="ru-RU">
                <a:solidFill>
                  <a:prstClr val="black">
                    <a:tint val="75000"/>
                  </a:prstClr>
                </a:solidFill>
              </a:rPr>
              <a:pPr>
                <a:defRPr/>
              </a:pPr>
              <a:t>07.04.2023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21CD60E1-A970-471C-8A42-D3C63320D72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417923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53E0ED56-004C-4292-9ED7-8FA9A7C95AE3}" type="datetimeFigureOut">
              <a:rPr lang="ru-RU">
                <a:solidFill>
                  <a:prstClr val="black">
                    <a:tint val="75000"/>
                  </a:prstClr>
                </a:solidFill>
              </a:rPr>
              <a:pPr>
                <a:defRPr/>
              </a:pPr>
              <a:t>07.04.2023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F6312A10-00BA-428E-8568-DB3D43AE1FE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29661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0A147FE-05B0-402F-8751-D45C07FEF999}" type="datetimeFigureOut">
              <a:rPr lang="ru-RU">
                <a:solidFill>
                  <a:prstClr val="black">
                    <a:tint val="75000"/>
                  </a:prstClr>
                </a:solidFill>
              </a:rPr>
              <a:pPr>
                <a:defRPr/>
              </a:pPr>
              <a:t>07.04.2023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837EAF61-CBE6-4D00-B2E3-565ED051C9E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66030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4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DA9FD397-FEC3-45AA-B4D9-FD8B7EEB8A0E}" type="datetimeFigureOut">
              <a:rPr lang="ru-RU">
                <a:solidFill>
                  <a:prstClr val="black">
                    <a:tint val="75000"/>
                  </a:prstClr>
                </a:solidFill>
              </a:rPr>
              <a:pPr>
                <a:defRPr/>
              </a:pPr>
              <a:t>07.04.2023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DF343AD-C724-4597-BC3F-9C4C62F327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95802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038A7632-7804-441A-9392-472D4484108D}" type="datetimeFigureOut">
              <a:rPr lang="ru-RU">
                <a:solidFill>
                  <a:prstClr val="black">
                    <a:tint val="75000"/>
                  </a:prstClr>
                </a:solidFill>
              </a:rPr>
              <a:pPr>
                <a:defRPr/>
              </a:pPr>
              <a:t>07.04.2023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3714A62-BF36-47C8-B0AC-7E9A11B0392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99856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E35746A-E8CF-41F6-A346-B439DD462DE8}" type="datetimeFigureOut">
              <a:rPr lang="ru-RU">
                <a:solidFill>
                  <a:prstClr val="black">
                    <a:tint val="75000"/>
                  </a:prstClr>
                </a:solidFill>
              </a:rPr>
              <a:pPr>
                <a:def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908EB72-B52D-4DDD-9CD7-C53E09E7040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89166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507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507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74BEE76-7DB0-4D6A-923A-D396C65B8A09}" type="datetimeFigureOut">
              <a:rPr lang="ru-RU">
                <a:solidFill>
                  <a:prstClr val="black">
                    <a:tint val="75000"/>
                  </a:prstClr>
                </a:solidFill>
              </a:rPr>
              <a:pPr>
                <a:defRPr/>
              </a:pPr>
              <a:t>07.04.2023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BC6AF89-0204-4537-96F6-D3E309EDDF8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24649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540011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 1 строка+булиты">
    <p:spTree>
      <p:nvGrpSpPr>
        <p:cNvPr id="1" name=""/>
        <p:cNvGrpSpPr/>
        <p:nvPr/>
      </p:nvGrpSpPr>
      <p:grpSpPr>
        <a:xfrm>
          <a:off x="0" y="0"/>
          <a:ext cx="0" cy="0"/>
          <a:chOff x="0" y="0"/>
          <a:chExt cx="0" cy="0"/>
        </a:xfrm>
      </p:grpSpPr>
      <p:pic>
        <p:nvPicPr>
          <p:cNvPr id="5" name="Picture 6" descr="Кавинтон лицензия"/>
          <p:cNvPicPr>
            <a:picLocks noChangeAspect="1" noChangeArrowheads="1"/>
          </p:cNvPicPr>
          <p:nvPr userDrawn="1"/>
        </p:nvPicPr>
        <p:blipFill>
          <a:blip r:embed="rId2"/>
          <a:srcRect b="4766"/>
          <a:stretch>
            <a:fillRect/>
          </a:stretch>
        </p:blipFill>
        <p:spPr bwMode="auto">
          <a:xfrm>
            <a:off x="6286501" y="3360975"/>
            <a:ext cx="3143251" cy="2854325"/>
          </a:xfrm>
          <a:prstGeom prst="rect">
            <a:avLst/>
          </a:prstGeom>
          <a:noFill/>
          <a:ln w="9525">
            <a:solidFill>
              <a:schemeClr val="tx2">
                <a:lumMod val="60000"/>
                <a:lumOff val="40000"/>
              </a:schemeClr>
            </a:solidFill>
            <a:miter lim="800000"/>
            <a:headEnd/>
            <a:tailEnd/>
          </a:ln>
        </p:spPr>
      </p:pic>
      <p:pic>
        <p:nvPicPr>
          <p:cNvPr id="6" name="Picture 9" descr="barvinok-01.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88101" y="785813"/>
            <a:ext cx="5327651"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barvinok-02.png"/>
          <p:cNvPicPr>
            <a:picLocks noChangeAspect="1"/>
          </p:cNvPicPr>
          <p:nvPr userDrawn="1"/>
        </p:nvPicPr>
        <p:blipFill>
          <a:blip r:embed="rId4"/>
          <a:srcRect t="9967" b="5325"/>
          <a:stretch>
            <a:fillRect/>
          </a:stretch>
        </p:blipFill>
        <p:spPr>
          <a:xfrm>
            <a:off x="5484284" y="2238612"/>
            <a:ext cx="2707216" cy="1725613"/>
          </a:xfrm>
          <a:prstGeom prst="rect">
            <a:avLst/>
          </a:prstGeom>
          <a:ln>
            <a:noFill/>
          </a:ln>
          <a:effectLst>
            <a:outerShdw blurRad="292100" dist="139700" dir="2700000" algn="tl" rotWithShape="0">
              <a:schemeClr val="bg1">
                <a:alpha val="65000"/>
              </a:schemeClr>
            </a:outerShdw>
          </a:effectLst>
        </p:spPr>
      </p:pic>
      <p:pic>
        <p:nvPicPr>
          <p:cNvPr id="8" name="Picture 11" descr="Formula-01.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762500" y="714612"/>
            <a:ext cx="352213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12"/>
          <p:cNvCxnSpPr/>
          <p:nvPr userDrawn="1"/>
        </p:nvCxnSpPr>
        <p:spPr>
          <a:xfrm>
            <a:off x="476251" y="714375"/>
            <a:ext cx="11239500" cy="1588"/>
          </a:xfrm>
          <a:prstGeom prst="line">
            <a:avLst/>
          </a:prstGeom>
          <a:ln w="19050">
            <a:solidFill>
              <a:srgbClr val="67AE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12800" y="0"/>
            <a:ext cx="10769600" cy="642918"/>
          </a:xfrm>
        </p:spPr>
        <p:txBody>
          <a:bodyPr>
            <a:normAutofit/>
          </a:bodyPr>
          <a:lstStyle/>
          <a:p>
            <a:r>
              <a:rPr lang="en-US" dirty="0"/>
              <a:t>Click to edit Master title style</a:t>
            </a:r>
          </a:p>
        </p:txBody>
      </p:sp>
      <p:sp>
        <p:nvSpPr>
          <p:cNvPr id="15" name="Text Placeholder 2"/>
          <p:cNvSpPr>
            <a:spLocks noGrp="1"/>
          </p:cNvSpPr>
          <p:nvPr>
            <p:ph type="body" idx="15"/>
          </p:nvPr>
        </p:nvSpPr>
        <p:spPr>
          <a:xfrm>
            <a:off x="812800" y="6357257"/>
            <a:ext cx="6604000" cy="381000"/>
          </a:xfrm>
        </p:spPr>
        <p:txBody>
          <a:bodyPr>
            <a:normAutofit/>
          </a:bodyPr>
          <a:lstStyle>
            <a:lvl1pPr marL="0" indent="0" algn="l">
              <a:buNone/>
              <a:defRPr kumimoji="0" lang="en-US" sz="900" b="0" i="0" u="none" strike="noStrike" kern="1200" cap="none" spc="0" normalizeH="0" baseline="0" noProof="0" dirty="0" smtClean="0">
                <a:ln>
                  <a:noFill/>
                </a:ln>
                <a:solidFill>
                  <a:srgbClr val="67AEE0"/>
                </a:solidFill>
                <a:effectLst/>
                <a:uLnTx/>
                <a:uFillTx/>
                <a:latin typeface="Arial Narrow" pitchFamily="34" charset="0"/>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Content Placeholder 2"/>
          <p:cNvSpPr>
            <a:spLocks noGrp="1"/>
          </p:cNvSpPr>
          <p:nvPr>
            <p:ph idx="1"/>
          </p:nvPr>
        </p:nvSpPr>
        <p:spPr>
          <a:xfrm>
            <a:off x="609600" y="1071546"/>
            <a:ext cx="5676901" cy="4862530"/>
          </a:xfrm>
        </p:spPr>
        <p:txBody>
          <a:bodyPr/>
          <a:lstStyle>
            <a:lvl1pPr marL="268288" indent="-268288">
              <a:buFontTx/>
              <a:buBlip>
                <a:blip r:embed="rId6"/>
              </a:buBlip>
              <a:defRPr sz="2000" b="0"/>
            </a:lvl1pPr>
            <a:lvl2pPr>
              <a:buSzPct val="80000"/>
              <a:buFontTx/>
              <a:buBlip>
                <a:blip r:embed="rId6"/>
              </a:buBlip>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6"/>
          </p:nvPr>
        </p:nvSpPr>
        <p:spPr>
          <a:xfrm>
            <a:off x="203200" y="6401037"/>
            <a:ext cx="508000" cy="365125"/>
          </a:xfrm>
        </p:spPr>
        <p:txBody>
          <a:bodyPr/>
          <a:lstStyle>
            <a:lvl1pPr>
              <a:defRPr/>
            </a:lvl1pPr>
          </a:lstStyle>
          <a:p>
            <a:pPr>
              <a:defRPr/>
            </a:pPr>
            <a:fld id="{871DC330-90DC-4374-A28A-A663192994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8613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заголовок 2 строки">
    <p:spTree>
      <p:nvGrpSpPr>
        <p:cNvPr id="1" name=""/>
        <p:cNvGrpSpPr/>
        <p:nvPr/>
      </p:nvGrpSpPr>
      <p:grpSpPr>
        <a:xfrm>
          <a:off x="0" y="0"/>
          <a:ext cx="0" cy="0"/>
          <a:chOff x="0" y="0"/>
          <a:chExt cx="0" cy="0"/>
        </a:xfrm>
      </p:grpSpPr>
      <p:cxnSp>
        <p:nvCxnSpPr>
          <p:cNvPr id="6" name="Straight Connector 8"/>
          <p:cNvCxnSpPr/>
          <p:nvPr userDrawn="1"/>
        </p:nvCxnSpPr>
        <p:spPr>
          <a:xfrm>
            <a:off x="476251" y="857250"/>
            <a:ext cx="11239500" cy="1588"/>
          </a:xfrm>
          <a:prstGeom prst="line">
            <a:avLst/>
          </a:prstGeom>
          <a:ln w="19050">
            <a:solidFill>
              <a:srgbClr val="67AE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12800" y="0"/>
            <a:ext cx="10769600" cy="838200"/>
          </a:xfrm>
        </p:spPr>
        <p:txBody>
          <a:bodyPr>
            <a:normAutofit/>
          </a:bodyPr>
          <a:lstStyle/>
          <a:p>
            <a:r>
              <a:rPr lang="en-US" dirty="0"/>
              <a:t>Click to edit Master title style</a:t>
            </a:r>
          </a:p>
        </p:txBody>
      </p:sp>
      <p:sp>
        <p:nvSpPr>
          <p:cNvPr id="3" name="Content Placeholder 2"/>
          <p:cNvSpPr>
            <a:spLocks noGrp="1"/>
          </p:cNvSpPr>
          <p:nvPr>
            <p:ph idx="1"/>
          </p:nvPr>
        </p:nvSpPr>
        <p:spPr>
          <a:xfrm>
            <a:off x="609600" y="1752600"/>
            <a:ext cx="10972800" cy="4038600"/>
          </a:xfrm>
        </p:spPr>
        <p:txBody>
          <a:bodyPr/>
          <a:lstStyle>
            <a:lvl1pPr marL="0" indent="0">
              <a:buFontTx/>
              <a:buNone/>
              <a:defRPr sz="2000" b="0"/>
            </a:lvl1pPr>
            <a:lvl2pPr>
              <a:buSzPct val="80000"/>
              <a:buFontTx/>
              <a:buBlip>
                <a:blip r:embed="rId2"/>
              </a:buBlip>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idx="15"/>
          </p:nvPr>
        </p:nvSpPr>
        <p:spPr>
          <a:xfrm>
            <a:off x="812800" y="6357257"/>
            <a:ext cx="6604000" cy="381000"/>
          </a:xfrm>
        </p:spPr>
        <p:txBody>
          <a:bodyPr>
            <a:normAutofit/>
          </a:bodyPr>
          <a:lstStyle>
            <a:lvl1pPr marL="0" indent="0" algn="l">
              <a:buNone/>
              <a:defRPr kumimoji="0" lang="en-US" sz="900" b="0" i="0" u="none" strike="noStrike" kern="1200" cap="none" spc="0" normalizeH="0" baseline="0" noProof="0" dirty="0" smtClean="0">
                <a:ln>
                  <a:noFill/>
                </a:ln>
                <a:solidFill>
                  <a:srgbClr val="67AEE0"/>
                </a:solidFill>
                <a:effectLst/>
                <a:uLnTx/>
                <a:uFillTx/>
                <a:latin typeface="Arial Narrow" pitchFamily="34" charset="0"/>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6" name="Text Placeholder 2"/>
          <p:cNvSpPr>
            <a:spLocks noGrp="1"/>
          </p:cNvSpPr>
          <p:nvPr>
            <p:ph type="body" idx="16"/>
          </p:nvPr>
        </p:nvSpPr>
        <p:spPr>
          <a:xfrm>
            <a:off x="812800" y="990600"/>
            <a:ext cx="10769600" cy="457200"/>
          </a:xfrm>
        </p:spPr>
        <p:txBody>
          <a:bodyPr lIns="36000">
            <a:normAutofit/>
          </a:bodyPr>
          <a:lstStyle>
            <a:lvl1pPr marL="0" indent="0" algn="ctr">
              <a:buNone/>
              <a:defRPr kumimoji="0" lang="en-US" sz="2000" b="1" i="0" u="none" strike="noStrike" kern="1200" cap="none" spc="0" normalizeH="0" baseline="0" noProof="0" dirty="0" smtClean="0">
                <a:ln>
                  <a:noFill/>
                </a:ln>
                <a:solidFill>
                  <a:schemeClr val="tx1">
                    <a:lumMod val="65000"/>
                    <a:lumOff val="35000"/>
                  </a:schemeClr>
                </a:solidFill>
                <a:effectLst/>
                <a:uLnTx/>
                <a:uFillTx/>
                <a:latin typeface="Arial Narrow" pitchFamily="34" charset="0"/>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17"/>
          </p:nvPr>
        </p:nvSpPr>
        <p:spPr>
          <a:xfrm>
            <a:off x="203200" y="6401037"/>
            <a:ext cx="508000" cy="365125"/>
          </a:xfrm>
        </p:spPr>
        <p:txBody>
          <a:bodyPr/>
          <a:lstStyle>
            <a:lvl1pPr>
              <a:defRPr/>
            </a:lvl1pPr>
          </a:lstStyle>
          <a:p>
            <a:pPr>
              <a:defRPr/>
            </a:pPr>
            <a:fld id="{C9DC203A-6040-42E6-87FD-80BB0C73B3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443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 строка">
    <p:spTree>
      <p:nvGrpSpPr>
        <p:cNvPr id="1" name=""/>
        <p:cNvGrpSpPr/>
        <p:nvPr/>
      </p:nvGrpSpPr>
      <p:grpSpPr>
        <a:xfrm>
          <a:off x="0" y="0"/>
          <a:ext cx="0" cy="0"/>
          <a:chOff x="0" y="0"/>
          <a:chExt cx="0" cy="0"/>
        </a:xfrm>
      </p:grpSpPr>
      <p:cxnSp>
        <p:nvCxnSpPr>
          <p:cNvPr id="4" name="Straight Connector 8"/>
          <p:cNvCxnSpPr/>
          <p:nvPr userDrawn="1"/>
        </p:nvCxnSpPr>
        <p:spPr>
          <a:xfrm>
            <a:off x="476251" y="643175"/>
            <a:ext cx="11239500" cy="1587"/>
          </a:xfrm>
          <a:prstGeom prst="line">
            <a:avLst/>
          </a:prstGeom>
          <a:ln w="19050">
            <a:solidFill>
              <a:srgbClr val="67AE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17600" y="0"/>
            <a:ext cx="10464800" cy="609600"/>
          </a:xfrm>
        </p:spPr>
        <p:txBody>
          <a:bodyPr/>
          <a:lstStyle/>
          <a:p>
            <a:r>
              <a:rPr lang="en-US" dirty="0"/>
              <a:t>Click to edit Master title style</a:t>
            </a:r>
          </a:p>
        </p:txBody>
      </p:sp>
      <p:sp>
        <p:nvSpPr>
          <p:cNvPr id="6" name="Text Placeholder 2"/>
          <p:cNvSpPr>
            <a:spLocks noGrp="1"/>
          </p:cNvSpPr>
          <p:nvPr>
            <p:ph type="body" idx="15"/>
          </p:nvPr>
        </p:nvSpPr>
        <p:spPr>
          <a:xfrm>
            <a:off x="812800" y="6357257"/>
            <a:ext cx="6604000" cy="381000"/>
          </a:xfrm>
        </p:spPr>
        <p:txBody>
          <a:bodyPr>
            <a:normAutofit/>
          </a:bodyPr>
          <a:lstStyle>
            <a:lvl1pPr marL="0" indent="0" algn="l">
              <a:buNone/>
              <a:defRPr kumimoji="0" lang="en-US" sz="900" b="0" i="0" u="none" strike="noStrike" kern="1200" cap="none" spc="0" normalizeH="0" baseline="0" noProof="0" dirty="0" smtClean="0">
                <a:ln>
                  <a:noFill/>
                </a:ln>
                <a:solidFill>
                  <a:srgbClr val="67AEE0"/>
                </a:solidFill>
                <a:effectLst/>
                <a:uLnTx/>
                <a:uFillTx/>
                <a:latin typeface="Arial Narrow" pitchFamily="34" charset="0"/>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Slide Number Placeholder 4"/>
          <p:cNvSpPr>
            <a:spLocks noGrp="1"/>
          </p:cNvSpPr>
          <p:nvPr>
            <p:ph type="sldNum" sz="quarter" idx="16"/>
          </p:nvPr>
        </p:nvSpPr>
        <p:spPr>
          <a:xfrm>
            <a:off x="203200" y="6401037"/>
            <a:ext cx="508000" cy="365125"/>
          </a:xfrm>
        </p:spPr>
        <p:txBody>
          <a:bodyPr/>
          <a:lstStyle>
            <a:lvl1pPr>
              <a:defRPr/>
            </a:lvl1pPr>
          </a:lstStyle>
          <a:p>
            <a:pPr>
              <a:defRPr/>
            </a:pPr>
            <a:fld id="{EF33591A-0B36-4890-A88E-BD86A58DE9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7581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8252"/>
            <a:ext cx="10972800" cy="1139825"/>
          </a:xfrm>
        </p:spPr>
        <p:txBody>
          <a:bodyPr/>
          <a:lstStyle/>
          <a:p>
            <a:r>
              <a:rPr lang="ru-RU"/>
              <a:t>Образец заголовка</a:t>
            </a:r>
          </a:p>
        </p:txBody>
      </p:sp>
      <p:sp>
        <p:nvSpPr>
          <p:cNvPr id="3" name="Картинка 2"/>
          <p:cNvSpPr>
            <a:spLocks noGrp="1"/>
          </p:cNvSpPr>
          <p:nvPr>
            <p:ph type="clipArt" sz="half" idx="1"/>
          </p:nvPr>
        </p:nvSpPr>
        <p:spPr>
          <a:xfrm>
            <a:off x="609600" y="1600206"/>
            <a:ext cx="5384800" cy="4530725"/>
          </a:xfrm>
        </p:spPr>
        <p:txBody>
          <a:bodyPr rtlCol="0">
            <a:normAutofit/>
          </a:bodyPr>
          <a:lstStyle/>
          <a:p>
            <a:pPr lvl="0"/>
            <a:endParaRPr lang="ru-RU" noProof="0"/>
          </a:p>
        </p:txBody>
      </p:sp>
      <p:sp>
        <p:nvSpPr>
          <p:cNvPr id="4" name="Текст 3"/>
          <p:cNvSpPr>
            <a:spLocks noGrp="1"/>
          </p:cNvSpPr>
          <p:nvPr>
            <p:ph type="body" sz="half" idx="2"/>
          </p:nvPr>
        </p:nvSpPr>
        <p:spPr>
          <a:xfrm>
            <a:off x="6197600" y="1600206"/>
            <a:ext cx="53848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endParaRPr lang="ru-RU" altLang="en-US">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ltLang="en-US">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15811D5-7B42-4147-A72A-8021B5E875B1}" type="slidenum">
              <a:rPr lang="ru-RU" altLang="en-US">
                <a:solidFill>
                  <a:prstClr val="black">
                    <a:tint val="75000"/>
                  </a:prstClr>
                </a:solidFill>
              </a:rPr>
              <a:pPr>
                <a:defRPr/>
              </a:pPr>
              <a:t>‹#›</a:t>
            </a:fld>
            <a:endParaRPr lang="ru-RU" altLang="en-US">
              <a:solidFill>
                <a:prstClr val="black">
                  <a:tint val="75000"/>
                </a:prstClr>
              </a:solidFill>
            </a:endParaRPr>
          </a:p>
        </p:txBody>
      </p:sp>
    </p:spTree>
    <p:extLst>
      <p:ext uri="{BB962C8B-B14F-4D97-AF65-F5344CB8AC3E}">
        <p14:creationId xmlns:p14="http://schemas.microsoft.com/office/powerpoint/2010/main" val="4064592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42107D0C-CF6E-4F28-854F-0631FFC71771}"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pPr>
              <a:defRPr/>
            </a:pPr>
            <a:fld id="{8B47E872-FEED-43D0-ACE7-6091F3164C69}" type="slidenum">
              <a:rPr lang="ru-RU" altLang="ru-RU"/>
              <a:pPr>
                <a:defRPr/>
              </a:pPr>
              <a:t>‹#›</a:t>
            </a:fld>
            <a:endParaRPr lang="ru-RU" altLang="ru-RU"/>
          </a:p>
        </p:txBody>
      </p:sp>
    </p:spTree>
    <p:extLst>
      <p:ext uri="{BB962C8B-B14F-4D97-AF65-F5344CB8AC3E}">
        <p14:creationId xmlns:p14="http://schemas.microsoft.com/office/powerpoint/2010/main" val="119118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F6912E9-711D-44FC-8FA6-E8CA6FCEF96F}"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pPr>
              <a:defRPr/>
            </a:pPr>
            <a:fld id="{888471FE-239B-4C86-AA65-936231D3AF5E}" type="slidenum">
              <a:rPr lang="ru-RU" altLang="ru-RU"/>
              <a:pPr>
                <a:defRPr/>
              </a:pPr>
              <a:t>‹#›</a:t>
            </a:fld>
            <a:endParaRPr lang="ru-RU" altLang="ru-RU"/>
          </a:p>
        </p:txBody>
      </p:sp>
    </p:spTree>
    <p:extLst>
      <p:ext uri="{BB962C8B-B14F-4D97-AF65-F5344CB8AC3E}">
        <p14:creationId xmlns:p14="http://schemas.microsoft.com/office/powerpoint/2010/main" val="1971587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10138"/>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8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5F861279-9D57-4281-B02D-1BBCF72CE4F0}"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pPr>
              <a:defRPr/>
            </a:pPr>
            <a:fld id="{536ECE58-E976-4AD9-B680-BE5463A38471}" type="slidenum">
              <a:rPr lang="ru-RU" altLang="ru-RU"/>
              <a:pPr>
                <a:defRPr/>
              </a:pPr>
              <a:t>‹#›</a:t>
            </a:fld>
            <a:endParaRPr lang="ru-RU" altLang="ru-RU"/>
          </a:p>
        </p:txBody>
      </p:sp>
    </p:spTree>
    <p:extLst>
      <p:ext uri="{BB962C8B-B14F-4D97-AF65-F5344CB8AC3E}">
        <p14:creationId xmlns:p14="http://schemas.microsoft.com/office/powerpoint/2010/main" val="8254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360A79B-D2CF-44A5-815B-5FCA0EB386FE}"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pPr>
              <a:defRPr/>
            </a:pPr>
            <a:fld id="{5B093093-E0F1-4045-8CB5-486B66BA4C85}" type="slidenum">
              <a:rPr lang="ru-RU" altLang="ru-RU"/>
              <a:pPr>
                <a:defRPr/>
              </a:pPr>
              <a:t>‹#›</a:t>
            </a:fld>
            <a:endParaRPr lang="ru-RU" altLang="ru-RU"/>
          </a:p>
        </p:txBody>
      </p:sp>
    </p:spTree>
    <p:extLst>
      <p:ext uri="{BB962C8B-B14F-4D97-AF65-F5344CB8AC3E}">
        <p14:creationId xmlns:p14="http://schemas.microsoft.com/office/powerpoint/2010/main" val="4016863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147F028B-62E2-4732-838C-B947C82EE290}" type="datetimeFigureOut">
              <a:rPr lang="ru-RU"/>
              <a:pPr>
                <a:defRPr/>
              </a:pPr>
              <a:t>07.04.2023</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hangingPunct="0">
              <a:defRPr>
                <a:latin typeface="Garamond" pitchFamily="18" charset="0"/>
              </a:defRPr>
            </a:lvl1pPr>
          </a:lstStyle>
          <a:p>
            <a:pPr>
              <a:defRPr/>
            </a:pPr>
            <a:fld id="{4B7D0525-51B8-473E-9DF9-BFE5A8392813}" type="slidenum">
              <a:rPr lang="ru-RU" altLang="ru-RU"/>
              <a:pPr>
                <a:defRPr/>
              </a:pPr>
              <a:t>‹#›</a:t>
            </a:fld>
            <a:endParaRPr lang="ru-RU" altLang="ru-RU"/>
          </a:p>
        </p:txBody>
      </p:sp>
    </p:spTree>
    <p:extLst>
      <p:ext uri="{BB962C8B-B14F-4D97-AF65-F5344CB8AC3E}">
        <p14:creationId xmlns:p14="http://schemas.microsoft.com/office/powerpoint/2010/main" val="4126042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F98FB2F-5E9C-4765-AA7A-54C76648177D}" type="datetimeFigureOut">
              <a:rPr lang="ru-RU"/>
              <a:pPr>
                <a:defRPr/>
              </a:pPr>
              <a:t>07.04.2023</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hangingPunct="0">
              <a:defRPr>
                <a:latin typeface="Garamond" pitchFamily="18" charset="0"/>
              </a:defRPr>
            </a:lvl1pPr>
          </a:lstStyle>
          <a:p>
            <a:pPr>
              <a:defRPr/>
            </a:pPr>
            <a:fld id="{DF40E9A5-F883-40AF-BE97-9EEC8178E98D}" type="slidenum">
              <a:rPr lang="ru-RU" altLang="ru-RU"/>
              <a:pPr>
                <a:defRPr/>
              </a:pPr>
              <a:t>‹#›</a:t>
            </a:fld>
            <a:endParaRPr lang="ru-RU" altLang="ru-RU"/>
          </a:p>
        </p:txBody>
      </p:sp>
    </p:spTree>
    <p:extLst>
      <p:ext uri="{BB962C8B-B14F-4D97-AF65-F5344CB8AC3E}">
        <p14:creationId xmlns:p14="http://schemas.microsoft.com/office/powerpoint/2010/main" val="354156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19648336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01264F8-0AE4-4657-A9C8-4D546CE67A09}" type="datetimeFigureOut">
              <a:rPr lang="ru-RU"/>
              <a:pPr>
                <a:defRPr/>
              </a:pPr>
              <a:t>07.04.2023</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hangingPunct="0">
              <a:defRPr>
                <a:latin typeface="Garamond" pitchFamily="18" charset="0"/>
              </a:defRPr>
            </a:lvl1pPr>
          </a:lstStyle>
          <a:p>
            <a:pPr>
              <a:defRPr/>
            </a:pPr>
            <a:fld id="{0365A95C-2C94-493D-8285-D56C5DB7181F}" type="slidenum">
              <a:rPr lang="ru-RU" altLang="ru-RU"/>
              <a:pPr>
                <a:defRPr/>
              </a:pPr>
              <a:t>‹#›</a:t>
            </a:fld>
            <a:endParaRPr lang="ru-RU" altLang="ru-RU"/>
          </a:p>
        </p:txBody>
      </p:sp>
    </p:spTree>
    <p:extLst>
      <p:ext uri="{BB962C8B-B14F-4D97-AF65-F5344CB8AC3E}">
        <p14:creationId xmlns:p14="http://schemas.microsoft.com/office/powerpoint/2010/main" val="1289962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8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B4179C90-6F37-40A9-9E53-F349E8E21E13}"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pPr>
              <a:defRPr/>
            </a:pPr>
            <a:fld id="{AB32EF80-21B1-45E7-8C86-00120C0FEB45}" type="slidenum">
              <a:rPr lang="ru-RU" altLang="ru-RU"/>
              <a:pPr>
                <a:defRPr/>
              </a:pPr>
              <a:t>‹#›</a:t>
            </a:fld>
            <a:endParaRPr lang="ru-RU" altLang="ru-RU"/>
          </a:p>
        </p:txBody>
      </p:sp>
    </p:spTree>
    <p:extLst>
      <p:ext uri="{BB962C8B-B14F-4D97-AF65-F5344CB8AC3E}">
        <p14:creationId xmlns:p14="http://schemas.microsoft.com/office/powerpoint/2010/main" val="1815483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825"/>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702EC69-9F93-47E7-AAB0-9A5F89C431E5}"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pPr>
              <a:defRPr/>
            </a:pPr>
            <a:fld id="{A38A0C26-30C5-46FA-B386-B805029F258E}" type="slidenum">
              <a:rPr lang="ru-RU" altLang="ru-RU"/>
              <a:pPr>
                <a:defRPr/>
              </a:pPr>
              <a:t>‹#›</a:t>
            </a:fld>
            <a:endParaRPr lang="ru-RU" altLang="ru-RU"/>
          </a:p>
        </p:txBody>
      </p:sp>
    </p:spTree>
    <p:extLst>
      <p:ext uri="{BB962C8B-B14F-4D97-AF65-F5344CB8AC3E}">
        <p14:creationId xmlns:p14="http://schemas.microsoft.com/office/powerpoint/2010/main" val="3251858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F292B19D-0655-443B-8424-76EC086AC060}"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pPr>
              <a:defRPr/>
            </a:pPr>
            <a:fld id="{21B4EC4E-7A06-4B0B-88A9-51DC4451F349}" type="slidenum">
              <a:rPr lang="ru-RU" altLang="ru-RU"/>
              <a:pPr>
                <a:defRPr/>
              </a:pPr>
              <a:t>‹#›</a:t>
            </a:fld>
            <a:endParaRPr lang="ru-RU" altLang="ru-RU"/>
          </a:p>
        </p:txBody>
      </p:sp>
    </p:spTree>
    <p:extLst>
      <p:ext uri="{BB962C8B-B14F-4D97-AF65-F5344CB8AC3E}">
        <p14:creationId xmlns:p14="http://schemas.microsoft.com/office/powerpoint/2010/main" val="295558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F642A358-3A28-4FB6-A3CD-F8FF7FB42ABC}"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pPr>
              <a:defRPr/>
            </a:pPr>
            <a:fld id="{AAF34118-D63E-43BE-9F7C-DF51FA3D7348}" type="slidenum">
              <a:rPr lang="ru-RU" altLang="ru-RU"/>
              <a:pPr>
                <a:defRPr/>
              </a:pPr>
              <a:t>‹#›</a:t>
            </a:fld>
            <a:endParaRPr lang="ru-RU" altLang="ru-RU"/>
          </a:p>
        </p:txBody>
      </p:sp>
    </p:spTree>
    <p:extLst>
      <p:ext uri="{BB962C8B-B14F-4D97-AF65-F5344CB8AC3E}">
        <p14:creationId xmlns:p14="http://schemas.microsoft.com/office/powerpoint/2010/main" val="26055122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4B6299EB-6D18-4BC1-BC09-7888A4EB9310}"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B0808C9A-C746-4E58-ABFD-CE0639F64979}" type="slidenum">
              <a:rPr lang="ru-RU" altLang="ru-RU"/>
              <a:pPr/>
              <a:t>‹#›</a:t>
            </a:fld>
            <a:endParaRPr lang="ru-RU" altLang="ru-RU"/>
          </a:p>
        </p:txBody>
      </p:sp>
    </p:spTree>
    <p:extLst>
      <p:ext uri="{BB962C8B-B14F-4D97-AF65-F5344CB8AC3E}">
        <p14:creationId xmlns:p14="http://schemas.microsoft.com/office/powerpoint/2010/main" val="770373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5694CD83-8A2B-449E-B7A6-B81B120164D7}"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F86E7FA9-BD3F-4442-9AC6-DA85A36C78E4}" type="slidenum">
              <a:rPr lang="ru-RU" altLang="ru-RU"/>
              <a:pPr/>
              <a:t>‹#›</a:t>
            </a:fld>
            <a:endParaRPr lang="ru-RU" altLang="ru-RU"/>
          </a:p>
        </p:txBody>
      </p:sp>
    </p:spTree>
    <p:extLst>
      <p:ext uri="{BB962C8B-B14F-4D97-AF65-F5344CB8AC3E}">
        <p14:creationId xmlns:p14="http://schemas.microsoft.com/office/powerpoint/2010/main" val="14920946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48"/>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57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C9BECA6F-C44F-45FB-8C25-371B3AD4EC64}"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4CE3790B-1DA3-4378-A1EF-14BF6BC94890}" type="slidenum">
              <a:rPr lang="ru-RU" altLang="ru-RU"/>
              <a:pPr/>
              <a:t>‹#›</a:t>
            </a:fld>
            <a:endParaRPr lang="ru-RU" altLang="ru-RU"/>
          </a:p>
        </p:txBody>
      </p:sp>
    </p:spTree>
    <p:extLst>
      <p:ext uri="{BB962C8B-B14F-4D97-AF65-F5344CB8AC3E}">
        <p14:creationId xmlns:p14="http://schemas.microsoft.com/office/powerpoint/2010/main" val="3360179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7E93F19-2163-4594-AC0C-BC86BA907942}"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C1CDE72A-5EB1-484B-A563-1051CAE2D084}" type="slidenum">
              <a:rPr lang="ru-RU" altLang="ru-RU"/>
              <a:pPr/>
              <a:t>‹#›</a:t>
            </a:fld>
            <a:endParaRPr lang="ru-RU" altLang="ru-RU"/>
          </a:p>
        </p:txBody>
      </p:sp>
    </p:spTree>
    <p:extLst>
      <p:ext uri="{BB962C8B-B14F-4D97-AF65-F5344CB8AC3E}">
        <p14:creationId xmlns:p14="http://schemas.microsoft.com/office/powerpoint/2010/main" val="2533361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0074E42A-5D24-4776-8708-A58C251C0B82}" type="datetimeFigureOut">
              <a:rPr lang="ru-RU"/>
              <a:pPr>
                <a:defRPr/>
              </a:pPr>
              <a:t>07.04.2023</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hangingPunct="0">
              <a:defRPr>
                <a:latin typeface="Garamond" pitchFamily="18" charset="0"/>
              </a:defRPr>
            </a:lvl1pPr>
          </a:lstStyle>
          <a:p>
            <a:fld id="{4229CA57-B0E7-4E1C-BF20-57444819CF4D}" type="slidenum">
              <a:rPr lang="ru-RU" altLang="ru-RU"/>
              <a:pPr/>
              <a:t>‹#›</a:t>
            </a:fld>
            <a:endParaRPr lang="ru-RU" altLang="ru-RU"/>
          </a:p>
        </p:txBody>
      </p:sp>
    </p:spTree>
    <p:extLst>
      <p:ext uri="{BB962C8B-B14F-4D97-AF65-F5344CB8AC3E}">
        <p14:creationId xmlns:p14="http://schemas.microsoft.com/office/powerpoint/2010/main" val="782885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107745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AC29172-156D-4686-B2A1-79CEF3E1321D}" type="datetimeFigureOut">
              <a:rPr lang="ru-RU"/>
              <a:pPr>
                <a:defRPr/>
              </a:pPr>
              <a:t>07.04.2023</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hangingPunct="0">
              <a:defRPr>
                <a:latin typeface="Garamond" pitchFamily="18" charset="0"/>
              </a:defRPr>
            </a:lvl1pPr>
          </a:lstStyle>
          <a:p>
            <a:fld id="{59068D7A-4018-46B4-8C6D-A9E90BD41DCB}" type="slidenum">
              <a:rPr lang="ru-RU" altLang="ru-RU"/>
              <a:pPr/>
              <a:t>‹#›</a:t>
            </a:fld>
            <a:endParaRPr lang="ru-RU" altLang="ru-RU"/>
          </a:p>
        </p:txBody>
      </p:sp>
    </p:spTree>
    <p:extLst>
      <p:ext uri="{BB962C8B-B14F-4D97-AF65-F5344CB8AC3E}">
        <p14:creationId xmlns:p14="http://schemas.microsoft.com/office/powerpoint/2010/main" val="3280438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44021825-42E8-4852-AFF6-283B7D4FFF56}" type="datetimeFigureOut">
              <a:rPr lang="ru-RU"/>
              <a:pPr>
                <a:defRPr/>
              </a:pPr>
              <a:t>07.04.2023</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hangingPunct="0">
              <a:defRPr>
                <a:latin typeface="Garamond" pitchFamily="18" charset="0"/>
              </a:defRPr>
            </a:lvl1pPr>
          </a:lstStyle>
          <a:p>
            <a:fld id="{1C37E0D2-667D-4200-81AC-CA49D76EF79C}" type="slidenum">
              <a:rPr lang="ru-RU" altLang="ru-RU"/>
              <a:pPr/>
              <a:t>‹#›</a:t>
            </a:fld>
            <a:endParaRPr lang="ru-RU" altLang="ru-RU"/>
          </a:p>
        </p:txBody>
      </p:sp>
    </p:spTree>
    <p:extLst>
      <p:ext uri="{BB962C8B-B14F-4D97-AF65-F5344CB8AC3E}">
        <p14:creationId xmlns:p14="http://schemas.microsoft.com/office/powerpoint/2010/main" val="1967330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53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58C5D993-F7FA-4C91-BC23-B53E25E55891}"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00B79CCD-9288-4E45-892C-E8908FD56E23}" type="slidenum">
              <a:rPr lang="ru-RU" altLang="ru-RU"/>
              <a:pPr/>
              <a:t>‹#›</a:t>
            </a:fld>
            <a:endParaRPr lang="ru-RU" altLang="ru-RU"/>
          </a:p>
        </p:txBody>
      </p:sp>
    </p:spTree>
    <p:extLst>
      <p:ext uri="{BB962C8B-B14F-4D97-AF65-F5344CB8AC3E}">
        <p14:creationId xmlns:p14="http://schemas.microsoft.com/office/powerpoint/2010/main" val="3883823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535"/>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977C426F-BF22-41A0-95AA-46995AB45E41}"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C3B724D1-1230-47F8-9359-7C266B518259}" type="slidenum">
              <a:rPr lang="ru-RU" altLang="ru-RU"/>
              <a:pPr/>
              <a:t>‹#›</a:t>
            </a:fld>
            <a:endParaRPr lang="ru-RU" altLang="ru-RU"/>
          </a:p>
        </p:txBody>
      </p:sp>
    </p:spTree>
    <p:extLst>
      <p:ext uri="{BB962C8B-B14F-4D97-AF65-F5344CB8AC3E}">
        <p14:creationId xmlns:p14="http://schemas.microsoft.com/office/powerpoint/2010/main" val="26653861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B8E459A7-8534-42B5-9C22-8EF0C84A09CA}"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7F21EEC1-53EC-41B6-A2C1-A8BC7D9DDC61}" type="slidenum">
              <a:rPr lang="ru-RU" altLang="ru-RU"/>
              <a:pPr/>
              <a:t>‹#›</a:t>
            </a:fld>
            <a:endParaRPr lang="ru-RU" altLang="ru-RU"/>
          </a:p>
        </p:txBody>
      </p:sp>
    </p:spTree>
    <p:extLst>
      <p:ext uri="{BB962C8B-B14F-4D97-AF65-F5344CB8AC3E}">
        <p14:creationId xmlns:p14="http://schemas.microsoft.com/office/powerpoint/2010/main" val="6833510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6D53D9C9-FC48-4FD8-A95A-72849E3539ED}"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531E1FA1-2511-45C9-8700-F830D486E080}" type="slidenum">
              <a:rPr lang="ru-RU" altLang="ru-RU"/>
              <a:pPr/>
              <a:t>‹#›</a:t>
            </a:fld>
            <a:endParaRPr lang="ru-RU" altLang="ru-RU"/>
          </a:p>
        </p:txBody>
      </p:sp>
    </p:spTree>
    <p:extLst>
      <p:ext uri="{BB962C8B-B14F-4D97-AF65-F5344CB8AC3E}">
        <p14:creationId xmlns:p14="http://schemas.microsoft.com/office/powerpoint/2010/main" val="2494250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7A887327-3264-42C7-A958-BAD405DEC023}"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D9295E07-8194-4F1A-8A7B-6CF99D8215EB}" type="slidenum">
              <a:rPr lang="ru-RU" altLang="ru-RU"/>
              <a:pPr/>
              <a:t>‹#›</a:t>
            </a:fld>
            <a:endParaRPr lang="ru-RU" altLang="ru-RU"/>
          </a:p>
        </p:txBody>
      </p:sp>
    </p:spTree>
    <p:extLst>
      <p:ext uri="{BB962C8B-B14F-4D97-AF65-F5344CB8AC3E}">
        <p14:creationId xmlns:p14="http://schemas.microsoft.com/office/powerpoint/2010/main" val="2223181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448C56A0-2BB5-4873-857E-E44F4C7DE921}"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3FDF92B4-2BF8-42F6-8AED-01A70AB28966}" type="slidenum">
              <a:rPr lang="ru-RU" altLang="ru-RU"/>
              <a:pPr/>
              <a:t>‹#›</a:t>
            </a:fld>
            <a:endParaRPr lang="ru-RU" altLang="ru-RU"/>
          </a:p>
        </p:txBody>
      </p:sp>
    </p:spTree>
    <p:extLst>
      <p:ext uri="{BB962C8B-B14F-4D97-AF65-F5344CB8AC3E}">
        <p14:creationId xmlns:p14="http://schemas.microsoft.com/office/powerpoint/2010/main" val="39863828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26"/>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55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6161B2E0-F441-459A-B820-F9467D0A0B03}"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C76F99C0-24D5-4066-9AE0-87E6734C625C}" type="slidenum">
              <a:rPr lang="ru-RU" altLang="ru-RU"/>
              <a:pPr/>
              <a:t>‹#›</a:t>
            </a:fld>
            <a:endParaRPr lang="ru-RU" altLang="ru-RU"/>
          </a:p>
        </p:txBody>
      </p:sp>
    </p:spTree>
    <p:extLst>
      <p:ext uri="{BB962C8B-B14F-4D97-AF65-F5344CB8AC3E}">
        <p14:creationId xmlns:p14="http://schemas.microsoft.com/office/powerpoint/2010/main" val="50210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9B11EC5-BA4D-4169-9807-4CBB572608C3}"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0B6E9375-3A66-49B7-B107-8496CF48E8DE}" type="slidenum">
              <a:rPr lang="ru-RU" altLang="ru-RU"/>
              <a:pPr/>
              <a:t>‹#›</a:t>
            </a:fld>
            <a:endParaRPr lang="ru-RU" altLang="ru-RU"/>
          </a:p>
        </p:txBody>
      </p:sp>
    </p:spTree>
    <p:extLst>
      <p:ext uri="{BB962C8B-B14F-4D97-AF65-F5344CB8AC3E}">
        <p14:creationId xmlns:p14="http://schemas.microsoft.com/office/powerpoint/2010/main" val="2714515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6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1020111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BF167F55-9B2D-4265-9035-86763C2BA3DE}" type="datetimeFigureOut">
              <a:rPr lang="ru-RU"/>
              <a:pPr>
                <a:defRPr/>
              </a:pPr>
              <a:t>07.04.2023</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hangingPunct="0">
              <a:defRPr>
                <a:latin typeface="Garamond" pitchFamily="18" charset="0"/>
              </a:defRPr>
            </a:lvl1pPr>
          </a:lstStyle>
          <a:p>
            <a:fld id="{1D924926-01FC-4784-8325-7B6330D40967}" type="slidenum">
              <a:rPr lang="ru-RU" altLang="ru-RU"/>
              <a:pPr/>
              <a:t>‹#›</a:t>
            </a:fld>
            <a:endParaRPr lang="ru-RU" altLang="ru-RU"/>
          </a:p>
        </p:txBody>
      </p:sp>
    </p:spTree>
    <p:extLst>
      <p:ext uri="{BB962C8B-B14F-4D97-AF65-F5344CB8AC3E}">
        <p14:creationId xmlns:p14="http://schemas.microsoft.com/office/powerpoint/2010/main" val="8232769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4B0B93F2-60E7-497D-B7D4-19589F774C23}" type="datetimeFigureOut">
              <a:rPr lang="ru-RU"/>
              <a:pPr>
                <a:defRPr/>
              </a:pPr>
              <a:t>07.04.2023</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hangingPunct="0">
              <a:defRPr>
                <a:latin typeface="Garamond" pitchFamily="18" charset="0"/>
              </a:defRPr>
            </a:lvl1pPr>
          </a:lstStyle>
          <a:p>
            <a:fld id="{3E908D9E-7B24-4133-B76E-80A9DDB5A536}" type="slidenum">
              <a:rPr lang="ru-RU" altLang="ru-RU"/>
              <a:pPr/>
              <a:t>‹#›</a:t>
            </a:fld>
            <a:endParaRPr lang="ru-RU" altLang="ru-RU"/>
          </a:p>
        </p:txBody>
      </p:sp>
    </p:spTree>
    <p:extLst>
      <p:ext uri="{BB962C8B-B14F-4D97-AF65-F5344CB8AC3E}">
        <p14:creationId xmlns:p14="http://schemas.microsoft.com/office/powerpoint/2010/main" val="3408895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41D7645A-39B7-4EF3-ACF6-48C0A60E5693}" type="datetimeFigureOut">
              <a:rPr lang="ru-RU"/>
              <a:pPr>
                <a:defRPr/>
              </a:pPr>
              <a:t>07.04.2023</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hangingPunct="0">
              <a:defRPr>
                <a:latin typeface="Garamond" pitchFamily="18" charset="0"/>
              </a:defRPr>
            </a:lvl1pPr>
          </a:lstStyle>
          <a:p>
            <a:fld id="{88C25F6C-1482-43A1-A29E-DD1E3D417950}" type="slidenum">
              <a:rPr lang="ru-RU" altLang="ru-RU"/>
              <a:pPr/>
              <a:t>‹#›</a:t>
            </a:fld>
            <a:endParaRPr lang="ru-RU" altLang="ru-RU"/>
          </a:p>
        </p:txBody>
      </p:sp>
    </p:spTree>
    <p:extLst>
      <p:ext uri="{BB962C8B-B14F-4D97-AF65-F5344CB8AC3E}">
        <p14:creationId xmlns:p14="http://schemas.microsoft.com/office/powerpoint/2010/main" val="19228973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51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CA685DE-32AE-4813-A7B2-4C294EA60B9D}"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1B115160-E416-43A2-81B1-B5BDC8B5B3AF}" type="slidenum">
              <a:rPr lang="ru-RU" altLang="ru-RU"/>
              <a:pPr/>
              <a:t>‹#›</a:t>
            </a:fld>
            <a:endParaRPr lang="ru-RU" altLang="ru-RU"/>
          </a:p>
        </p:txBody>
      </p:sp>
    </p:spTree>
    <p:extLst>
      <p:ext uri="{BB962C8B-B14F-4D97-AF65-F5344CB8AC3E}">
        <p14:creationId xmlns:p14="http://schemas.microsoft.com/office/powerpoint/2010/main" val="1511973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513"/>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A1802DD-3AFD-436B-A777-2059778E6A19}"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392A48B5-FF7E-49FB-B9C3-5B66A0C74828}" type="slidenum">
              <a:rPr lang="ru-RU" altLang="ru-RU"/>
              <a:pPr/>
              <a:t>‹#›</a:t>
            </a:fld>
            <a:endParaRPr lang="ru-RU" altLang="ru-RU"/>
          </a:p>
        </p:txBody>
      </p:sp>
    </p:spTree>
    <p:extLst>
      <p:ext uri="{BB962C8B-B14F-4D97-AF65-F5344CB8AC3E}">
        <p14:creationId xmlns:p14="http://schemas.microsoft.com/office/powerpoint/2010/main" val="223184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E5D838C2-BF91-4774-B05D-BB381564B4BF}"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81D46150-7155-47B6-949F-21F043C0716D}" type="slidenum">
              <a:rPr lang="ru-RU" altLang="ru-RU"/>
              <a:pPr/>
              <a:t>‹#›</a:t>
            </a:fld>
            <a:endParaRPr lang="ru-RU" altLang="ru-RU"/>
          </a:p>
        </p:txBody>
      </p:sp>
    </p:spTree>
    <p:extLst>
      <p:ext uri="{BB962C8B-B14F-4D97-AF65-F5344CB8AC3E}">
        <p14:creationId xmlns:p14="http://schemas.microsoft.com/office/powerpoint/2010/main" val="27934082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02AD2FB6-8C3A-45AD-A438-CD48350EFD9B}"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F0FAE426-839E-4CC6-AD02-59BA584F85C9}" type="slidenum">
              <a:rPr lang="ru-RU" altLang="ru-RU"/>
              <a:pPr/>
              <a:t>‹#›</a:t>
            </a:fld>
            <a:endParaRPr lang="ru-RU" altLang="ru-RU"/>
          </a:p>
        </p:txBody>
      </p:sp>
    </p:spTree>
    <p:extLst>
      <p:ext uri="{BB962C8B-B14F-4D97-AF65-F5344CB8AC3E}">
        <p14:creationId xmlns:p14="http://schemas.microsoft.com/office/powerpoint/2010/main" val="1704176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1F459933-64E8-47E9-AB61-0D1F66616BF7}"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5159FAFB-2B16-447B-A793-FEF048686AD0}" type="slidenum">
              <a:rPr lang="ru-RU" altLang="ru-RU"/>
              <a:pPr/>
              <a:t>‹#›</a:t>
            </a:fld>
            <a:endParaRPr lang="ru-RU" altLang="ru-RU"/>
          </a:p>
        </p:txBody>
      </p:sp>
    </p:spTree>
    <p:extLst>
      <p:ext uri="{BB962C8B-B14F-4D97-AF65-F5344CB8AC3E}">
        <p14:creationId xmlns:p14="http://schemas.microsoft.com/office/powerpoint/2010/main" val="3701112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8CD16BCD-F3A6-4B86-9595-8DE0EF452924}"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56DFB06F-52A2-448F-8EDA-B760A8BA7B2F}" type="slidenum">
              <a:rPr lang="ru-RU" altLang="ru-RU"/>
              <a:pPr/>
              <a:t>‹#›</a:t>
            </a:fld>
            <a:endParaRPr lang="ru-RU" altLang="ru-RU"/>
          </a:p>
        </p:txBody>
      </p:sp>
    </p:spTree>
    <p:extLst>
      <p:ext uri="{BB962C8B-B14F-4D97-AF65-F5344CB8AC3E}">
        <p14:creationId xmlns:p14="http://schemas.microsoft.com/office/powerpoint/2010/main" val="25963890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76"/>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112A3BD9-5D24-4C4B-96BA-600871D24FF8}"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D96BA3F5-EE15-4E3F-A245-97F4272D7741}" type="slidenum">
              <a:rPr lang="ru-RU" altLang="ru-RU"/>
              <a:pPr/>
              <a:t>‹#›</a:t>
            </a:fld>
            <a:endParaRPr lang="ru-RU" altLang="ru-RU"/>
          </a:p>
        </p:txBody>
      </p:sp>
    </p:spTree>
    <p:extLst>
      <p:ext uri="{BB962C8B-B14F-4D97-AF65-F5344CB8AC3E}">
        <p14:creationId xmlns:p14="http://schemas.microsoft.com/office/powerpoint/2010/main" val="161127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66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8585D2E-4903-4BB1-845F-8D97B8F6150B}" type="datetimeFigureOut">
              <a:rPr lang="ru-RU" smtClean="0"/>
              <a:pPr/>
              <a:t>07.04.2023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854699" y="6174026"/>
            <a:ext cx="3200400" cy="365125"/>
          </a:xfrm>
          <a:prstGeom prst="rect">
            <a:avLst/>
          </a:prstGeom>
        </p:spPr>
        <p:txBody>
          <a:bodyPr/>
          <a:lstStyle/>
          <a:p>
            <a:fld id="{F83836D6-620E-4723-8F9C-746CCCD4B667}" type="slidenum">
              <a:rPr lang="ru-RU" smtClean="0"/>
              <a:pPr/>
              <a:t>‹#›</a:t>
            </a:fld>
            <a:endParaRPr lang="ru-RU"/>
          </a:p>
        </p:txBody>
      </p:sp>
    </p:spTree>
    <p:extLst>
      <p:ext uri="{BB962C8B-B14F-4D97-AF65-F5344CB8AC3E}">
        <p14:creationId xmlns:p14="http://schemas.microsoft.com/office/powerpoint/2010/main" val="13348968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5F1BE13B-6888-4B61-B0C9-002C2D37BA1F}"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757501CD-15E2-4801-AD42-802A5B4E291B}" type="slidenum">
              <a:rPr lang="ru-RU" altLang="ru-RU"/>
              <a:pPr/>
              <a:t>‹#›</a:t>
            </a:fld>
            <a:endParaRPr lang="ru-RU" altLang="ru-RU"/>
          </a:p>
        </p:txBody>
      </p:sp>
    </p:spTree>
    <p:extLst>
      <p:ext uri="{BB962C8B-B14F-4D97-AF65-F5344CB8AC3E}">
        <p14:creationId xmlns:p14="http://schemas.microsoft.com/office/powerpoint/2010/main" val="1529081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0502CF3B-5501-4068-B32E-BBE9C15AC682}" type="datetimeFigureOut">
              <a:rPr lang="ru-RU"/>
              <a:pPr>
                <a:defRPr/>
              </a:pPr>
              <a:t>07.04.2023</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hangingPunct="0">
              <a:defRPr>
                <a:latin typeface="Garamond" pitchFamily="18" charset="0"/>
              </a:defRPr>
            </a:lvl1pPr>
          </a:lstStyle>
          <a:p>
            <a:fld id="{978BA5E6-A8F0-4E08-9AC2-0BA6BB120609}" type="slidenum">
              <a:rPr lang="ru-RU" altLang="ru-RU"/>
              <a:pPr/>
              <a:t>‹#›</a:t>
            </a:fld>
            <a:endParaRPr lang="ru-RU" altLang="ru-RU"/>
          </a:p>
        </p:txBody>
      </p:sp>
    </p:spTree>
    <p:extLst>
      <p:ext uri="{BB962C8B-B14F-4D97-AF65-F5344CB8AC3E}">
        <p14:creationId xmlns:p14="http://schemas.microsoft.com/office/powerpoint/2010/main" val="41648394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60E70F48-2004-4B3E-986D-CBBB9395FE64}" type="datetimeFigureOut">
              <a:rPr lang="ru-RU"/>
              <a:pPr>
                <a:defRPr/>
              </a:pPr>
              <a:t>07.04.2023</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hangingPunct="0">
              <a:defRPr>
                <a:latin typeface="Garamond" pitchFamily="18" charset="0"/>
              </a:defRPr>
            </a:lvl1pPr>
          </a:lstStyle>
          <a:p>
            <a:fld id="{F71EC62B-023A-48BB-BAD8-32605C014E8D}" type="slidenum">
              <a:rPr lang="ru-RU" altLang="ru-RU"/>
              <a:pPr/>
              <a:t>‹#›</a:t>
            </a:fld>
            <a:endParaRPr lang="ru-RU" altLang="ru-RU"/>
          </a:p>
        </p:txBody>
      </p:sp>
    </p:spTree>
    <p:extLst>
      <p:ext uri="{BB962C8B-B14F-4D97-AF65-F5344CB8AC3E}">
        <p14:creationId xmlns:p14="http://schemas.microsoft.com/office/powerpoint/2010/main" val="12267390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A4AFF8F2-D613-4986-BD15-544D4048CE41}" type="datetimeFigureOut">
              <a:rPr lang="ru-RU"/>
              <a:pPr>
                <a:defRPr/>
              </a:pPr>
              <a:t>07.04.2023</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hangingPunct="0">
              <a:defRPr>
                <a:latin typeface="Garamond" pitchFamily="18" charset="0"/>
              </a:defRPr>
            </a:lvl1pPr>
          </a:lstStyle>
          <a:p>
            <a:fld id="{913B83B7-622B-4C64-89DF-7A4672238EC1}" type="slidenum">
              <a:rPr lang="ru-RU" altLang="ru-RU"/>
              <a:pPr/>
              <a:t>‹#›</a:t>
            </a:fld>
            <a:endParaRPr lang="ru-RU" altLang="ru-RU"/>
          </a:p>
        </p:txBody>
      </p:sp>
    </p:spTree>
    <p:extLst>
      <p:ext uri="{BB962C8B-B14F-4D97-AF65-F5344CB8AC3E}">
        <p14:creationId xmlns:p14="http://schemas.microsoft.com/office/powerpoint/2010/main" val="39301381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0494EF0F-7F02-4BB7-A420-786FB7CE4CF3}"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7DA59E9D-7F6B-4A2B-ACF7-8EE201B75A5C}" type="slidenum">
              <a:rPr lang="ru-RU" altLang="ru-RU"/>
              <a:pPr/>
              <a:t>‹#›</a:t>
            </a:fld>
            <a:endParaRPr lang="ru-RU" altLang="ru-RU"/>
          </a:p>
        </p:txBody>
      </p:sp>
    </p:spTree>
    <p:extLst>
      <p:ext uri="{BB962C8B-B14F-4D97-AF65-F5344CB8AC3E}">
        <p14:creationId xmlns:p14="http://schemas.microsoft.com/office/powerpoint/2010/main" val="1962749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63"/>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76663882-9AEF-426B-8AE9-AD2F845BA3F2}" type="datetimeFigureOut">
              <a:rPr lang="ru-RU"/>
              <a:pPr>
                <a:defRPr/>
              </a:pPr>
              <a:t>07.04.2023</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Garamond" pitchFamily="18" charset="0"/>
              </a:defRPr>
            </a:lvl1pPr>
          </a:lstStyle>
          <a:p>
            <a:fld id="{E0465C24-FBEE-453E-B026-75104D900F8D}" type="slidenum">
              <a:rPr lang="ru-RU" altLang="ru-RU"/>
              <a:pPr/>
              <a:t>‹#›</a:t>
            </a:fld>
            <a:endParaRPr lang="ru-RU" altLang="ru-RU"/>
          </a:p>
        </p:txBody>
      </p:sp>
    </p:spTree>
    <p:extLst>
      <p:ext uri="{BB962C8B-B14F-4D97-AF65-F5344CB8AC3E}">
        <p14:creationId xmlns:p14="http://schemas.microsoft.com/office/powerpoint/2010/main" val="24840334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7338FD83-516B-47A4-9489-9C3C4789BB67}"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AD897A9F-FF07-4BA6-B0AF-FBFE21015193}" type="slidenum">
              <a:rPr lang="ru-RU" altLang="ru-RU"/>
              <a:pPr/>
              <a:t>‹#›</a:t>
            </a:fld>
            <a:endParaRPr lang="ru-RU" altLang="ru-RU"/>
          </a:p>
        </p:txBody>
      </p:sp>
    </p:spTree>
    <p:extLst>
      <p:ext uri="{BB962C8B-B14F-4D97-AF65-F5344CB8AC3E}">
        <p14:creationId xmlns:p14="http://schemas.microsoft.com/office/powerpoint/2010/main" val="36269853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81A08B3A-586B-4576-8B6E-B90A6EA25404}"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DA937CE3-E542-4B26-8DFB-10A81EBB1227}" type="slidenum">
              <a:rPr lang="ru-RU" altLang="ru-RU"/>
              <a:pPr/>
              <a:t>‹#›</a:t>
            </a:fld>
            <a:endParaRPr lang="ru-RU" altLang="ru-RU"/>
          </a:p>
        </p:txBody>
      </p:sp>
    </p:spTree>
    <p:extLst>
      <p:ext uri="{BB962C8B-B14F-4D97-AF65-F5344CB8AC3E}">
        <p14:creationId xmlns:p14="http://schemas.microsoft.com/office/powerpoint/2010/main" val="41667331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8D2BF3A1-3105-48AA-800D-1CD3922B4583}"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8CE7F03A-BA28-4EAC-A3EF-7217E98AD6D6}" type="slidenum">
              <a:rPr lang="ru-RU" altLang="ru-RU"/>
              <a:pPr/>
              <a:t>‹#›</a:t>
            </a:fld>
            <a:endParaRPr lang="ru-RU" altLang="ru-RU"/>
          </a:p>
        </p:txBody>
      </p:sp>
    </p:spTree>
    <p:extLst>
      <p:ext uri="{BB962C8B-B14F-4D97-AF65-F5344CB8AC3E}">
        <p14:creationId xmlns:p14="http://schemas.microsoft.com/office/powerpoint/2010/main" val="5135679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932FF4D3-092A-429F-9363-038C634733D8}" type="datetimeFigureOut">
              <a:rPr lang="ru-RU"/>
              <a:pPr>
                <a:defRPr/>
              </a:pPr>
              <a:t>07.04.2023</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Garamond" pitchFamily="18" charset="0"/>
              </a:defRPr>
            </a:lvl1pPr>
          </a:lstStyle>
          <a:p>
            <a:fld id="{6EC5AC75-0F11-4A54-A9E8-645621654F5D}" type="slidenum">
              <a:rPr lang="ru-RU" altLang="ru-RU"/>
              <a:pPr/>
              <a:t>‹#›</a:t>
            </a:fld>
            <a:endParaRPr lang="ru-RU" altLang="ru-RU"/>
          </a:p>
        </p:txBody>
      </p:sp>
    </p:spTree>
    <p:extLst>
      <p:ext uri="{BB962C8B-B14F-4D97-AF65-F5344CB8AC3E}">
        <p14:creationId xmlns:p14="http://schemas.microsoft.com/office/powerpoint/2010/main" val="31078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1.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pn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
            <a:ext cx="12192000" cy="1036319"/>
          </a:xfrm>
          <a:prstGeom prst="rect">
            <a:avLst/>
          </a:prstGeom>
          <a:gradFill>
            <a:gsLst>
              <a:gs pos="74800">
                <a:schemeClr val="accent1">
                  <a:lumMod val="50000"/>
                </a:schemeClr>
              </a:gs>
              <a:gs pos="0">
                <a:srgbClr val="002060"/>
              </a:gs>
              <a:gs pos="50000">
                <a:schemeClr val="tx2">
                  <a:lumMod val="75000"/>
                </a:schemeClr>
              </a:gs>
              <a:gs pos="100000">
                <a:schemeClr val="tx2">
                  <a:lumMod val="60000"/>
                  <a:lumOff val="40000"/>
                </a:schemeClr>
              </a:gs>
            </a:gsLst>
            <a:lin ang="0" scaled="1"/>
          </a:gradFill>
          <a:ln w="63500">
            <a:noFill/>
          </a:ln>
          <a:effectLst>
            <a:glow>
              <a:schemeClr val="accent1">
                <a:alpha val="0"/>
              </a:schemeClr>
            </a:glow>
            <a:reflection blurRad="749300" stA="0" endPos="56000" dir="5400000" sy="-100000" algn="bl" rotWithShape="0"/>
          </a:effectLst>
          <a:scene3d>
            <a:camera prst="orthographicFront"/>
            <a:lightRig rig="threePt" dir="t"/>
          </a:scene3d>
          <a:sp3d>
            <a:bevelT w="0" h="0"/>
            <a:bevelB w="0" h="0"/>
          </a:sp3d>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65100" y="160791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65100" y="635658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85D2E-4903-4BB1-845F-8D97B8F6150B}" type="datetimeFigureOut">
              <a:rPr lang="ru-RU" smtClean="0"/>
              <a:pPr/>
              <a:t>07.04.2023</a:t>
            </a:fld>
            <a:endParaRPr lang="ru-RU" dirty="0"/>
          </a:p>
        </p:txBody>
      </p:sp>
      <p:sp>
        <p:nvSpPr>
          <p:cNvPr id="5" name="Нижний колонтитул 4"/>
          <p:cNvSpPr>
            <a:spLocks noGrp="1"/>
          </p:cNvSpPr>
          <p:nvPr>
            <p:ph type="ftr" sz="quarter" idx="3"/>
          </p:nvPr>
        </p:nvSpPr>
        <p:spPr>
          <a:xfrm>
            <a:off x="4038600" y="63565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5100105"/>
            <a:ext cx="3659843" cy="1718775"/>
          </a:xfrm>
          <a:prstGeom prst="rect">
            <a:avLst/>
          </a:prstGeom>
        </p:spPr>
      </p:pic>
    </p:spTree>
    <p:extLst>
      <p:ext uri="{BB962C8B-B14F-4D97-AF65-F5344CB8AC3E}">
        <p14:creationId xmlns:p14="http://schemas.microsoft.com/office/powerpoint/2010/main" val="19080002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3500" b="1" i="0" kern="1200" cap="all" baseline="0">
          <a:solidFill>
            <a:schemeClr val="bg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F86256-4A7A-463A-B503-D96DAFD0B1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557B45F-B3D9-4683-AA76-A9ABB81E3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DF8AAA2-CEE3-4EAF-97A6-E8BD64E7F268}"/>
              </a:ext>
            </a:extLst>
          </p:cNvPr>
          <p:cNvSpPr>
            <a:spLocks noGrp="1"/>
          </p:cNvSpPr>
          <p:nvPr>
            <p:ph type="dt" sz="half" idx="2"/>
          </p:nvPr>
        </p:nvSpPr>
        <p:spPr>
          <a:xfrm>
            <a:off x="838200" y="63565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88316707-FA18-49DB-A86D-77E6AE712B45}"/>
              </a:ext>
            </a:extLst>
          </p:cNvPr>
          <p:cNvSpPr>
            <a:spLocks noGrp="1"/>
          </p:cNvSpPr>
          <p:nvPr>
            <p:ph type="ftr" sz="quarter" idx="3"/>
          </p:nvPr>
        </p:nvSpPr>
        <p:spPr>
          <a:xfrm>
            <a:off x="4038600" y="63565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EE09C474-A873-4C8A-BCF8-73B9E4BB26BA}"/>
              </a:ext>
            </a:extLst>
          </p:cNvPr>
          <p:cNvSpPr>
            <a:spLocks noGrp="1"/>
          </p:cNvSpPr>
          <p:nvPr>
            <p:ph type="sldNum" sz="quarter" idx="4"/>
          </p:nvPr>
        </p:nvSpPr>
        <p:spPr>
          <a:xfrm>
            <a:off x="8610600" y="63565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2900831"/>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
            <a:ext cx="12192000" cy="1036319"/>
          </a:xfrm>
          <a:prstGeom prst="rect">
            <a:avLst/>
          </a:prstGeom>
          <a:gradFill>
            <a:gsLst>
              <a:gs pos="74800">
                <a:schemeClr val="accent1">
                  <a:lumMod val="50000"/>
                </a:schemeClr>
              </a:gs>
              <a:gs pos="0">
                <a:srgbClr val="002060"/>
              </a:gs>
              <a:gs pos="50000">
                <a:schemeClr val="tx2">
                  <a:lumMod val="75000"/>
                </a:schemeClr>
              </a:gs>
              <a:gs pos="100000">
                <a:schemeClr val="tx2">
                  <a:lumMod val="60000"/>
                  <a:lumOff val="40000"/>
                </a:schemeClr>
              </a:gs>
            </a:gsLst>
            <a:lin ang="0" scaled="1"/>
          </a:gradFill>
          <a:ln w="63500">
            <a:noFill/>
          </a:ln>
          <a:effectLst>
            <a:glow>
              <a:schemeClr val="accent1">
                <a:alpha val="0"/>
              </a:schemeClr>
            </a:glow>
            <a:reflection blurRad="749300" stA="0" endPos="56000" dir="5400000" sy="-100000" algn="bl" rotWithShape="0"/>
          </a:effectLst>
          <a:scene3d>
            <a:camera prst="orthographicFront"/>
            <a:lightRig rig="threePt" dir="t"/>
          </a:scene3d>
          <a:sp3d>
            <a:bevelT w="0" h="0"/>
            <a:bevelB w="0" h="0"/>
          </a:sp3d>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65100" y="160791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65100" y="635658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85D2E-4903-4BB1-845F-8D97B8F6150B}" type="datetimeFigureOut">
              <a:rPr lang="ru-RU" smtClean="0">
                <a:solidFill>
                  <a:prstClr val="black">
                    <a:tint val="75000"/>
                  </a:prstClr>
                </a:solidFill>
              </a:rPr>
              <a:pPr/>
              <a:t>07.04.2023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4038600" y="63565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5100105"/>
            <a:ext cx="3659843" cy="1718775"/>
          </a:xfrm>
          <a:prstGeom prst="rect">
            <a:avLst/>
          </a:prstGeom>
        </p:spPr>
      </p:pic>
    </p:spTree>
    <p:extLst>
      <p:ext uri="{BB962C8B-B14F-4D97-AF65-F5344CB8AC3E}">
        <p14:creationId xmlns:p14="http://schemas.microsoft.com/office/powerpoint/2010/main" val="33069194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l" defTabSz="914400" rtl="0" eaLnBrk="1" latinLnBrk="0" hangingPunct="1">
        <a:lnSpc>
          <a:spcPct val="90000"/>
        </a:lnSpc>
        <a:spcBef>
          <a:spcPct val="0"/>
        </a:spcBef>
        <a:buNone/>
        <a:defRPr sz="3500" b="1" i="0" kern="1200" cap="all" baseline="0">
          <a:solidFill>
            <a:schemeClr val="bg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
            <a:ext cx="12192000" cy="1036319"/>
          </a:xfrm>
          <a:prstGeom prst="rect">
            <a:avLst/>
          </a:prstGeom>
          <a:gradFill>
            <a:gsLst>
              <a:gs pos="74800">
                <a:schemeClr val="accent1">
                  <a:lumMod val="50000"/>
                </a:schemeClr>
              </a:gs>
              <a:gs pos="0">
                <a:srgbClr val="002060"/>
              </a:gs>
              <a:gs pos="50000">
                <a:schemeClr val="tx2">
                  <a:lumMod val="75000"/>
                </a:schemeClr>
              </a:gs>
              <a:gs pos="100000">
                <a:schemeClr val="tx2">
                  <a:lumMod val="60000"/>
                  <a:lumOff val="40000"/>
                </a:schemeClr>
              </a:gs>
            </a:gsLst>
            <a:lin ang="0" scaled="1"/>
          </a:gradFill>
          <a:ln w="63500">
            <a:noFill/>
          </a:ln>
          <a:effectLst>
            <a:glow>
              <a:schemeClr val="accent1">
                <a:alpha val="0"/>
              </a:schemeClr>
            </a:glow>
            <a:reflection blurRad="749300" stA="0" endPos="56000" dir="5400000" sy="-100000" algn="bl" rotWithShape="0"/>
          </a:effectLst>
          <a:scene3d>
            <a:camera prst="orthographicFront"/>
            <a:lightRig rig="threePt" dir="t"/>
          </a:scene3d>
          <a:sp3d>
            <a:bevelT w="0" h="0"/>
            <a:bevelB w="0" h="0"/>
          </a:sp3d>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65100" y="160791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65100" y="635658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85D2E-4903-4BB1-845F-8D97B8F6150B}" type="datetimeFigureOut">
              <a:rPr lang="ru-RU" smtClean="0">
                <a:solidFill>
                  <a:prstClr val="black">
                    <a:tint val="75000"/>
                  </a:prstClr>
                </a:solidFill>
              </a:rPr>
              <a:pPr/>
              <a:t>07.04.2023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4038600" y="63565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5100105"/>
            <a:ext cx="3659843" cy="1718775"/>
          </a:xfrm>
          <a:prstGeom prst="rect">
            <a:avLst/>
          </a:prstGeom>
        </p:spPr>
      </p:pic>
    </p:spTree>
    <p:extLst>
      <p:ext uri="{BB962C8B-B14F-4D97-AF65-F5344CB8AC3E}">
        <p14:creationId xmlns:p14="http://schemas.microsoft.com/office/powerpoint/2010/main" val="3146923022"/>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l" defTabSz="914400" rtl="0" eaLnBrk="1" latinLnBrk="0" hangingPunct="1">
        <a:lnSpc>
          <a:spcPct val="90000"/>
        </a:lnSpc>
        <a:spcBef>
          <a:spcPct val="0"/>
        </a:spcBef>
        <a:buNone/>
        <a:defRPr sz="3500" b="1" i="0" kern="1200" cap="all" baseline="0">
          <a:solidFill>
            <a:schemeClr val="bg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F86256-4A7A-463A-B503-D96DAFD0B1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557B45F-B3D9-4683-AA76-A9ABB81E3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DF8AAA2-CEE3-4EAF-97A6-E8BD64E7F268}"/>
              </a:ext>
            </a:extLst>
          </p:cNvPr>
          <p:cNvSpPr>
            <a:spLocks noGrp="1"/>
          </p:cNvSpPr>
          <p:nvPr>
            <p:ph type="dt" sz="half" idx="2"/>
          </p:nvPr>
        </p:nvSpPr>
        <p:spPr>
          <a:xfrm>
            <a:off x="838200" y="63565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E9308-1052-4166-822B-7A82C09394C8}" type="datetimeFigureOut">
              <a:rPr lang="ru-RU" smtClean="0">
                <a:solidFill>
                  <a:prstClr val="black">
                    <a:tint val="75000"/>
                  </a:prstClr>
                </a:solidFill>
              </a:rPr>
              <a:pPr/>
              <a:t>07.04.2023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88316707-FA18-49DB-A86D-77E6AE712B45}"/>
              </a:ext>
            </a:extLst>
          </p:cNvPr>
          <p:cNvSpPr>
            <a:spLocks noGrp="1"/>
          </p:cNvSpPr>
          <p:nvPr>
            <p:ph type="ftr" sz="quarter" idx="3"/>
          </p:nvPr>
        </p:nvSpPr>
        <p:spPr>
          <a:xfrm>
            <a:off x="4038600" y="63565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EE09C474-A873-4C8A-BCF8-73B9E4BB26BA}"/>
              </a:ext>
            </a:extLst>
          </p:cNvPr>
          <p:cNvSpPr>
            <a:spLocks noGrp="1"/>
          </p:cNvSpPr>
          <p:nvPr>
            <p:ph type="sldNum" sz="quarter" idx="4"/>
          </p:nvPr>
        </p:nvSpPr>
        <p:spPr>
          <a:xfrm>
            <a:off x="8610600" y="63565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94EED-E88A-47C9-A4CC-E5B9D9D82A8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2297181"/>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5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F6E5D-3B00-4B9B-B4FB-F2BC194ED323}" type="datetimeFigureOut">
              <a:rPr lang="ru-RU" smtClean="0"/>
              <a:pPr/>
              <a:t>07.04.2023</a:t>
            </a:fld>
            <a:endParaRPr lang="ru-RU"/>
          </a:p>
        </p:txBody>
      </p:sp>
      <p:sp>
        <p:nvSpPr>
          <p:cNvPr id="5" name="Нижний колонтитул 4"/>
          <p:cNvSpPr>
            <a:spLocks noGrp="1"/>
          </p:cNvSpPr>
          <p:nvPr>
            <p:ph type="ftr" sz="quarter" idx="3"/>
          </p:nvPr>
        </p:nvSpPr>
        <p:spPr>
          <a:xfrm>
            <a:off x="4038600" y="63565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5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5769A-B8DD-4869-BD84-1FFFA7D6A014}" type="slidenum">
              <a:rPr lang="ru-RU" smtClean="0"/>
              <a:pPr/>
              <a:t>‹#›</a:t>
            </a:fld>
            <a:endParaRPr lang="ru-RU"/>
          </a:p>
        </p:txBody>
      </p:sp>
    </p:spTree>
    <p:extLst>
      <p:ext uri="{BB962C8B-B14F-4D97-AF65-F5344CB8AC3E}">
        <p14:creationId xmlns:p14="http://schemas.microsoft.com/office/powerpoint/2010/main" val="153227772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159" y="228607"/>
            <a:ext cx="2851151" cy="6638925"/>
            <a:chOff x="2487613" y="285750"/>
            <a:chExt cx="2428875" cy="5654676"/>
          </a:xfrm>
        </p:grpSpPr>
        <p:sp>
          <p:nvSpPr>
            <p:cNvPr id="1046" name="Freeform 11"/>
            <p:cNvSpPr>
              <a:spLocks/>
            </p:cNvSpPr>
            <p:nvPr/>
          </p:nvSpPr>
          <p:spPr bwMode="auto">
            <a:xfrm>
              <a:off x="2487613" y="2284413"/>
              <a:ext cx="85725" cy="533400"/>
            </a:xfrm>
            <a:custGeom>
              <a:avLst/>
              <a:gdLst>
                <a:gd name="T0" fmla="*/ 22 w 22"/>
                <a:gd name="T1" fmla="*/ 136 h 136"/>
                <a:gd name="T2" fmla="*/ 17 w 22"/>
                <a:gd name="T3" fmla="*/ 80 h 136"/>
                <a:gd name="T4" fmla="*/ 0 w 22"/>
                <a:gd name="T5" fmla="*/ 0 h 136"/>
                <a:gd name="T6" fmla="*/ 0 w 22"/>
                <a:gd name="T7" fmla="*/ 35 h 136"/>
                <a:gd name="T8" fmla="*/ 20 w 22"/>
                <a:gd name="T9" fmla="*/ 124 h 136"/>
                <a:gd name="T10" fmla="*/ 22 w 22"/>
                <a:gd name="T11" fmla="*/ 136 h 136"/>
              </a:gdLst>
              <a:ahLst/>
              <a:cxnLst>
                <a:cxn ang="0">
                  <a:pos x="T0" y="T1"/>
                </a:cxn>
                <a:cxn ang="0">
                  <a:pos x="T2" y="T3"/>
                </a:cxn>
                <a:cxn ang="0">
                  <a:pos x="T4" y="T5"/>
                </a:cxn>
                <a:cxn ang="0">
                  <a:pos x="T6" y="T7"/>
                </a:cxn>
                <a:cxn ang="0">
                  <a:pos x="T8" y="T9"/>
                </a:cxn>
                <a:cxn ang="0">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7" name="Freeform 12"/>
            <p:cNvSpPr>
              <a:spLocks/>
            </p:cNvSpPr>
            <p:nvPr/>
          </p:nvSpPr>
          <p:spPr bwMode="auto">
            <a:xfrm>
              <a:off x="2597151" y="2779713"/>
              <a:ext cx="550863" cy="1978025"/>
            </a:xfrm>
            <a:custGeom>
              <a:avLst/>
              <a:gdLst>
                <a:gd name="T0" fmla="*/ 86 w 140"/>
                <a:gd name="T1" fmla="*/ 350 h 504"/>
                <a:gd name="T2" fmla="*/ 139 w 140"/>
                <a:gd name="T3" fmla="*/ 504 h 504"/>
                <a:gd name="T4" fmla="*/ 140 w 140"/>
                <a:gd name="T5" fmla="*/ 478 h 504"/>
                <a:gd name="T6" fmla="*/ 95 w 140"/>
                <a:gd name="T7" fmla="*/ 347 h 504"/>
                <a:gd name="T8" fmla="*/ 0 w 140"/>
                <a:gd name="T9" fmla="*/ 0 h 504"/>
                <a:gd name="T10" fmla="*/ 6 w 140"/>
                <a:gd name="T11" fmla="*/ 61 h 504"/>
                <a:gd name="T12" fmla="*/ 86 w 140"/>
                <a:gd name="T13" fmla="*/ 350 h 504"/>
              </a:gdLst>
              <a:ahLst/>
              <a:cxnLst>
                <a:cxn ang="0">
                  <a:pos x="T0" y="T1"/>
                </a:cxn>
                <a:cxn ang="0">
                  <a:pos x="T2" y="T3"/>
                </a:cxn>
                <a:cxn ang="0">
                  <a:pos x="T4" y="T5"/>
                </a:cxn>
                <a:cxn ang="0">
                  <a:pos x="T6" y="T7"/>
                </a:cxn>
                <a:cxn ang="0">
                  <a:pos x="T8" y="T9"/>
                </a:cxn>
                <a:cxn ang="0">
                  <a:pos x="T10" y="T11"/>
                </a:cxn>
                <a:cxn ang="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8" name="Freeform 13"/>
            <p:cNvSpPr>
              <a:spLocks/>
            </p:cNvSpPr>
            <p:nvPr/>
          </p:nvSpPr>
          <p:spPr bwMode="auto">
            <a:xfrm>
              <a:off x="3175001" y="4730750"/>
              <a:ext cx="519113" cy="1209675"/>
            </a:xfrm>
            <a:custGeom>
              <a:avLst/>
              <a:gdLst>
                <a:gd name="T0" fmla="*/ 8 w 132"/>
                <a:gd name="T1" fmla="*/ 22 h 308"/>
                <a:gd name="T2" fmla="*/ 0 w 132"/>
                <a:gd name="T3" fmla="*/ 0 h 308"/>
                <a:gd name="T4" fmla="*/ 0 w 132"/>
                <a:gd name="T5" fmla="*/ 29 h 308"/>
                <a:gd name="T6" fmla="*/ 68 w 132"/>
                <a:gd name="T7" fmla="*/ 194 h 308"/>
                <a:gd name="T8" fmla="*/ 123 w 132"/>
                <a:gd name="T9" fmla="*/ 308 h 308"/>
                <a:gd name="T10" fmla="*/ 132 w 132"/>
                <a:gd name="T11" fmla="*/ 308 h 308"/>
                <a:gd name="T12" fmla="*/ 77 w 132"/>
                <a:gd name="T13" fmla="*/ 190 h 308"/>
                <a:gd name="T14" fmla="*/ 8 w 132"/>
                <a:gd name="T15" fmla="*/ 22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9" name="Freeform 14"/>
            <p:cNvSpPr>
              <a:spLocks/>
            </p:cNvSpPr>
            <p:nvPr/>
          </p:nvSpPr>
          <p:spPr bwMode="auto">
            <a:xfrm>
              <a:off x="3305176" y="5630863"/>
              <a:ext cx="146050" cy="309563"/>
            </a:xfrm>
            <a:custGeom>
              <a:avLst/>
              <a:gdLst>
                <a:gd name="T0" fmla="*/ 28 w 37"/>
                <a:gd name="T1" fmla="*/ 79 h 79"/>
                <a:gd name="T2" fmla="*/ 37 w 37"/>
                <a:gd name="T3" fmla="*/ 79 h 79"/>
                <a:gd name="T4" fmla="*/ 0 w 37"/>
                <a:gd name="T5" fmla="*/ 0 h 79"/>
                <a:gd name="T6" fmla="*/ 28 w 37"/>
                <a:gd name="T7" fmla="*/ 79 h 79"/>
              </a:gdLst>
              <a:ahLst/>
              <a:cxnLst>
                <a:cxn ang="0">
                  <a:pos x="T0" y="T1"/>
                </a:cxn>
                <a:cxn ang="0">
                  <a:pos x="T2" y="T3"/>
                </a:cxn>
                <a:cxn ang="0">
                  <a:pos x="T4" y="T5"/>
                </a:cxn>
                <a:cxn ang="0">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50" name="Freeform 15"/>
            <p:cNvSpPr>
              <a:spLocks/>
            </p:cNvSpPr>
            <p:nvPr/>
          </p:nvSpPr>
          <p:spPr bwMode="auto">
            <a:xfrm>
              <a:off x="2573338" y="2817813"/>
              <a:ext cx="700088" cy="2835275"/>
            </a:xfrm>
            <a:custGeom>
              <a:avLst/>
              <a:gdLst>
                <a:gd name="T0" fmla="*/ 162 w 178"/>
                <a:gd name="T1" fmla="*/ 660 h 722"/>
                <a:gd name="T2" fmla="*/ 116 w 178"/>
                <a:gd name="T3" fmla="*/ 534 h 722"/>
                <a:gd name="T4" fmla="*/ 40 w 178"/>
                <a:gd name="T5" fmla="*/ 236 h 722"/>
                <a:gd name="T6" fmla="*/ 12 w 178"/>
                <a:gd name="T7" fmla="*/ 51 h 722"/>
                <a:gd name="T8" fmla="*/ 0 w 178"/>
                <a:gd name="T9" fmla="*/ 0 h 722"/>
                <a:gd name="T10" fmla="*/ 33 w 178"/>
                <a:gd name="T11" fmla="*/ 237 h 722"/>
                <a:gd name="T12" fmla="*/ 107 w 178"/>
                <a:gd name="T13" fmla="*/ 537 h 722"/>
                <a:gd name="T14" fmla="*/ 160 w 178"/>
                <a:gd name="T15" fmla="*/ 681 h 722"/>
                <a:gd name="T16" fmla="*/ 178 w 178"/>
                <a:gd name="T17" fmla="*/ 722 h 722"/>
                <a:gd name="T18" fmla="*/ 174 w 178"/>
                <a:gd name="T19" fmla="*/ 708 h 722"/>
                <a:gd name="T20" fmla="*/ 162 w 178"/>
                <a:gd name="T21" fmla="*/ 6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51" name="Freeform 16"/>
            <p:cNvSpPr>
              <a:spLocks/>
            </p:cNvSpPr>
            <p:nvPr/>
          </p:nvSpPr>
          <p:spPr bwMode="auto">
            <a:xfrm>
              <a:off x="2506663" y="285750"/>
              <a:ext cx="90488" cy="2493963"/>
            </a:xfrm>
            <a:custGeom>
              <a:avLst/>
              <a:gdLst>
                <a:gd name="T0" fmla="*/ 11 w 23"/>
                <a:gd name="T1" fmla="*/ 577 h 635"/>
                <a:gd name="T2" fmla="*/ 12 w 23"/>
                <a:gd name="T3" fmla="*/ 589 h 635"/>
                <a:gd name="T4" fmla="*/ 22 w 23"/>
                <a:gd name="T5" fmla="*/ 632 h 635"/>
                <a:gd name="T6" fmla="*/ 23 w 23"/>
                <a:gd name="T7" fmla="*/ 635 h 635"/>
                <a:gd name="T8" fmla="*/ 17 w 23"/>
                <a:gd name="T9" fmla="*/ 576 h 635"/>
                <a:gd name="T10" fmla="*/ 5 w 23"/>
                <a:gd name="T11" fmla="*/ 269 h 635"/>
                <a:gd name="T12" fmla="*/ 15 w 23"/>
                <a:gd name="T13" fmla="*/ 0 h 635"/>
                <a:gd name="T14" fmla="*/ 12 w 23"/>
                <a:gd name="T15" fmla="*/ 0 h 635"/>
                <a:gd name="T16" fmla="*/ 1 w 23"/>
                <a:gd name="T17" fmla="*/ 269 h 635"/>
                <a:gd name="T18" fmla="*/ 11 w 23"/>
                <a:gd name="T19" fmla="*/ 5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52" name="Freeform 17"/>
            <p:cNvSpPr>
              <a:spLocks/>
            </p:cNvSpPr>
            <p:nvPr/>
          </p:nvSpPr>
          <p:spPr bwMode="auto">
            <a:xfrm>
              <a:off x="2554288" y="2598738"/>
              <a:ext cx="66675" cy="420688"/>
            </a:xfrm>
            <a:custGeom>
              <a:avLst/>
              <a:gdLst>
                <a:gd name="T0" fmla="*/ 0 w 17"/>
                <a:gd name="T1" fmla="*/ 0 h 107"/>
                <a:gd name="T2" fmla="*/ 5 w 17"/>
                <a:gd name="T3" fmla="*/ 56 h 107"/>
                <a:gd name="T4" fmla="*/ 17 w 17"/>
                <a:gd name="T5" fmla="*/ 107 h 107"/>
                <a:gd name="T6" fmla="*/ 11 w 17"/>
                <a:gd name="T7" fmla="*/ 46 h 107"/>
                <a:gd name="T8" fmla="*/ 10 w 17"/>
                <a:gd name="T9" fmla="*/ 43 h 107"/>
                <a:gd name="T10" fmla="*/ 0 w 17"/>
                <a:gd name="T11" fmla="*/ 0 h 107"/>
              </a:gdLst>
              <a:ahLst/>
              <a:cxnLst>
                <a:cxn ang="0">
                  <a:pos x="T0" y="T1"/>
                </a:cxn>
                <a:cxn ang="0">
                  <a:pos x="T2" y="T3"/>
                </a:cxn>
                <a:cxn ang="0">
                  <a:pos x="T4" y="T5"/>
                </a:cxn>
                <a:cxn ang="0">
                  <a:pos x="T6" y="T7"/>
                </a:cxn>
                <a:cxn ang="0">
                  <a:pos x="T8" y="T9"/>
                </a:cxn>
                <a:cxn ang="0">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53" name="Freeform 18"/>
            <p:cNvSpPr>
              <a:spLocks/>
            </p:cNvSpPr>
            <p:nvPr/>
          </p:nvSpPr>
          <p:spPr bwMode="auto">
            <a:xfrm>
              <a:off x="3143251" y="4757738"/>
              <a:ext cx="161925" cy="873125"/>
            </a:xfrm>
            <a:custGeom>
              <a:avLst/>
              <a:gdLst>
                <a:gd name="T0" fmla="*/ 0 w 41"/>
                <a:gd name="T1" fmla="*/ 0 h 222"/>
                <a:gd name="T2" fmla="*/ 5 w 41"/>
                <a:gd name="T3" fmla="*/ 93 h 222"/>
                <a:gd name="T4" fmla="*/ 17 w 41"/>
                <a:gd name="T5" fmla="*/ 166 h 222"/>
                <a:gd name="T6" fmla="*/ 24 w 41"/>
                <a:gd name="T7" fmla="*/ 184 h 222"/>
                <a:gd name="T8" fmla="*/ 41 w 41"/>
                <a:gd name="T9" fmla="*/ 222 h 222"/>
                <a:gd name="T10" fmla="*/ 38 w 41"/>
                <a:gd name="T11" fmla="*/ 212 h 222"/>
                <a:gd name="T12" fmla="*/ 13 w 41"/>
                <a:gd name="T13" fmla="*/ 92 h 222"/>
                <a:gd name="T14" fmla="*/ 8 w 41"/>
                <a:gd name="T15" fmla="*/ 22 h 222"/>
                <a:gd name="T16" fmla="*/ 7 w 41"/>
                <a:gd name="T17" fmla="*/ 18 h 222"/>
                <a:gd name="T18" fmla="*/ 0 w 41"/>
                <a:gd name="T1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54" name="Freeform 19"/>
            <p:cNvSpPr>
              <a:spLocks/>
            </p:cNvSpPr>
            <p:nvPr/>
          </p:nvSpPr>
          <p:spPr bwMode="auto">
            <a:xfrm>
              <a:off x="3148013" y="1282700"/>
              <a:ext cx="1768475" cy="3448050"/>
            </a:xfrm>
            <a:custGeom>
              <a:avLst/>
              <a:gdLst>
                <a:gd name="T0" fmla="*/ 7 w 450"/>
                <a:gd name="T1" fmla="*/ 854 h 878"/>
                <a:gd name="T2" fmla="*/ 50 w 450"/>
                <a:gd name="T3" fmla="*/ 613 h 878"/>
                <a:gd name="T4" fmla="*/ 149 w 450"/>
                <a:gd name="T5" fmla="*/ 388 h 878"/>
                <a:gd name="T6" fmla="*/ 285 w 450"/>
                <a:gd name="T7" fmla="*/ 183 h 878"/>
                <a:gd name="T8" fmla="*/ 364 w 450"/>
                <a:gd name="T9" fmla="*/ 89 h 878"/>
                <a:gd name="T10" fmla="*/ 406 w 450"/>
                <a:gd name="T11" fmla="*/ 44 h 878"/>
                <a:gd name="T12" fmla="*/ 450 w 450"/>
                <a:gd name="T13" fmla="*/ 1 h 878"/>
                <a:gd name="T14" fmla="*/ 450 w 450"/>
                <a:gd name="T15" fmla="*/ 0 h 878"/>
                <a:gd name="T16" fmla="*/ 405 w 450"/>
                <a:gd name="T17" fmla="*/ 43 h 878"/>
                <a:gd name="T18" fmla="*/ 363 w 450"/>
                <a:gd name="T19" fmla="*/ 88 h 878"/>
                <a:gd name="T20" fmla="*/ 283 w 450"/>
                <a:gd name="T21" fmla="*/ 181 h 878"/>
                <a:gd name="T22" fmla="*/ 145 w 450"/>
                <a:gd name="T23" fmla="*/ 386 h 878"/>
                <a:gd name="T24" fmla="*/ 45 w 450"/>
                <a:gd name="T25" fmla="*/ 611 h 878"/>
                <a:gd name="T26" fmla="*/ 0 w 450"/>
                <a:gd name="T27" fmla="*/ 854 h 878"/>
                <a:gd name="T28" fmla="*/ 0 w 450"/>
                <a:gd name="T29" fmla="*/ 859 h 878"/>
                <a:gd name="T30" fmla="*/ 7 w 450"/>
                <a:gd name="T31" fmla="*/ 878 h 878"/>
                <a:gd name="T32" fmla="*/ 7 w 450"/>
                <a:gd name="T33" fmla="*/ 854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55" name="Freeform 20"/>
            <p:cNvSpPr>
              <a:spLocks/>
            </p:cNvSpPr>
            <p:nvPr/>
          </p:nvSpPr>
          <p:spPr bwMode="auto">
            <a:xfrm>
              <a:off x="3273426" y="5653088"/>
              <a:ext cx="138113" cy="287338"/>
            </a:xfrm>
            <a:custGeom>
              <a:avLst/>
              <a:gdLst>
                <a:gd name="T0" fmla="*/ 0 w 35"/>
                <a:gd name="T1" fmla="*/ 0 h 73"/>
                <a:gd name="T2" fmla="*/ 26 w 35"/>
                <a:gd name="T3" fmla="*/ 73 h 73"/>
                <a:gd name="T4" fmla="*/ 35 w 35"/>
                <a:gd name="T5" fmla="*/ 73 h 73"/>
                <a:gd name="T6" fmla="*/ 0 w 35"/>
                <a:gd name="T7" fmla="*/ 0 h 73"/>
              </a:gdLst>
              <a:ahLst/>
              <a:cxnLst>
                <a:cxn ang="0">
                  <a:pos x="T0" y="T1"/>
                </a:cxn>
                <a:cxn ang="0">
                  <a:pos x="T2" y="T3"/>
                </a:cxn>
                <a:cxn ang="0">
                  <a:pos x="T4" y="T5"/>
                </a:cxn>
                <a:cxn ang="0">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56" name="Freeform 21"/>
            <p:cNvSpPr>
              <a:spLocks/>
            </p:cNvSpPr>
            <p:nvPr/>
          </p:nvSpPr>
          <p:spPr bwMode="auto">
            <a:xfrm>
              <a:off x="3143251" y="4656138"/>
              <a:ext cx="31750" cy="188913"/>
            </a:xfrm>
            <a:custGeom>
              <a:avLst/>
              <a:gdLst>
                <a:gd name="T0" fmla="*/ 7 w 8"/>
                <a:gd name="T1" fmla="*/ 44 h 48"/>
                <a:gd name="T2" fmla="*/ 8 w 8"/>
                <a:gd name="T3" fmla="*/ 48 h 48"/>
                <a:gd name="T4" fmla="*/ 8 w 8"/>
                <a:gd name="T5" fmla="*/ 19 h 48"/>
                <a:gd name="T6" fmla="*/ 1 w 8"/>
                <a:gd name="T7" fmla="*/ 0 h 48"/>
                <a:gd name="T8" fmla="*/ 0 w 8"/>
                <a:gd name="T9" fmla="*/ 26 h 48"/>
                <a:gd name="T10" fmla="*/ 7 w 8"/>
                <a:gd name="T11" fmla="*/ 44 h 48"/>
              </a:gdLst>
              <a:ahLst/>
              <a:cxnLst>
                <a:cxn ang="0">
                  <a:pos x="T0" y="T1"/>
                </a:cxn>
                <a:cxn ang="0">
                  <a:pos x="T2" y="T3"/>
                </a:cxn>
                <a:cxn ang="0">
                  <a:pos x="T4" y="T5"/>
                </a:cxn>
                <a:cxn ang="0">
                  <a:pos x="T6" y="T7"/>
                </a:cxn>
                <a:cxn ang="0">
                  <a:pos x="T8" y="T9"/>
                </a:cxn>
                <a:cxn ang="0">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57" name="Freeform 22"/>
            <p:cNvSpPr>
              <a:spLocks/>
            </p:cNvSpPr>
            <p:nvPr/>
          </p:nvSpPr>
          <p:spPr bwMode="auto">
            <a:xfrm>
              <a:off x="3211513" y="5410200"/>
              <a:ext cx="203200" cy="530225"/>
            </a:xfrm>
            <a:custGeom>
              <a:avLst/>
              <a:gdLst>
                <a:gd name="T0" fmla="*/ 7 w 52"/>
                <a:gd name="T1" fmla="*/ 18 h 135"/>
                <a:gd name="T2" fmla="*/ 0 w 52"/>
                <a:gd name="T3" fmla="*/ 0 h 135"/>
                <a:gd name="T4" fmla="*/ 12 w 52"/>
                <a:gd name="T5" fmla="*/ 48 h 135"/>
                <a:gd name="T6" fmla="*/ 16 w 52"/>
                <a:gd name="T7" fmla="*/ 62 h 135"/>
                <a:gd name="T8" fmla="*/ 51 w 52"/>
                <a:gd name="T9" fmla="*/ 135 h 135"/>
                <a:gd name="T10" fmla="*/ 52 w 52"/>
                <a:gd name="T11" fmla="*/ 135 h 135"/>
                <a:gd name="T12" fmla="*/ 24 w 52"/>
                <a:gd name="T13" fmla="*/ 56 h 135"/>
                <a:gd name="T14" fmla="*/ 7 w 52"/>
                <a:gd name="T15" fmla="*/ 18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grpSp>
      <p:grpSp>
        <p:nvGrpSpPr>
          <p:cNvPr id="1027" name="Group 9"/>
          <p:cNvGrpSpPr>
            <a:grpSpLocks/>
          </p:cNvGrpSpPr>
          <p:nvPr/>
        </p:nvGrpSpPr>
        <p:grpSpPr bwMode="auto">
          <a:xfrm>
            <a:off x="26988" y="0"/>
            <a:ext cx="2357437" cy="6853238"/>
            <a:chOff x="6627813" y="195610"/>
            <a:chExt cx="1952625" cy="5678141"/>
          </a:xfrm>
        </p:grpSpPr>
        <p:sp>
          <p:nvSpPr>
            <p:cNvPr id="1034" name="Freeform 27"/>
            <p:cNvSpPr>
              <a:spLocks/>
            </p:cNvSpPr>
            <p:nvPr/>
          </p:nvSpPr>
          <p:spPr bwMode="auto">
            <a:xfrm>
              <a:off x="6627813" y="195610"/>
              <a:ext cx="409575" cy="3646488"/>
            </a:xfrm>
            <a:custGeom>
              <a:avLst/>
              <a:gdLst>
                <a:gd name="T0" fmla="*/ 7 w 103"/>
                <a:gd name="T1" fmla="*/ 210 h 920"/>
                <a:gd name="T2" fmla="*/ 26 w 103"/>
                <a:gd name="T3" fmla="*/ 445 h 920"/>
                <a:gd name="T4" fmla="*/ 57 w 103"/>
                <a:gd name="T5" fmla="*/ 679 h 920"/>
                <a:gd name="T6" fmla="*/ 101 w 103"/>
                <a:gd name="T7" fmla="*/ 911 h 920"/>
                <a:gd name="T8" fmla="*/ 103 w 103"/>
                <a:gd name="T9" fmla="*/ 920 h 920"/>
                <a:gd name="T10" fmla="*/ 99 w 103"/>
                <a:gd name="T11" fmla="*/ 874 h 920"/>
                <a:gd name="T12" fmla="*/ 99 w 103"/>
                <a:gd name="T13" fmla="*/ 866 h 920"/>
                <a:gd name="T14" fmla="*/ 63 w 103"/>
                <a:gd name="T15" fmla="*/ 678 h 920"/>
                <a:gd name="T16" fmla="*/ 30 w 103"/>
                <a:gd name="T17" fmla="*/ 444 h 920"/>
                <a:gd name="T18" fmla="*/ 9 w 103"/>
                <a:gd name="T19" fmla="*/ 209 h 920"/>
                <a:gd name="T20" fmla="*/ 3 w 103"/>
                <a:gd name="T21" fmla="*/ 92 h 920"/>
                <a:gd name="T22" fmla="*/ 1 w 103"/>
                <a:gd name="T23" fmla="*/ 0 h 920"/>
                <a:gd name="T24" fmla="*/ 0 w 103"/>
                <a:gd name="T25" fmla="*/ 0 h 920"/>
                <a:gd name="T26" fmla="*/ 1 w 103"/>
                <a:gd name="T27" fmla="*/ 92 h 920"/>
                <a:gd name="T28" fmla="*/ 7 w 103"/>
                <a:gd name="T29" fmla="*/ 2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35" name="Freeform 28"/>
            <p:cNvSpPr>
              <a:spLocks/>
            </p:cNvSpPr>
            <p:nvPr/>
          </p:nvSpPr>
          <p:spPr bwMode="auto">
            <a:xfrm>
              <a:off x="7061201" y="3771900"/>
              <a:ext cx="350838" cy="1309688"/>
            </a:xfrm>
            <a:custGeom>
              <a:avLst/>
              <a:gdLst>
                <a:gd name="T0" fmla="*/ 53 w 88"/>
                <a:gd name="T1" fmla="*/ 229 h 330"/>
                <a:gd name="T2" fmla="*/ 88 w 88"/>
                <a:gd name="T3" fmla="*/ 330 h 330"/>
                <a:gd name="T4" fmla="*/ 88 w 88"/>
                <a:gd name="T5" fmla="*/ 308 h 330"/>
                <a:gd name="T6" fmla="*/ 88 w 88"/>
                <a:gd name="T7" fmla="*/ 304 h 330"/>
                <a:gd name="T8" fmla="*/ 62 w 88"/>
                <a:gd name="T9" fmla="*/ 226 h 330"/>
                <a:gd name="T10" fmla="*/ 0 w 88"/>
                <a:gd name="T11" fmla="*/ 0 h 330"/>
                <a:gd name="T12" fmla="*/ 7 w 88"/>
                <a:gd name="T13" fmla="*/ 63 h 330"/>
                <a:gd name="T14" fmla="*/ 53 w 88"/>
                <a:gd name="T15" fmla="*/ 229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36" name="Freeform 29"/>
            <p:cNvSpPr>
              <a:spLocks/>
            </p:cNvSpPr>
            <p:nvPr/>
          </p:nvSpPr>
          <p:spPr bwMode="auto">
            <a:xfrm>
              <a:off x="7439026" y="5053013"/>
              <a:ext cx="357188" cy="820738"/>
            </a:xfrm>
            <a:custGeom>
              <a:avLst/>
              <a:gdLst>
                <a:gd name="T0" fmla="*/ 6 w 90"/>
                <a:gd name="T1" fmla="*/ 15 h 207"/>
                <a:gd name="T2" fmla="*/ 0 w 90"/>
                <a:gd name="T3" fmla="*/ 0 h 207"/>
                <a:gd name="T4" fmla="*/ 1 w 90"/>
                <a:gd name="T5" fmla="*/ 29 h 207"/>
                <a:gd name="T6" fmla="*/ 42 w 90"/>
                <a:gd name="T7" fmla="*/ 127 h 207"/>
                <a:gd name="T8" fmla="*/ 80 w 90"/>
                <a:gd name="T9" fmla="*/ 207 h 207"/>
                <a:gd name="T10" fmla="*/ 90 w 90"/>
                <a:gd name="T11" fmla="*/ 207 h 207"/>
                <a:gd name="T12" fmla="*/ 50 w 90"/>
                <a:gd name="T13" fmla="*/ 123 h 207"/>
                <a:gd name="T14" fmla="*/ 6 w 90"/>
                <a:gd name="T15" fmla="*/ 1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37" name="Freeform 30"/>
            <p:cNvSpPr>
              <a:spLocks/>
            </p:cNvSpPr>
            <p:nvPr/>
          </p:nvSpPr>
          <p:spPr bwMode="auto">
            <a:xfrm>
              <a:off x="7037388" y="3811588"/>
              <a:ext cx="457200" cy="1852613"/>
            </a:xfrm>
            <a:custGeom>
              <a:avLst/>
              <a:gdLst>
                <a:gd name="T0" fmla="*/ 101 w 115"/>
                <a:gd name="T1" fmla="*/ 409 h 467"/>
                <a:gd name="T2" fmla="*/ 78 w 115"/>
                <a:gd name="T3" fmla="*/ 344 h 467"/>
                <a:gd name="T4" fmla="*/ 29 w 115"/>
                <a:gd name="T5" fmla="*/ 151 h 467"/>
                <a:gd name="T6" fmla="*/ 13 w 115"/>
                <a:gd name="T7" fmla="*/ 53 h 467"/>
                <a:gd name="T8" fmla="*/ 0 w 115"/>
                <a:gd name="T9" fmla="*/ 0 h 467"/>
                <a:gd name="T10" fmla="*/ 21 w 115"/>
                <a:gd name="T11" fmla="*/ 152 h 467"/>
                <a:gd name="T12" fmla="*/ 69 w 115"/>
                <a:gd name="T13" fmla="*/ 347 h 467"/>
                <a:gd name="T14" fmla="*/ 103 w 115"/>
                <a:gd name="T15" fmla="*/ 441 h 467"/>
                <a:gd name="T16" fmla="*/ 115 w 115"/>
                <a:gd name="T17" fmla="*/ 467 h 467"/>
                <a:gd name="T18" fmla="*/ 112 w 115"/>
                <a:gd name="T19" fmla="*/ 458 h 467"/>
                <a:gd name="T20" fmla="*/ 101 w 115"/>
                <a:gd name="T21" fmla="*/ 4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38" name="Freeform 31"/>
            <p:cNvSpPr>
              <a:spLocks/>
            </p:cNvSpPr>
            <p:nvPr/>
          </p:nvSpPr>
          <p:spPr bwMode="auto">
            <a:xfrm>
              <a:off x="6992938" y="1263650"/>
              <a:ext cx="144463" cy="2508250"/>
            </a:xfrm>
            <a:custGeom>
              <a:avLst/>
              <a:gdLst>
                <a:gd name="T0" fmla="*/ 17 w 36"/>
                <a:gd name="T1" fmla="*/ 633 h 633"/>
                <a:gd name="T2" fmla="*/ 13 w 36"/>
                <a:gd name="T3" fmla="*/ 597 h 633"/>
                <a:gd name="T4" fmla="*/ 5 w 36"/>
                <a:gd name="T5" fmla="*/ 398 h 633"/>
                <a:gd name="T6" fmla="*/ 13 w 36"/>
                <a:gd name="T7" fmla="*/ 198 h 633"/>
                <a:gd name="T8" fmla="*/ 22 w 36"/>
                <a:gd name="T9" fmla="*/ 99 h 633"/>
                <a:gd name="T10" fmla="*/ 36 w 36"/>
                <a:gd name="T11" fmla="*/ 0 h 633"/>
                <a:gd name="T12" fmla="*/ 35 w 36"/>
                <a:gd name="T13" fmla="*/ 0 h 633"/>
                <a:gd name="T14" fmla="*/ 20 w 36"/>
                <a:gd name="T15" fmla="*/ 99 h 633"/>
                <a:gd name="T16" fmla="*/ 10 w 36"/>
                <a:gd name="T17" fmla="*/ 198 h 633"/>
                <a:gd name="T18" fmla="*/ 1 w 36"/>
                <a:gd name="T19" fmla="*/ 398 h 633"/>
                <a:gd name="T20" fmla="*/ 7 w 36"/>
                <a:gd name="T21" fmla="*/ 589 h 633"/>
                <a:gd name="T22" fmla="*/ 16 w 36"/>
                <a:gd name="T23" fmla="*/ 632 h 633"/>
                <a:gd name="T24" fmla="*/ 17 w 36"/>
                <a:gd name="T25"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39" name="Freeform 32"/>
            <p:cNvSpPr>
              <a:spLocks/>
            </p:cNvSpPr>
            <p:nvPr/>
          </p:nvSpPr>
          <p:spPr bwMode="auto">
            <a:xfrm>
              <a:off x="7526338" y="5640388"/>
              <a:ext cx="111125" cy="233363"/>
            </a:xfrm>
            <a:custGeom>
              <a:avLst/>
              <a:gdLst>
                <a:gd name="T0" fmla="*/ 22 w 28"/>
                <a:gd name="T1" fmla="*/ 59 h 59"/>
                <a:gd name="T2" fmla="*/ 28 w 28"/>
                <a:gd name="T3" fmla="*/ 59 h 59"/>
                <a:gd name="T4" fmla="*/ 0 w 28"/>
                <a:gd name="T5" fmla="*/ 0 h 59"/>
                <a:gd name="T6" fmla="*/ 22 w 28"/>
                <a:gd name="T7" fmla="*/ 59 h 59"/>
              </a:gdLst>
              <a:ahLst/>
              <a:cxnLst>
                <a:cxn ang="0">
                  <a:pos x="T0" y="T1"/>
                </a:cxn>
                <a:cxn ang="0">
                  <a:pos x="T2" y="T3"/>
                </a:cxn>
                <a:cxn ang="0">
                  <a:pos x="T4" y="T5"/>
                </a:cxn>
                <a:cxn ang="0">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0" name="Freeform 33"/>
            <p:cNvSpPr>
              <a:spLocks/>
            </p:cNvSpPr>
            <p:nvPr/>
          </p:nvSpPr>
          <p:spPr bwMode="auto">
            <a:xfrm>
              <a:off x="7021513" y="3598863"/>
              <a:ext cx="68263" cy="423863"/>
            </a:xfrm>
            <a:custGeom>
              <a:avLst/>
              <a:gdLst>
                <a:gd name="T0" fmla="*/ 4 w 17"/>
                <a:gd name="T1" fmla="*/ 54 h 107"/>
                <a:gd name="T2" fmla="*/ 17 w 17"/>
                <a:gd name="T3" fmla="*/ 107 h 107"/>
                <a:gd name="T4" fmla="*/ 10 w 17"/>
                <a:gd name="T5" fmla="*/ 44 h 107"/>
                <a:gd name="T6" fmla="*/ 9 w 17"/>
                <a:gd name="T7" fmla="*/ 43 h 107"/>
                <a:gd name="T8" fmla="*/ 0 w 17"/>
                <a:gd name="T9" fmla="*/ 0 h 107"/>
                <a:gd name="T10" fmla="*/ 0 w 17"/>
                <a:gd name="T11" fmla="*/ 8 h 107"/>
                <a:gd name="T12" fmla="*/ 4 w 17"/>
                <a:gd name="T13" fmla="*/ 54 h 107"/>
              </a:gdLst>
              <a:ahLst/>
              <a:cxnLst>
                <a:cxn ang="0">
                  <a:pos x="T0" y="T1"/>
                </a:cxn>
                <a:cxn ang="0">
                  <a:pos x="T2" y="T3"/>
                </a:cxn>
                <a:cxn ang="0">
                  <a:pos x="T4" y="T5"/>
                </a:cxn>
                <a:cxn ang="0">
                  <a:pos x="T6" y="T7"/>
                </a:cxn>
                <a:cxn ang="0">
                  <a:pos x="T8" y="T9"/>
                </a:cxn>
                <a:cxn ang="0">
                  <a:pos x="T10" y="T11"/>
                </a:cxn>
                <a:cxn ang="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1" name="Freeform 34"/>
            <p:cNvSpPr>
              <a:spLocks/>
            </p:cNvSpPr>
            <p:nvPr/>
          </p:nvSpPr>
          <p:spPr bwMode="auto">
            <a:xfrm>
              <a:off x="7412038" y="2801938"/>
              <a:ext cx="1168400" cy="2251075"/>
            </a:xfrm>
            <a:custGeom>
              <a:avLst/>
              <a:gdLst>
                <a:gd name="T0" fmla="*/ 8 w 294"/>
                <a:gd name="T1" fmla="*/ 553 h 568"/>
                <a:gd name="T2" fmla="*/ 35 w 294"/>
                <a:gd name="T3" fmla="*/ 397 h 568"/>
                <a:gd name="T4" fmla="*/ 99 w 294"/>
                <a:gd name="T5" fmla="*/ 252 h 568"/>
                <a:gd name="T6" fmla="*/ 187 w 294"/>
                <a:gd name="T7" fmla="*/ 119 h 568"/>
                <a:gd name="T8" fmla="*/ 238 w 294"/>
                <a:gd name="T9" fmla="*/ 58 h 568"/>
                <a:gd name="T10" fmla="*/ 265 w 294"/>
                <a:gd name="T11" fmla="*/ 28 h 568"/>
                <a:gd name="T12" fmla="*/ 294 w 294"/>
                <a:gd name="T13" fmla="*/ 0 h 568"/>
                <a:gd name="T14" fmla="*/ 293 w 294"/>
                <a:gd name="T15" fmla="*/ 0 h 568"/>
                <a:gd name="T16" fmla="*/ 264 w 294"/>
                <a:gd name="T17" fmla="*/ 27 h 568"/>
                <a:gd name="T18" fmla="*/ 237 w 294"/>
                <a:gd name="T19" fmla="*/ 56 h 568"/>
                <a:gd name="T20" fmla="*/ 185 w 294"/>
                <a:gd name="T21" fmla="*/ 117 h 568"/>
                <a:gd name="T22" fmla="*/ 95 w 294"/>
                <a:gd name="T23" fmla="*/ 249 h 568"/>
                <a:gd name="T24" fmla="*/ 30 w 294"/>
                <a:gd name="T25" fmla="*/ 396 h 568"/>
                <a:gd name="T26" fmla="*/ 0 w 294"/>
                <a:gd name="T27" fmla="*/ 549 h 568"/>
                <a:gd name="T28" fmla="*/ 7 w 294"/>
                <a:gd name="T29" fmla="*/ 568 h 568"/>
                <a:gd name="T30" fmla="*/ 8 w 294"/>
                <a:gd name="T31" fmla="*/ 55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2" name="Freeform 35"/>
            <p:cNvSpPr>
              <a:spLocks/>
            </p:cNvSpPr>
            <p:nvPr/>
          </p:nvSpPr>
          <p:spPr bwMode="auto">
            <a:xfrm>
              <a:off x="7494588" y="5664200"/>
              <a:ext cx="100013" cy="209550"/>
            </a:xfrm>
            <a:custGeom>
              <a:avLst/>
              <a:gdLst>
                <a:gd name="T0" fmla="*/ 0 w 25"/>
                <a:gd name="T1" fmla="*/ 0 h 53"/>
                <a:gd name="T2" fmla="*/ 19 w 25"/>
                <a:gd name="T3" fmla="*/ 53 h 53"/>
                <a:gd name="T4" fmla="*/ 25 w 25"/>
                <a:gd name="T5" fmla="*/ 53 h 53"/>
                <a:gd name="T6" fmla="*/ 0 w 25"/>
                <a:gd name="T7" fmla="*/ 0 h 53"/>
              </a:gdLst>
              <a:ahLst/>
              <a:cxnLst>
                <a:cxn ang="0">
                  <a:pos x="T0" y="T1"/>
                </a:cxn>
                <a:cxn ang="0">
                  <a:pos x="T2" y="T3"/>
                </a:cxn>
                <a:cxn ang="0">
                  <a:pos x="T4" y="T5"/>
                </a:cxn>
                <a:cxn ang="0">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3" name="Freeform 36"/>
            <p:cNvSpPr>
              <a:spLocks/>
            </p:cNvSpPr>
            <p:nvPr/>
          </p:nvSpPr>
          <p:spPr bwMode="auto">
            <a:xfrm>
              <a:off x="7412038" y="5081588"/>
              <a:ext cx="114300" cy="558800"/>
            </a:xfrm>
            <a:custGeom>
              <a:avLst/>
              <a:gdLst>
                <a:gd name="T0" fmla="*/ 0 w 29"/>
                <a:gd name="T1" fmla="*/ 0 h 141"/>
                <a:gd name="T2" fmla="*/ 7 w 29"/>
                <a:gd name="T3" fmla="*/ 89 h 141"/>
                <a:gd name="T4" fmla="*/ 18 w 29"/>
                <a:gd name="T5" fmla="*/ 117 h 141"/>
                <a:gd name="T6" fmla="*/ 29 w 29"/>
                <a:gd name="T7" fmla="*/ 141 h 141"/>
                <a:gd name="T8" fmla="*/ 27 w 29"/>
                <a:gd name="T9" fmla="*/ 135 h 141"/>
                <a:gd name="T10" fmla="*/ 8 w 29"/>
                <a:gd name="T11" fmla="*/ 22 h 141"/>
                <a:gd name="T12" fmla="*/ 4 w 29"/>
                <a:gd name="T13" fmla="*/ 11 h 141"/>
                <a:gd name="T14" fmla="*/ 0 w 29"/>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4" name="Freeform 37"/>
            <p:cNvSpPr>
              <a:spLocks/>
            </p:cNvSpPr>
            <p:nvPr/>
          </p:nvSpPr>
          <p:spPr bwMode="auto">
            <a:xfrm>
              <a:off x="7412038" y="4978400"/>
              <a:ext cx="31750" cy="188913"/>
            </a:xfrm>
            <a:custGeom>
              <a:avLst/>
              <a:gdLst>
                <a:gd name="T0" fmla="*/ 0 w 8"/>
                <a:gd name="T1" fmla="*/ 26 h 48"/>
                <a:gd name="T2" fmla="*/ 4 w 8"/>
                <a:gd name="T3" fmla="*/ 37 h 48"/>
                <a:gd name="T4" fmla="*/ 8 w 8"/>
                <a:gd name="T5" fmla="*/ 48 h 48"/>
                <a:gd name="T6" fmla="*/ 7 w 8"/>
                <a:gd name="T7" fmla="*/ 19 h 48"/>
                <a:gd name="T8" fmla="*/ 0 w 8"/>
                <a:gd name="T9" fmla="*/ 0 h 48"/>
                <a:gd name="T10" fmla="*/ 0 w 8"/>
                <a:gd name="T11" fmla="*/ 4 h 48"/>
                <a:gd name="T12" fmla="*/ 0 w 8"/>
                <a:gd name="T13" fmla="*/ 26 h 48"/>
              </a:gdLst>
              <a:ahLst/>
              <a:cxnLst>
                <a:cxn ang="0">
                  <a:pos x="T0" y="T1"/>
                </a:cxn>
                <a:cxn ang="0">
                  <a:pos x="T2" y="T3"/>
                </a:cxn>
                <a:cxn ang="0">
                  <a:pos x="T4" y="T5"/>
                </a:cxn>
                <a:cxn ang="0">
                  <a:pos x="T6" y="T7"/>
                </a:cxn>
                <a:cxn ang="0">
                  <a:pos x="T8" y="T9"/>
                </a:cxn>
                <a:cxn ang="0">
                  <a:pos x="T10" y="T11"/>
                </a:cxn>
                <a:cxn ang="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sp>
          <p:nvSpPr>
            <p:cNvPr id="1045" name="Freeform 38"/>
            <p:cNvSpPr>
              <a:spLocks/>
            </p:cNvSpPr>
            <p:nvPr/>
          </p:nvSpPr>
          <p:spPr bwMode="auto">
            <a:xfrm>
              <a:off x="7439026" y="5434013"/>
              <a:ext cx="174625" cy="439738"/>
            </a:xfrm>
            <a:custGeom>
              <a:avLst/>
              <a:gdLst>
                <a:gd name="T0" fmla="*/ 11 w 44"/>
                <a:gd name="T1" fmla="*/ 28 h 111"/>
                <a:gd name="T2" fmla="*/ 0 w 44"/>
                <a:gd name="T3" fmla="*/ 0 h 111"/>
                <a:gd name="T4" fmla="*/ 11 w 44"/>
                <a:gd name="T5" fmla="*/ 49 h 111"/>
                <a:gd name="T6" fmla="*/ 14 w 44"/>
                <a:gd name="T7" fmla="*/ 58 h 111"/>
                <a:gd name="T8" fmla="*/ 39 w 44"/>
                <a:gd name="T9" fmla="*/ 111 h 111"/>
                <a:gd name="T10" fmla="*/ 44 w 44"/>
                <a:gd name="T11" fmla="*/ 111 h 111"/>
                <a:gd name="T12" fmla="*/ 22 w 44"/>
                <a:gd name="T13" fmla="*/ 52 h 111"/>
                <a:gd name="T14" fmla="*/ 11 w 44"/>
                <a:gd name="T15" fmla="*/ 2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ru-RU">
                <a:solidFill>
                  <a:prstClr val="black"/>
                </a:solidFill>
              </a:endParaRPr>
            </a:p>
          </p:txBody>
        </p:sp>
      </p:grpSp>
      <p:sp>
        <p:nvSpPr>
          <p:cNvPr id="7" name="Rectangle 6"/>
          <p:cNvSpPr/>
          <p:nvPr/>
        </p:nvSpPr>
        <p:spPr>
          <a:xfrm>
            <a:off x="1"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439"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заголовка</a:t>
            </a:r>
            <a:endParaRPr lang="en-US"/>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1036177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sz="900" dirty="0">
                <a:solidFill>
                  <a:schemeClr val="tx1">
                    <a:tint val="75000"/>
                  </a:schemeClr>
                </a:solidFill>
                <a:latin typeface="+mn-lt"/>
              </a:defRPr>
            </a:lvl1pPr>
          </a:lstStyle>
          <a:p>
            <a:pPr defTabSz="457200">
              <a:defRPr/>
            </a:pPr>
            <a:fld id="{9E6DCEF7-37F3-4384-9662-95FF1FBB9FF4}" type="datetimeFigureOut">
              <a:rPr lang="en-US">
                <a:solidFill>
                  <a:prstClr val="black">
                    <a:tint val="75000"/>
                  </a:prstClr>
                </a:solidFill>
              </a:rPr>
              <a:pPr defTabSz="457200">
                <a:defRPr/>
              </a:pPr>
              <a:t>4/7/2023</a:t>
            </a:fld>
            <a:endParaRPr lang="en-US">
              <a:solidFill>
                <a:prstClr val="black">
                  <a:tint val="75000"/>
                </a:prstClr>
              </a:solidFill>
            </a:endParaRPr>
          </a:p>
        </p:txBody>
      </p:sp>
      <p:sp>
        <p:nvSpPr>
          <p:cNvPr id="5" name="Footer Placeholder 4"/>
          <p:cNvSpPr>
            <a:spLocks noGrp="1"/>
          </p:cNvSpPr>
          <p:nvPr>
            <p:ph type="ftr" sz="quarter" idx="3"/>
          </p:nvPr>
        </p:nvSpPr>
        <p:spPr>
          <a:xfrm>
            <a:off x="2589213" y="613592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31812" y="787401"/>
            <a:ext cx="7794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defRPr>
            </a:lvl1pPr>
          </a:lstStyle>
          <a:p>
            <a:pPr defTabSz="457200" fontAlgn="base">
              <a:spcBef>
                <a:spcPct val="0"/>
              </a:spcBef>
              <a:spcAft>
                <a:spcPct val="0"/>
              </a:spcAft>
            </a:pPr>
            <a:fld id="{0F8F1553-6C35-48DC-88FF-15AA96DFDAE1}" type="slidenum">
              <a:rPr lang="en-US" smtClean="0"/>
              <a:pPr defTabSz="457200" fontAlgn="base">
                <a:spcBef>
                  <a:spcPct val="0"/>
                </a:spcBef>
                <a:spcAft>
                  <a:spcPct val="0"/>
                </a:spcAft>
              </a:pPr>
              <a:t>‹#›</a:t>
            </a:fld>
            <a:endParaRPr lang="en-US"/>
          </a:p>
        </p:txBody>
      </p:sp>
    </p:spTree>
    <p:extLst>
      <p:ext uri="{BB962C8B-B14F-4D97-AF65-F5344CB8AC3E}">
        <p14:creationId xmlns:p14="http://schemas.microsoft.com/office/powerpoint/2010/main" val="99970684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fontAlgn="base">
        <a:spcBef>
          <a:spcPct val="0"/>
        </a:spcBef>
        <a:spcAft>
          <a:spcPct val="0"/>
        </a:spcAft>
        <a:defRPr sz="3600" kern="1200">
          <a:solidFill>
            <a:srgbClr val="178DBB"/>
          </a:solidFill>
          <a:latin typeface="+mj-lt"/>
          <a:ea typeface="+mj-ea"/>
          <a:cs typeface="+mj-cs"/>
        </a:defRPr>
      </a:lvl1pPr>
      <a:lvl2pPr algn="l" defTabSz="457200" rtl="0" fontAlgn="base">
        <a:spcBef>
          <a:spcPct val="0"/>
        </a:spcBef>
        <a:spcAft>
          <a:spcPct val="0"/>
        </a:spcAft>
        <a:defRPr sz="3600">
          <a:solidFill>
            <a:srgbClr val="178DBB"/>
          </a:solidFill>
          <a:latin typeface="Century Gothic" pitchFamily="34" charset="0"/>
        </a:defRPr>
      </a:lvl2pPr>
      <a:lvl3pPr algn="l" defTabSz="457200" rtl="0" fontAlgn="base">
        <a:spcBef>
          <a:spcPct val="0"/>
        </a:spcBef>
        <a:spcAft>
          <a:spcPct val="0"/>
        </a:spcAft>
        <a:defRPr sz="3600">
          <a:solidFill>
            <a:srgbClr val="178DBB"/>
          </a:solidFill>
          <a:latin typeface="Century Gothic" pitchFamily="34" charset="0"/>
        </a:defRPr>
      </a:lvl3pPr>
      <a:lvl4pPr algn="l" defTabSz="457200" rtl="0" fontAlgn="base">
        <a:spcBef>
          <a:spcPct val="0"/>
        </a:spcBef>
        <a:spcAft>
          <a:spcPct val="0"/>
        </a:spcAft>
        <a:defRPr sz="3600">
          <a:solidFill>
            <a:srgbClr val="178DBB"/>
          </a:solidFill>
          <a:latin typeface="Century Gothic" pitchFamily="34" charset="0"/>
        </a:defRPr>
      </a:lvl4pPr>
      <a:lvl5pPr algn="l" defTabSz="457200" rtl="0" fontAlgn="base">
        <a:spcBef>
          <a:spcPct val="0"/>
        </a:spcBef>
        <a:spcAft>
          <a:spcPct val="0"/>
        </a:spcAft>
        <a:defRPr sz="3600">
          <a:solidFill>
            <a:srgbClr val="178DBB"/>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587"/>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fld id="{F9BD63F5-782F-42FB-9922-4C37D16444B4}" type="datetimeFigureOut">
              <a:rPr lang="ru-RU">
                <a:solidFill>
                  <a:prstClr val="black">
                    <a:tint val="75000"/>
                  </a:prstClr>
                </a:solidFill>
              </a:rPr>
              <a:pPr fontAlgn="base">
                <a:spcBef>
                  <a:spcPct val="0"/>
                </a:spcBef>
                <a:spcAft>
                  <a:spcPct val="0"/>
                </a:spcAft>
                <a:defRPr/>
              </a:pPr>
              <a:t>07.04.2023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587"/>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87"/>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fontAlgn="base">
              <a:spcBef>
                <a:spcPct val="0"/>
              </a:spcBef>
              <a:spcAft>
                <a:spcPct val="0"/>
              </a:spcAft>
              <a:defRPr/>
            </a:pPr>
            <a:fld id="{D508FF38-7249-4BD2-9928-8CC26FE81ADD}" type="slidenum">
              <a:rPr lang="ru-RU">
                <a:solidFill>
                  <a:prstClr val="black">
                    <a:tint val="75000"/>
                  </a:prstClr>
                </a:solidFill>
              </a:rPr>
              <a:pPr fontAlgn="base">
                <a:spcBef>
                  <a:spcPct val="0"/>
                </a:spcBef>
                <a:spcAft>
                  <a:spcPct val="0"/>
                </a:spcAft>
                <a:defRPr/>
              </a:pPr>
              <a:t>‹#›</a:t>
            </a:fld>
            <a:endParaRPr lang="ru-RU">
              <a:solidFill>
                <a:prstClr val="black">
                  <a:tint val="75000"/>
                </a:prstClr>
              </a:solidFill>
            </a:endParaRPr>
          </a:p>
        </p:txBody>
      </p:sp>
    </p:spTree>
    <p:extLst>
      <p:ext uri="{BB962C8B-B14F-4D97-AF65-F5344CB8AC3E}">
        <p14:creationId xmlns:p14="http://schemas.microsoft.com/office/powerpoint/2010/main" val="249887226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614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547"/>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E9E26CBE-8C1E-4963-8B31-A5AE9F60DAB4}" type="datetimeFigureOut">
              <a:rPr lang="ru-RU"/>
              <a:pPr>
                <a:defRPr/>
              </a:pPr>
              <a:t>07.04.2023</a:t>
            </a:fld>
            <a:endParaRPr lang="ru-RU"/>
          </a:p>
        </p:txBody>
      </p:sp>
      <p:sp>
        <p:nvSpPr>
          <p:cNvPr id="5" name="Нижний колонтитул 4"/>
          <p:cNvSpPr>
            <a:spLocks noGrp="1"/>
          </p:cNvSpPr>
          <p:nvPr>
            <p:ph type="ftr" sz="quarter" idx="3"/>
          </p:nvPr>
        </p:nvSpPr>
        <p:spPr>
          <a:xfrm>
            <a:off x="4038600" y="6356547"/>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ru-RU"/>
          </a:p>
        </p:txBody>
      </p:sp>
      <p:sp>
        <p:nvSpPr>
          <p:cNvPr id="6" name="Номер слайда 5"/>
          <p:cNvSpPr>
            <a:spLocks noGrp="1"/>
          </p:cNvSpPr>
          <p:nvPr>
            <p:ph type="sldNum" sz="quarter" idx="4"/>
          </p:nvPr>
        </p:nvSpPr>
        <p:spPr>
          <a:xfrm>
            <a:off x="8610600" y="6356547"/>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itchFamily="34" charset="0"/>
              </a:defRPr>
            </a:lvl1pPr>
          </a:lstStyle>
          <a:p>
            <a:pPr fontAlgn="base">
              <a:spcBef>
                <a:spcPct val="0"/>
              </a:spcBef>
              <a:spcAft>
                <a:spcPct val="0"/>
              </a:spcAft>
              <a:defRPr/>
            </a:pPr>
            <a:fld id="{4A344B35-2A62-40EC-9FC3-3F1CE9FE30E8}" type="slidenum">
              <a:rPr lang="ru-RU" altLang="ru-RU"/>
              <a:pPr fontAlgn="base">
                <a:spcBef>
                  <a:spcPct val="0"/>
                </a:spcBef>
                <a:spcAft>
                  <a:spcPct val="0"/>
                </a:spcAft>
                <a:defRPr/>
              </a:pPr>
              <a:t>‹#›</a:t>
            </a:fld>
            <a:endParaRPr lang="ru-RU" altLang="ru-RU"/>
          </a:p>
        </p:txBody>
      </p:sp>
    </p:spTree>
    <p:extLst>
      <p:ext uri="{BB962C8B-B14F-4D97-AF65-F5344CB8AC3E}">
        <p14:creationId xmlns:p14="http://schemas.microsoft.com/office/powerpoint/2010/main" val="121016725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Заголовок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4099"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4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705C0443-D624-46B9-9678-A66240514D14}" type="datetimeFigureOut">
              <a:rPr lang="ru-RU"/>
              <a:pPr>
                <a:defRPr/>
              </a:pPr>
              <a:t>07.04.2023</a:t>
            </a:fld>
            <a:endParaRPr lang="ru-RU"/>
          </a:p>
        </p:txBody>
      </p:sp>
      <p:sp>
        <p:nvSpPr>
          <p:cNvPr id="5" name="Нижний колонтитул 4"/>
          <p:cNvSpPr>
            <a:spLocks noGrp="1"/>
          </p:cNvSpPr>
          <p:nvPr>
            <p:ph type="ftr" sz="quarter" idx="3"/>
          </p:nvPr>
        </p:nvSpPr>
        <p:spPr>
          <a:xfrm>
            <a:off x="4038600" y="63564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ru-RU"/>
          </a:p>
        </p:txBody>
      </p:sp>
      <p:sp>
        <p:nvSpPr>
          <p:cNvPr id="6" name="Номер слайда 5"/>
          <p:cNvSpPr>
            <a:spLocks noGrp="1"/>
          </p:cNvSpPr>
          <p:nvPr>
            <p:ph type="sldNum" sz="quarter" idx="4"/>
          </p:nvPr>
        </p:nvSpPr>
        <p:spPr>
          <a:xfrm>
            <a:off x="8610600" y="6356459"/>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itchFamily="34" charset="0"/>
              </a:defRPr>
            </a:lvl1pPr>
          </a:lstStyle>
          <a:p>
            <a:pPr fontAlgn="base">
              <a:spcBef>
                <a:spcPct val="0"/>
              </a:spcBef>
              <a:spcAft>
                <a:spcPct val="0"/>
              </a:spcAft>
            </a:pPr>
            <a:fld id="{0FD0F1EC-CC5E-4741-91DC-C91195F8BA89}" type="slidenum">
              <a:rPr lang="ru-RU" altLang="ru-RU" smtClean="0"/>
              <a:pPr fontAlgn="base">
                <a:spcBef>
                  <a:spcPct val="0"/>
                </a:spcBef>
                <a:spcAft>
                  <a:spcPct val="0"/>
                </a:spcAft>
              </a:pPr>
              <a:t>‹#›</a:t>
            </a:fld>
            <a:endParaRPr lang="ru-RU" altLang="ru-RU"/>
          </a:p>
        </p:txBody>
      </p:sp>
    </p:spTree>
    <p:extLst>
      <p:ext uri="{BB962C8B-B14F-4D97-AF65-F5344CB8AC3E}">
        <p14:creationId xmlns:p14="http://schemas.microsoft.com/office/powerpoint/2010/main" val="3840153255"/>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437"/>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BFA91A90-7501-4A37-A529-33D1214C15E5}" type="datetimeFigureOut">
              <a:rPr lang="ru-RU"/>
              <a:pPr>
                <a:defRPr/>
              </a:pPr>
              <a:t>07.04.2023</a:t>
            </a:fld>
            <a:endParaRPr lang="ru-RU"/>
          </a:p>
        </p:txBody>
      </p:sp>
      <p:sp>
        <p:nvSpPr>
          <p:cNvPr id="5" name="Нижний колонтитул 4"/>
          <p:cNvSpPr>
            <a:spLocks noGrp="1"/>
          </p:cNvSpPr>
          <p:nvPr>
            <p:ph type="ftr" sz="quarter" idx="3"/>
          </p:nvPr>
        </p:nvSpPr>
        <p:spPr>
          <a:xfrm>
            <a:off x="4038600" y="6356437"/>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ru-RU"/>
          </a:p>
        </p:txBody>
      </p:sp>
      <p:sp>
        <p:nvSpPr>
          <p:cNvPr id="6" name="Номер слайда 5"/>
          <p:cNvSpPr>
            <a:spLocks noGrp="1"/>
          </p:cNvSpPr>
          <p:nvPr>
            <p:ph type="sldNum" sz="quarter" idx="4"/>
          </p:nvPr>
        </p:nvSpPr>
        <p:spPr>
          <a:xfrm>
            <a:off x="8610600" y="6356437"/>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itchFamily="34" charset="0"/>
              </a:defRPr>
            </a:lvl1pPr>
          </a:lstStyle>
          <a:p>
            <a:pPr fontAlgn="base">
              <a:spcBef>
                <a:spcPct val="0"/>
              </a:spcBef>
              <a:spcAft>
                <a:spcPct val="0"/>
              </a:spcAft>
            </a:pPr>
            <a:fld id="{18A2058D-B69A-45D5-B453-40A65608FDB0}" type="slidenum">
              <a:rPr lang="ru-RU" altLang="ru-RU" smtClean="0"/>
              <a:pPr fontAlgn="base">
                <a:spcBef>
                  <a:spcPct val="0"/>
                </a:spcBef>
                <a:spcAft>
                  <a:spcPct val="0"/>
                </a:spcAft>
              </a:pPr>
              <a:t>‹#›</a:t>
            </a:fld>
            <a:endParaRPr lang="ru-RU" altLang="ru-RU"/>
          </a:p>
        </p:txBody>
      </p:sp>
    </p:spTree>
    <p:extLst>
      <p:ext uri="{BB962C8B-B14F-4D97-AF65-F5344CB8AC3E}">
        <p14:creationId xmlns:p14="http://schemas.microsoft.com/office/powerpoint/2010/main" val="2293553755"/>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Заголовок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5123"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87"/>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F470710E-6C8C-4251-827C-1F9F21E9162A}" type="datetimeFigureOut">
              <a:rPr lang="ru-RU"/>
              <a:pPr>
                <a:defRPr/>
              </a:pPr>
              <a:t>07.04.2023</a:t>
            </a:fld>
            <a:endParaRPr lang="ru-RU"/>
          </a:p>
        </p:txBody>
      </p:sp>
      <p:sp>
        <p:nvSpPr>
          <p:cNvPr id="5" name="Нижний колонтитул 4"/>
          <p:cNvSpPr>
            <a:spLocks noGrp="1"/>
          </p:cNvSpPr>
          <p:nvPr>
            <p:ph type="ftr" sz="quarter" idx="3"/>
          </p:nvPr>
        </p:nvSpPr>
        <p:spPr>
          <a:xfrm>
            <a:off x="4038600" y="6356387"/>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ru-RU"/>
          </a:p>
        </p:txBody>
      </p:sp>
      <p:sp>
        <p:nvSpPr>
          <p:cNvPr id="6" name="Номер слайда 5"/>
          <p:cNvSpPr>
            <a:spLocks noGrp="1"/>
          </p:cNvSpPr>
          <p:nvPr>
            <p:ph type="sldNum" sz="quarter" idx="4"/>
          </p:nvPr>
        </p:nvSpPr>
        <p:spPr>
          <a:xfrm>
            <a:off x="8610600" y="6356387"/>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itchFamily="34" charset="0"/>
              </a:defRPr>
            </a:lvl1pPr>
          </a:lstStyle>
          <a:p>
            <a:pPr fontAlgn="base">
              <a:spcBef>
                <a:spcPct val="0"/>
              </a:spcBef>
              <a:spcAft>
                <a:spcPct val="0"/>
              </a:spcAft>
            </a:pPr>
            <a:fld id="{97C2E3FC-27A8-4AF8-9197-2F195230BEF6}" type="slidenum">
              <a:rPr lang="ru-RU" altLang="ru-RU" smtClean="0"/>
              <a:pPr fontAlgn="base">
                <a:spcBef>
                  <a:spcPct val="0"/>
                </a:spcBef>
                <a:spcAft>
                  <a:spcPct val="0"/>
                </a:spcAft>
              </a:pPr>
              <a:t>‹#›</a:t>
            </a:fld>
            <a:endParaRPr lang="ru-RU" altLang="ru-RU"/>
          </a:p>
        </p:txBody>
      </p:sp>
    </p:spTree>
    <p:extLst>
      <p:ext uri="{BB962C8B-B14F-4D97-AF65-F5344CB8AC3E}">
        <p14:creationId xmlns:p14="http://schemas.microsoft.com/office/powerpoint/2010/main" val="4194425174"/>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3075"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9D058B4F-E188-4BC1-84E1-08DBB03B3B99}" type="datetimeFigureOut">
              <a:rPr lang="ru-RU"/>
              <a:pPr>
                <a:defRPr/>
              </a:pPr>
              <a:t>07.04.2023</a:t>
            </a:fld>
            <a:endParaRPr lang="ru-RU"/>
          </a:p>
        </p:txBody>
      </p:sp>
      <p:sp>
        <p:nvSpPr>
          <p:cNvPr id="5" name="Нижний колонтитул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ru-RU"/>
          </a:p>
        </p:txBody>
      </p:sp>
      <p:sp>
        <p:nvSpPr>
          <p:cNvPr id="6" name="Номер слайда 5"/>
          <p:cNvSpPr>
            <a:spLocks noGrp="1"/>
          </p:cNvSpPr>
          <p:nvPr>
            <p:ph type="sldNum" sz="quarter" idx="4"/>
          </p:nvPr>
        </p:nvSpPr>
        <p:spPr>
          <a:xfrm>
            <a:off x="8610600" y="6356359"/>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itchFamily="34" charset="0"/>
              </a:defRPr>
            </a:lvl1pPr>
          </a:lstStyle>
          <a:p>
            <a:pPr fontAlgn="base">
              <a:spcBef>
                <a:spcPct val="0"/>
              </a:spcBef>
              <a:spcAft>
                <a:spcPct val="0"/>
              </a:spcAft>
            </a:pPr>
            <a:fld id="{92A82768-1EF1-4755-BF49-63B9566A7C50}" type="slidenum">
              <a:rPr lang="ru-RU" altLang="ru-RU" smtClean="0"/>
              <a:pPr fontAlgn="base">
                <a:spcBef>
                  <a:spcPct val="0"/>
                </a:spcBef>
                <a:spcAft>
                  <a:spcPct val="0"/>
                </a:spcAft>
              </a:pPr>
              <a:t>‹#›</a:t>
            </a:fld>
            <a:endParaRPr lang="ru-RU" altLang="ru-RU"/>
          </a:p>
        </p:txBody>
      </p:sp>
    </p:spTree>
    <p:extLst>
      <p:ext uri="{BB962C8B-B14F-4D97-AF65-F5344CB8AC3E}">
        <p14:creationId xmlns:p14="http://schemas.microsoft.com/office/powerpoint/2010/main" val="985847088"/>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5.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22.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2.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21.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9.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1.png"/><Relationship Id="rId1" Type="http://schemas.openxmlformats.org/officeDocument/2006/relationships/slideLayout" Target="../slideLayouts/slideLayout99.xm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138.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openxmlformats.org/officeDocument/2006/relationships/hyperlink" Target="https://pubmed.ncbi.nlm.nih.gov/?term=Ma+L&amp;cauthor_id=16780670" TargetMode="External"/><Relationship Id="rId3" Type="http://schemas.openxmlformats.org/officeDocument/2006/relationships/image" Target="../media/image71.png"/><Relationship Id="rId7" Type="http://schemas.openxmlformats.org/officeDocument/2006/relationships/hyperlink" Target="https://pubmed.ncbi.nlm.nih.gov/?term=Zhang+XH&amp;cauthor_id=16780670" TargetMode="External"/><Relationship Id="rId2" Type="http://schemas.openxmlformats.org/officeDocument/2006/relationships/notesSlide" Target="../notesSlides/notesSlide24.xml"/><Relationship Id="rId1" Type="http://schemas.openxmlformats.org/officeDocument/2006/relationships/slideLayout" Target="../slideLayouts/slideLayout133.xml"/><Relationship Id="rId6" Type="http://schemas.openxmlformats.org/officeDocument/2006/relationships/hyperlink" Target="https://pubmed.ncbi.nlm.nih.gov/?term=Wang+LN&amp;cauthor_id=16780670" TargetMode="External"/><Relationship Id="rId5" Type="http://schemas.openxmlformats.org/officeDocument/2006/relationships/hyperlink" Target="https://pubmed.ncbi.nlm.nih.gov/16780670/#affiliation-1" TargetMode="External"/><Relationship Id="rId4" Type="http://schemas.openxmlformats.org/officeDocument/2006/relationships/hyperlink" Target="https://pubmed.ncbi.nlm.nih.gov/?term=Wang+W&amp;cauthor_id=16780670" TargetMode="External"/><Relationship Id="rId9" Type="http://schemas.openxmlformats.org/officeDocument/2006/relationships/hyperlink" Target="https://pubmed.ncbi.nlm.nih.gov/?term=Li+DJ&amp;cauthor_id=1678067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38.xml"/><Relationship Id="rId4" Type="http://schemas.openxmlformats.org/officeDocument/2006/relationships/chart" Target="../charts/chart5.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290181" y="1309774"/>
            <a:ext cx="9690971" cy="3136966"/>
          </a:xfrm>
        </p:spPr>
        <p:txBody>
          <a:bodyPr>
            <a:noAutofit/>
          </a:bodyPr>
          <a:lstStyle/>
          <a:p>
            <a:pPr>
              <a:lnSpc>
                <a:spcPct val="150000"/>
              </a:lnSpc>
            </a:pPr>
            <a:r>
              <a:rPr lang="ru-RU" sz="4000" dirty="0" err="1">
                <a:solidFill>
                  <a:schemeClr val="tx1"/>
                </a:solidFill>
                <a:latin typeface="Arial" pitchFamily="34" charset="0"/>
                <a:cs typeface="Arial" pitchFamily="34" charset="0"/>
              </a:rPr>
              <a:t>Эндотелиопротекция</a:t>
            </a:r>
            <a:r>
              <a:rPr lang="ru-RU" sz="4000" dirty="0">
                <a:solidFill>
                  <a:schemeClr val="tx1"/>
                </a:solidFill>
                <a:latin typeface="Arial" pitchFamily="34" charset="0"/>
                <a:cs typeface="Arial" pitchFamily="34" charset="0"/>
              </a:rPr>
              <a:t> </a:t>
            </a:r>
          </a:p>
          <a:p>
            <a:pPr>
              <a:lnSpc>
                <a:spcPct val="150000"/>
              </a:lnSpc>
            </a:pPr>
            <a:r>
              <a:rPr lang="ru-RU" sz="4000" dirty="0">
                <a:solidFill>
                  <a:schemeClr val="tx1"/>
                </a:solidFill>
                <a:latin typeface="Arial" pitchFamily="34" charset="0"/>
                <a:cs typeface="Arial" pitchFamily="34" charset="0"/>
              </a:rPr>
              <a:t>в реабилитации пациентов </a:t>
            </a:r>
          </a:p>
          <a:p>
            <a:pPr>
              <a:lnSpc>
                <a:spcPct val="150000"/>
              </a:lnSpc>
            </a:pPr>
            <a:r>
              <a:rPr lang="ru-RU" sz="4000" dirty="0">
                <a:solidFill>
                  <a:schemeClr val="tx1"/>
                </a:solidFill>
                <a:latin typeface="Arial" pitchFamily="34" charset="0"/>
                <a:cs typeface="Arial" pitchFamily="34" charset="0"/>
              </a:rPr>
              <a:t>после инсульта</a:t>
            </a:r>
          </a:p>
        </p:txBody>
      </p:sp>
      <p:sp>
        <p:nvSpPr>
          <p:cNvPr id="4" name="Прямоугольник 3"/>
          <p:cNvSpPr/>
          <p:nvPr/>
        </p:nvSpPr>
        <p:spPr>
          <a:xfrm>
            <a:off x="2396649" y="5496286"/>
            <a:ext cx="8012483" cy="1200329"/>
          </a:xfrm>
          <a:prstGeom prst="rect">
            <a:avLst/>
          </a:prstGeom>
        </p:spPr>
        <p:txBody>
          <a:bodyPr wrap="square">
            <a:spAutoFit/>
          </a:bodyPr>
          <a:lstStyle/>
          <a:p>
            <a:pPr algn="ctr"/>
            <a:r>
              <a:rPr lang="ru-RU" dirty="0" err="1">
                <a:latin typeface="Arial" pitchFamily="34" charset="0"/>
                <a:cs typeface="Arial" pitchFamily="34" charset="0"/>
              </a:rPr>
              <a:t>Визило</a:t>
            </a:r>
            <a:r>
              <a:rPr lang="ru-RU" dirty="0">
                <a:latin typeface="Arial" pitchFamily="34" charset="0"/>
                <a:cs typeface="Arial" pitchFamily="34" charset="0"/>
              </a:rPr>
              <a:t> Татьяна Леонидовна </a:t>
            </a:r>
          </a:p>
          <a:p>
            <a:pPr algn="ctr"/>
            <a:r>
              <a:rPr lang="ru-RU" dirty="0">
                <a:latin typeface="Arial" pitchFamily="34" charset="0"/>
                <a:cs typeface="Arial" pitchFamily="34" charset="0"/>
              </a:rPr>
              <a:t>д.м.н., профессор </a:t>
            </a:r>
          </a:p>
          <a:p>
            <a:pPr algn="ctr"/>
            <a:r>
              <a:rPr lang="ru-RU" dirty="0">
                <a:latin typeface="Arial" pitchFamily="34" charset="0"/>
                <a:cs typeface="Arial" pitchFamily="34" charset="0"/>
              </a:rPr>
              <a:t>ФГБОУ ВО Кемеровский государственный медицинский институт</a:t>
            </a:r>
          </a:p>
          <a:p>
            <a:pPr algn="ctr"/>
            <a:r>
              <a:rPr lang="ru-RU" dirty="0">
                <a:latin typeface="Arial" pitchFamily="34" charset="0"/>
                <a:cs typeface="Arial" pitchFamily="34" charset="0"/>
              </a:rPr>
              <a:t>Кемерово, 07.04.2023</a:t>
            </a:r>
          </a:p>
        </p:txBody>
      </p:sp>
    </p:spTree>
    <p:extLst>
      <p:ext uri="{BB962C8B-B14F-4D97-AF65-F5344CB8AC3E}">
        <p14:creationId xmlns:p14="http://schemas.microsoft.com/office/powerpoint/2010/main" val="2352147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66675"/>
            <a:ext cx="114490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7651" y="1504950"/>
            <a:ext cx="11039474" cy="5124480"/>
          </a:xfrm>
          <a:prstGeom prst="rect">
            <a:avLst/>
          </a:prstGeom>
        </p:spPr>
        <p:txBody>
          <a:bodyPr wrap="square">
            <a:spAutoFit/>
          </a:bodyPr>
          <a:lstStyle/>
          <a:p>
            <a:r>
              <a:rPr lang="ru-RU" b="1" dirty="0">
                <a:latin typeface="Arial" pitchFamily="34" charset="0"/>
                <a:cs typeface="Arial" pitchFamily="34" charset="0"/>
              </a:rPr>
              <a:t>В головном мозге находятся </a:t>
            </a:r>
            <a:r>
              <a:rPr lang="ru-RU" b="1" dirty="0">
                <a:solidFill>
                  <a:srgbClr val="FF0000"/>
                </a:solidFill>
                <a:latin typeface="Arial" pitchFamily="34" charset="0"/>
                <a:cs typeface="Arial" pitchFamily="34" charset="0"/>
              </a:rPr>
              <a:t>самые мелкие капилляры</a:t>
            </a:r>
            <a:br>
              <a:rPr lang="ru-RU" b="1" dirty="0">
                <a:latin typeface="Arial" pitchFamily="34" charset="0"/>
                <a:cs typeface="Arial" pitchFamily="34" charset="0"/>
              </a:rPr>
            </a:br>
            <a:br>
              <a:rPr lang="ru-RU" b="1" dirty="0">
                <a:latin typeface="Arial" pitchFamily="34" charset="0"/>
                <a:cs typeface="Arial" pitchFamily="34" charset="0"/>
              </a:rPr>
            </a:br>
            <a:r>
              <a:rPr lang="ru-RU" b="1" dirty="0">
                <a:latin typeface="Arial" pitchFamily="34" charset="0"/>
                <a:cs typeface="Arial" pitchFamily="34" charset="0"/>
              </a:rPr>
              <a:t>Внутримозговые сосуды имеют </a:t>
            </a:r>
            <a:r>
              <a:rPr lang="ru-RU" b="1" dirty="0">
                <a:solidFill>
                  <a:srgbClr val="FF0000"/>
                </a:solidFill>
                <a:latin typeface="Arial" pitchFamily="34" charset="0"/>
                <a:cs typeface="Arial" pitchFamily="34" charset="0"/>
              </a:rPr>
              <a:t>более тонкий эндотелий </a:t>
            </a:r>
            <a:r>
              <a:rPr lang="ru-RU" b="1" dirty="0">
                <a:latin typeface="Arial" pitchFamily="34" charset="0"/>
                <a:cs typeface="Arial" pitchFamily="34" charset="0"/>
              </a:rPr>
              <a:t>с большим числом </a:t>
            </a:r>
            <a:r>
              <a:rPr lang="ru-RU" b="1" dirty="0" err="1">
                <a:latin typeface="Arial" pitchFamily="34" charset="0"/>
                <a:cs typeface="Arial" pitchFamily="34" charset="0"/>
              </a:rPr>
              <a:t>пиноцитозных</a:t>
            </a:r>
            <a:r>
              <a:rPr lang="ru-RU" b="1" dirty="0">
                <a:latin typeface="Arial" pitchFamily="34" charset="0"/>
                <a:cs typeface="Arial" pitchFamily="34" charset="0"/>
              </a:rPr>
              <a:t> пузырьков и транспортных систем, что указывает на их </a:t>
            </a:r>
            <a:r>
              <a:rPr lang="ru-RU" b="1" dirty="0">
                <a:solidFill>
                  <a:srgbClr val="FF0000"/>
                </a:solidFill>
                <a:latin typeface="Arial" pitchFamily="34" charset="0"/>
                <a:cs typeface="Arial" pitchFamily="34" charset="0"/>
              </a:rPr>
              <a:t>большую проницаемость</a:t>
            </a:r>
            <a:r>
              <a:rPr lang="ru-RU" b="1" dirty="0">
                <a:latin typeface="Arial" pitchFamily="34" charset="0"/>
                <a:cs typeface="Arial" pitchFamily="34" charset="0"/>
              </a:rPr>
              <a:t>, которая возрастает по мере «продвижения» от мягкой мозговой оболочки к паренхиме головного мозга</a:t>
            </a:r>
            <a:br>
              <a:rPr lang="ru-RU" b="1" dirty="0">
                <a:latin typeface="Arial" pitchFamily="34" charset="0"/>
                <a:cs typeface="Arial" pitchFamily="34" charset="0"/>
              </a:rPr>
            </a:br>
            <a:br>
              <a:rPr lang="ru-RU" b="1" dirty="0">
                <a:latin typeface="Arial" pitchFamily="34" charset="0"/>
                <a:cs typeface="Arial" pitchFamily="34" charset="0"/>
              </a:rPr>
            </a:br>
            <a:r>
              <a:rPr lang="ru-RU" b="1" dirty="0">
                <a:latin typeface="Arial" pitchFamily="34" charset="0"/>
                <a:cs typeface="Arial" pitchFamily="34" charset="0"/>
              </a:rPr>
              <a:t>Структура </a:t>
            </a:r>
            <a:r>
              <a:rPr lang="ru-RU" b="1" dirty="0" err="1">
                <a:latin typeface="Arial" pitchFamily="34" charset="0"/>
                <a:cs typeface="Arial" pitchFamily="34" charset="0"/>
              </a:rPr>
              <a:t>эндотелиоцитов</a:t>
            </a:r>
            <a:r>
              <a:rPr lang="ru-RU" b="1" dirty="0">
                <a:latin typeface="Arial" pitchFamily="34" charset="0"/>
                <a:cs typeface="Arial" pitchFamily="34" charset="0"/>
              </a:rPr>
              <a:t> церебральных вен (многочисленные </a:t>
            </a:r>
            <a:r>
              <a:rPr lang="ru-RU" b="1" dirty="0" err="1">
                <a:latin typeface="Arial" pitchFamily="34" charset="0"/>
                <a:cs typeface="Arial" pitchFamily="34" charset="0"/>
              </a:rPr>
              <a:t>микроворсы</a:t>
            </a:r>
            <a:r>
              <a:rPr lang="ru-RU" b="1" dirty="0">
                <a:latin typeface="Arial" pitchFamily="34" charset="0"/>
                <a:cs typeface="Arial" pitchFamily="34" charset="0"/>
              </a:rPr>
              <a:t> на поверхности клеток, везикулы и вакуоли) так же указывает на их </a:t>
            </a:r>
            <a:r>
              <a:rPr lang="ru-RU" b="1" dirty="0">
                <a:solidFill>
                  <a:srgbClr val="FF0000"/>
                </a:solidFill>
                <a:latin typeface="Arial" pitchFamily="34" charset="0"/>
                <a:cs typeface="Arial" pitchFamily="34" charset="0"/>
              </a:rPr>
              <a:t>высокую транспортную способность</a:t>
            </a:r>
            <a:r>
              <a:rPr lang="ru-RU" b="1" dirty="0">
                <a:latin typeface="Arial" pitchFamily="34" charset="0"/>
                <a:cs typeface="Arial" pitchFamily="34" charset="0"/>
              </a:rPr>
              <a:t>, преимущественно в отношении воды</a:t>
            </a:r>
          </a:p>
          <a:p>
            <a:endParaRPr lang="ru-RU" sz="1200" dirty="0"/>
          </a:p>
          <a:p>
            <a:pPr>
              <a:lnSpc>
                <a:spcPct val="150000"/>
              </a:lnSpc>
            </a:pPr>
            <a:r>
              <a:rPr lang="ru-RU" b="1" dirty="0">
                <a:latin typeface="Arial" pitchFamily="34" charset="0"/>
                <a:cs typeface="Arial" pitchFamily="34" charset="0"/>
              </a:rPr>
              <a:t>Морфологическим </a:t>
            </a:r>
            <a:r>
              <a:rPr lang="ru-RU" b="1" dirty="0">
                <a:solidFill>
                  <a:srgbClr val="FF0000"/>
                </a:solidFill>
                <a:latin typeface="Arial" pitchFamily="34" charset="0"/>
                <a:cs typeface="Arial" pitchFamily="34" charset="0"/>
              </a:rPr>
              <a:t>субстратом гематоэнцефалического барьера </a:t>
            </a:r>
            <a:r>
              <a:rPr lang="ru-RU" b="1" dirty="0">
                <a:latin typeface="Arial" pitchFamily="34" charset="0"/>
                <a:cs typeface="Arial" pitchFamily="34" charset="0"/>
              </a:rPr>
              <a:t>в первую очередь являются</a:t>
            </a:r>
          </a:p>
          <a:p>
            <a:pPr>
              <a:lnSpc>
                <a:spcPct val="150000"/>
              </a:lnSpc>
            </a:pPr>
            <a:r>
              <a:rPr lang="ru-RU" b="1" dirty="0">
                <a:solidFill>
                  <a:srgbClr val="FF0000"/>
                </a:solidFill>
                <a:latin typeface="Arial" pitchFamily="34" charset="0"/>
                <a:cs typeface="Arial" pitchFamily="34" charset="0"/>
              </a:rPr>
              <a:t>эндотелиальные клетки </a:t>
            </a:r>
            <a:r>
              <a:rPr lang="ru-RU" b="1" dirty="0">
                <a:latin typeface="Arial" pitchFamily="34" charset="0"/>
                <a:cs typeface="Arial" pitchFamily="34" charset="0"/>
              </a:rPr>
              <a:t>мозговых капилляров, которые имеют ряд особенностей: эндотелий церебральных капилляров имеет большее количество митохондрий и концентрацию окислительных ферментов, обеспечивающих активный двухсторонний транспорт веществ между </a:t>
            </a:r>
            <a:r>
              <a:rPr lang="ru-RU" b="1" dirty="0" err="1">
                <a:latin typeface="Arial" pitchFamily="34" charset="0"/>
                <a:cs typeface="Arial" pitchFamily="34" charset="0"/>
              </a:rPr>
              <a:t>нейрональной</a:t>
            </a:r>
            <a:r>
              <a:rPr lang="ru-RU" b="1" dirty="0">
                <a:latin typeface="Arial" pitchFamily="34" charset="0"/>
                <a:cs typeface="Arial" pitchFamily="34" charset="0"/>
              </a:rPr>
              <a:t> тканью и кровью</a:t>
            </a:r>
            <a:endParaRPr lang="ru-RU" sz="1200" dirty="0">
              <a:latin typeface="Arial" pitchFamily="34" charset="0"/>
              <a:cs typeface="Arial" pitchFamily="34" charset="0"/>
            </a:endParaRPr>
          </a:p>
        </p:txBody>
      </p:sp>
      <p:sp>
        <p:nvSpPr>
          <p:cNvPr id="3" name="Прямоугольник 2"/>
          <p:cNvSpPr/>
          <p:nvPr/>
        </p:nvSpPr>
        <p:spPr>
          <a:xfrm>
            <a:off x="742949" y="443240"/>
            <a:ext cx="10296525" cy="523220"/>
          </a:xfrm>
          <a:prstGeom prst="rect">
            <a:avLst/>
          </a:prstGeom>
          <a:solidFill>
            <a:schemeClr val="bg1"/>
          </a:solidFill>
        </p:spPr>
        <p:txBody>
          <a:bodyPr wrap="square">
            <a:spAutoFit/>
          </a:bodyPr>
          <a:lstStyle/>
          <a:p>
            <a:pPr algn="ctr"/>
            <a:r>
              <a:rPr lang="ru-RU" sz="2800" b="1" dirty="0">
                <a:solidFill>
                  <a:srgbClr val="FF0000"/>
                </a:solidFill>
                <a:latin typeface="Arial" pitchFamily="34" charset="0"/>
                <a:cs typeface="Arial" pitchFamily="34" charset="0"/>
              </a:rPr>
              <a:t>Особенности сосудов головного мозга</a:t>
            </a:r>
          </a:p>
        </p:txBody>
      </p:sp>
    </p:spTree>
    <p:extLst>
      <p:ext uri="{BB962C8B-B14F-4D97-AF65-F5344CB8AC3E}">
        <p14:creationId xmlns:p14="http://schemas.microsoft.com/office/powerpoint/2010/main" val="2331007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695450"/>
            <a:ext cx="5588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685925"/>
            <a:ext cx="5588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36584" y="6035159"/>
            <a:ext cx="3511731" cy="369332"/>
          </a:xfrm>
          <a:prstGeom prst="rect">
            <a:avLst/>
          </a:prstGeom>
        </p:spPr>
        <p:txBody>
          <a:bodyPr wrap="none">
            <a:spAutoFit/>
          </a:bodyPr>
          <a:lstStyle/>
          <a:p>
            <a:r>
              <a:rPr lang="ru-RU" b="1" dirty="0">
                <a:latin typeface="Arial" pitchFamily="34" charset="0"/>
                <a:cs typeface="Arial" pitchFamily="34" charset="0"/>
              </a:rPr>
              <a:t>Неповрежденный эндотелий</a:t>
            </a:r>
          </a:p>
        </p:txBody>
      </p:sp>
      <p:sp>
        <p:nvSpPr>
          <p:cNvPr id="3" name="Прямоугольник 2"/>
          <p:cNvSpPr/>
          <p:nvPr/>
        </p:nvSpPr>
        <p:spPr>
          <a:xfrm>
            <a:off x="7822456" y="6035159"/>
            <a:ext cx="3297121" cy="369332"/>
          </a:xfrm>
          <a:prstGeom prst="rect">
            <a:avLst/>
          </a:prstGeom>
        </p:spPr>
        <p:txBody>
          <a:bodyPr wrap="none">
            <a:spAutoFit/>
          </a:bodyPr>
          <a:lstStyle/>
          <a:p>
            <a:r>
              <a:rPr lang="ru-RU" b="1" dirty="0">
                <a:latin typeface="Arial" pitchFamily="34" charset="0"/>
                <a:cs typeface="Arial" pitchFamily="34" charset="0"/>
              </a:rPr>
              <a:t>Эрозия эндотелия артерии</a:t>
            </a:r>
          </a:p>
        </p:txBody>
      </p:sp>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50" y="0"/>
            <a:ext cx="1119187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86895" y="328940"/>
            <a:ext cx="7719103" cy="523220"/>
          </a:xfrm>
          <a:prstGeom prst="rect">
            <a:avLst/>
          </a:prstGeom>
          <a:solidFill>
            <a:schemeClr val="bg1"/>
          </a:solidFill>
        </p:spPr>
        <p:txBody>
          <a:bodyPr wrap="square">
            <a:spAutoFit/>
          </a:bodyPr>
          <a:lstStyle/>
          <a:p>
            <a:pPr algn="ctr"/>
            <a:r>
              <a:rPr lang="ru-RU" sz="2800" b="1" dirty="0">
                <a:solidFill>
                  <a:srgbClr val="FF0000"/>
                </a:solidFill>
                <a:latin typeface="Arial" pitchFamily="34" charset="0"/>
                <a:cs typeface="Arial" pitchFamily="34" charset="0"/>
              </a:rPr>
              <a:t>Эндотелий в норме и при патологии</a:t>
            </a:r>
          </a:p>
        </p:txBody>
      </p:sp>
    </p:spTree>
    <p:extLst>
      <p:ext uri="{BB962C8B-B14F-4D97-AF65-F5344CB8AC3E}">
        <p14:creationId xmlns:p14="http://schemas.microsoft.com/office/powerpoint/2010/main" val="375798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6370640" y="228600"/>
            <a:ext cx="5546725" cy="884238"/>
          </a:xfrm>
        </p:spPr>
        <p:txBody>
          <a:bodyPr/>
          <a:lstStyle/>
          <a:p>
            <a:r>
              <a:rPr lang="ru-RU" sz="2800" b="1" dirty="0">
                <a:solidFill>
                  <a:srgbClr val="FF0000"/>
                </a:solidFill>
                <a:latin typeface="Arial" charset="0"/>
                <a:cs typeface="Arial" charset="0"/>
              </a:rPr>
              <a:t>Оценка активности эндотелия</a:t>
            </a:r>
          </a:p>
        </p:txBody>
      </p:sp>
      <p:sp>
        <p:nvSpPr>
          <p:cNvPr id="3" name="Объект 2"/>
          <p:cNvSpPr>
            <a:spLocks noGrp="1"/>
          </p:cNvSpPr>
          <p:nvPr>
            <p:ph idx="1"/>
          </p:nvPr>
        </p:nvSpPr>
        <p:spPr>
          <a:xfrm>
            <a:off x="6191250" y="1219200"/>
            <a:ext cx="6000751" cy="5532438"/>
          </a:xfrm>
          <a:noFill/>
        </p:spPr>
        <p:txBody>
          <a:bodyPr rtlCol="0">
            <a:noAutofit/>
          </a:bodyPr>
          <a:lstStyle/>
          <a:p>
            <a:pPr marL="0" indent="0" fontAlgn="auto">
              <a:spcAft>
                <a:spcPts val="0"/>
              </a:spcAft>
              <a:buFont typeface="Wingdings 3" charset="2"/>
              <a:buNone/>
              <a:defRPr/>
            </a:pPr>
            <a:r>
              <a:rPr lang="ru-RU" dirty="0">
                <a:solidFill>
                  <a:schemeClr val="tx1"/>
                </a:solidFill>
                <a:latin typeface="Arial" panose="020B0604020202020204" pitchFamily="34" charset="0"/>
                <a:cs typeface="Arial" panose="020B0604020202020204" pitchFamily="34" charset="0"/>
              </a:rPr>
              <a:t>В клинической практике функциональную активность эндотелия оценивают с помощью инструментальных методов </a:t>
            </a:r>
          </a:p>
          <a:p>
            <a:pPr marL="0" indent="0" fontAlgn="auto">
              <a:spcAft>
                <a:spcPts val="0"/>
              </a:spcAft>
              <a:buFont typeface="Wingdings 3" charset="2"/>
              <a:buNone/>
              <a:defRPr/>
            </a:pPr>
            <a:r>
              <a:rPr lang="ru-RU" dirty="0">
                <a:solidFill>
                  <a:schemeClr val="tx1"/>
                </a:solidFill>
                <a:latin typeface="Arial" panose="020B0604020202020204" pitchFamily="34" charset="0"/>
                <a:cs typeface="Arial" panose="020B0604020202020204" pitchFamily="34" charset="0"/>
              </a:rPr>
              <a:t>Исследуют </a:t>
            </a:r>
            <a:r>
              <a:rPr lang="ru-RU" b="1" dirty="0">
                <a:solidFill>
                  <a:schemeClr val="tx1"/>
                </a:solidFill>
                <a:latin typeface="Arial" panose="020B0604020202020204" pitchFamily="34" charset="0"/>
                <a:cs typeface="Arial" panose="020B0604020202020204" pitchFamily="34" charset="0"/>
              </a:rPr>
              <a:t>эндотелий-зависимую </a:t>
            </a:r>
            <a:r>
              <a:rPr lang="ru-RU" b="1" dirty="0" err="1">
                <a:solidFill>
                  <a:schemeClr val="tx1"/>
                </a:solidFill>
                <a:latin typeface="Arial" panose="020B0604020202020204" pitchFamily="34" charset="0"/>
                <a:cs typeface="Arial" panose="020B0604020202020204" pitchFamily="34" charset="0"/>
              </a:rPr>
              <a:t>вазодилатацию</a:t>
            </a:r>
            <a:r>
              <a:rPr lang="ru-RU" b="1" dirty="0">
                <a:solidFill>
                  <a:schemeClr val="tx1"/>
                </a:solidFill>
                <a:latin typeface="Arial" panose="020B0604020202020204" pitchFamily="34" charset="0"/>
                <a:cs typeface="Arial" panose="020B0604020202020204" pitchFamily="34" charset="0"/>
              </a:rPr>
              <a:t> </a:t>
            </a:r>
            <a:r>
              <a:rPr lang="ru-RU" dirty="0">
                <a:solidFill>
                  <a:schemeClr val="tx1"/>
                </a:solidFill>
                <a:latin typeface="Arial" panose="020B0604020202020204" pitchFamily="34" charset="0"/>
                <a:cs typeface="Arial" panose="020B0604020202020204" pitchFamily="34" charset="0"/>
              </a:rPr>
              <a:t>при:</a:t>
            </a:r>
          </a:p>
          <a:p>
            <a:pPr fontAlgn="auto">
              <a:spcAft>
                <a:spcPts val="0"/>
              </a:spcAft>
              <a:buFont typeface="Wingdings" panose="05000000000000000000" pitchFamily="2" charset="2"/>
              <a:buChar char="ü"/>
              <a:defRPr/>
            </a:pPr>
            <a:r>
              <a:rPr lang="ru-RU" b="1" dirty="0">
                <a:solidFill>
                  <a:schemeClr val="tx1"/>
                </a:solidFill>
                <a:latin typeface="Arial" panose="020B0604020202020204" pitchFamily="34" charset="0"/>
                <a:cs typeface="Arial" panose="020B0604020202020204" pitchFamily="34" charset="0"/>
              </a:rPr>
              <a:t>фармакологических пробах </a:t>
            </a:r>
            <a:r>
              <a:rPr lang="ru-RU" dirty="0">
                <a:solidFill>
                  <a:schemeClr val="tx1"/>
                </a:solidFill>
                <a:latin typeface="Arial" panose="020B0604020202020204" pitchFamily="34" charset="0"/>
                <a:cs typeface="Arial" panose="020B0604020202020204" pitchFamily="34" charset="0"/>
              </a:rPr>
              <a:t>(например, с ацетилхолином)</a:t>
            </a:r>
          </a:p>
          <a:p>
            <a:pPr fontAlgn="auto">
              <a:spcAft>
                <a:spcPts val="0"/>
              </a:spcAft>
              <a:buFont typeface="Wingdings" panose="05000000000000000000" pitchFamily="2" charset="2"/>
              <a:buChar char="ü"/>
              <a:defRPr/>
            </a:pPr>
            <a:r>
              <a:rPr lang="ru-RU" b="1" dirty="0">
                <a:solidFill>
                  <a:schemeClr val="tx1"/>
                </a:solidFill>
                <a:latin typeface="Arial" panose="020B0604020202020204" pitchFamily="34" charset="0"/>
                <a:cs typeface="Arial" panose="020B0604020202020204" pitchFamily="34" charset="0"/>
              </a:rPr>
              <a:t>пробе с реактивной гиперемией </a:t>
            </a:r>
            <a:r>
              <a:rPr lang="ru-RU" dirty="0">
                <a:solidFill>
                  <a:schemeClr val="tx1"/>
                </a:solidFill>
                <a:latin typeface="Arial" panose="020B0604020202020204" pitchFamily="34" charset="0"/>
                <a:cs typeface="Arial" panose="020B0604020202020204" pitchFamily="34" charset="0"/>
              </a:rPr>
              <a:t>(по изменению напряжения сдвига при прекращении/ восстановлении кровотока по плечевой артерии)</a:t>
            </a:r>
          </a:p>
          <a:p>
            <a:pPr fontAlgn="auto">
              <a:spcAft>
                <a:spcPts val="0"/>
              </a:spcAft>
              <a:buFont typeface="Wingdings" panose="05000000000000000000" pitchFamily="2" charset="2"/>
              <a:buChar char="ü"/>
              <a:defRPr/>
            </a:pPr>
            <a:r>
              <a:rPr lang="ru-RU" b="1" dirty="0">
                <a:solidFill>
                  <a:schemeClr val="tx1"/>
                </a:solidFill>
                <a:latin typeface="Arial" panose="020B0604020202020204" pitchFamily="34" charset="0"/>
                <a:cs typeface="Arial" panose="020B0604020202020204" pitchFamily="34" charset="0"/>
              </a:rPr>
              <a:t>пробе с </a:t>
            </a:r>
            <a:r>
              <a:rPr lang="ru-RU" b="1" dirty="0" err="1">
                <a:solidFill>
                  <a:schemeClr val="tx1"/>
                </a:solidFill>
                <a:latin typeface="Arial" panose="020B0604020202020204" pitchFamily="34" charset="0"/>
                <a:cs typeface="Arial" panose="020B0604020202020204" pitchFamily="34" charset="0"/>
              </a:rPr>
              <a:t>холодовым</a:t>
            </a:r>
            <a:r>
              <a:rPr lang="ru-RU" b="1" dirty="0">
                <a:solidFill>
                  <a:schemeClr val="tx1"/>
                </a:solidFill>
                <a:latin typeface="Arial" panose="020B0604020202020204" pitchFamily="34" charset="0"/>
                <a:cs typeface="Arial" panose="020B0604020202020204" pitchFamily="34" charset="0"/>
              </a:rPr>
              <a:t> или ментальным стрессом </a:t>
            </a:r>
            <a:r>
              <a:rPr lang="ru-RU" dirty="0">
                <a:solidFill>
                  <a:schemeClr val="tx1"/>
                </a:solidFill>
                <a:latin typeface="Arial" panose="020B0604020202020204" pitchFamily="34" charset="0"/>
                <a:cs typeface="Arial" panose="020B0604020202020204" pitchFamily="34" charset="0"/>
              </a:rPr>
              <a:t>(при исследовании кровотока в миокарде)</a:t>
            </a:r>
          </a:p>
          <a:p>
            <a:pPr fontAlgn="auto">
              <a:spcAft>
                <a:spcPts val="0"/>
              </a:spcAft>
              <a:buFont typeface="Wingdings" panose="05000000000000000000" pitchFamily="2" charset="2"/>
              <a:buChar char="ü"/>
              <a:defRPr/>
            </a:pPr>
            <a:endParaRPr lang="ru-RU" dirty="0">
              <a:solidFill>
                <a:schemeClr val="tx1"/>
              </a:solidFill>
              <a:latin typeface="Arial" panose="020B0604020202020204" pitchFamily="34" charset="0"/>
              <a:cs typeface="Arial" panose="020B0604020202020204" pitchFamily="34" charset="0"/>
            </a:endParaRPr>
          </a:p>
          <a:p>
            <a:pPr marL="0" indent="0" fontAlgn="auto">
              <a:spcAft>
                <a:spcPts val="0"/>
              </a:spcAft>
              <a:buFont typeface="Wingdings 3" charset="2"/>
              <a:buNone/>
              <a:defRPr/>
            </a:pPr>
            <a:r>
              <a:rPr lang="ru-RU" dirty="0">
                <a:solidFill>
                  <a:schemeClr val="tx1"/>
                </a:solidFill>
                <a:latin typeface="Arial" panose="020B0604020202020204" pitchFamily="34" charset="0"/>
                <a:cs typeface="Arial" panose="020B0604020202020204" pitchFamily="34" charset="0"/>
              </a:rPr>
              <a:t>Лабораторная диагностика эндотелиальной дисфункции — оценка содержания в крови различных веществ, образующихся в эндотелии </a:t>
            </a:r>
            <a:endParaRPr lang="ru-RU" dirty="0">
              <a:solidFill>
                <a:schemeClr val="tx1">
                  <a:lumMod val="75000"/>
                  <a:lumOff val="25000"/>
                </a:schemeClr>
              </a:solidFill>
            </a:endParaRPr>
          </a:p>
        </p:txBody>
      </p:sp>
      <p:pic>
        <p:nvPicPr>
          <p:cNvPr id="3072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7" y="16115"/>
            <a:ext cx="589756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7" y="3062288"/>
            <a:ext cx="5897563"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991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1" y="0"/>
            <a:ext cx="12192000" cy="869950"/>
          </a:xfrm>
        </p:spPr>
        <p:txBody>
          <a:bodyPr/>
          <a:lstStyle/>
          <a:p>
            <a:pPr algn="r"/>
            <a:r>
              <a:rPr lang="ru-RU" sz="2400" dirty="0">
                <a:solidFill>
                  <a:srgbClr val="FF0000"/>
                </a:solidFill>
                <a:latin typeface="Arial" charset="0"/>
                <a:cs typeface="Arial" charset="0"/>
              </a:rPr>
              <a:t>Косвенным методом оценки состояния эндотелия является исследование содержания в крови </a:t>
            </a:r>
            <a:r>
              <a:rPr lang="ru-RU" sz="2400" b="1" dirty="0">
                <a:solidFill>
                  <a:srgbClr val="FF0000"/>
                </a:solidFill>
                <a:latin typeface="Arial" charset="0"/>
                <a:cs typeface="Arial" charset="0"/>
              </a:rPr>
              <a:t>факторов, повреждающих эндотелий</a:t>
            </a:r>
            <a:r>
              <a:rPr lang="ru-RU" sz="2400" dirty="0">
                <a:solidFill>
                  <a:srgbClr val="FF0000"/>
                </a:solidFill>
                <a:latin typeface="Arial" charset="0"/>
                <a:cs typeface="Arial" charset="0"/>
              </a:rPr>
              <a:t>:</a:t>
            </a:r>
          </a:p>
        </p:txBody>
      </p:sp>
      <p:sp>
        <p:nvSpPr>
          <p:cNvPr id="32771" name="Объект 2"/>
          <p:cNvSpPr>
            <a:spLocks noGrp="1"/>
          </p:cNvSpPr>
          <p:nvPr>
            <p:ph idx="1"/>
          </p:nvPr>
        </p:nvSpPr>
        <p:spPr>
          <a:xfrm>
            <a:off x="3581400" y="1133475"/>
            <a:ext cx="8039100" cy="4794255"/>
          </a:xfrm>
        </p:spPr>
        <p:txBody>
          <a:bodyPr/>
          <a:lstStyle/>
          <a:p>
            <a:pPr marL="0" indent="0">
              <a:buFont typeface="Wingdings 3" pitchFamily="18" charset="2"/>
              <a:buNone/>
            </a:pPr>
            <a:r>
              <a:rPr lang="ru-RU" sz="2400" dirty="0">
                <a:solidFill>
                  <a:schemeClr val="tx1"/>
                </a:solidFill>
                <a:latin typeface="Arial" charset="0"/>
                <a:cs typeface="Arial" charset="0"/>
              </a:rPr>
              <a:t>-</a:t>
            </a:r>
            <a:r>
              <a:rPr lang="ru-RU" sz="2400" dirty="0" err="1">
                <a:solidFill>
                  <a:schemeClr val="tx1"/>
                </a:solidFill>
                <a:latin typeface="Arial" charset="0"/>
                <a:cs typeface="Arial" charset="0"/>
              </a:rPr>
              <a:t>гиперхолестеринемия</a:t>
            </a:r>
            <a:r>
              <a:rPr lang="ru-RU" sz="2400" dirty="0">
                <a:solidFill>
                  <a:schemeClr val="tx1"/>
                </a:solidFill>
                <a:latin typeface="Arial" charset="0"/>
                <a:cs typeface="Arial" charset="0"/>
              </a:rPr>
              <a:t>, уровень </a:t>
            </a:r>
            <a:r>
              <a:rPr lang="ru-RU" sz="2400" dirty="0" err="1">
                <a:solidFill>
                  <a:schemeClr val="tx1"/>
                </a:solidFill>
                <a:latin typeface="Arial" charset="0"/>
                <a:cs typeface="Arial" charset="0"/>
              </a:rPr>
              <a:t>липопротедов</a:t>
            </a:r>
            <a:r>
              <a:rPr lang="ru-RU" sz="2400" dirty="0">
                <a:solidFill>
                  <a:schemeClr val="tx1"/>
                </a:solidFill>
                <a:latin typeface="Arial" charset="0"/>
                <a:cs typeface="Arial" charset="0"/>
              </a:rPr>
              <a:t> низкой плотности, липопротеидов очень низкой плотности;</a:t>
            </a:r>
          </a:p>
          <a:p>
            <a:pPr marL="0" indent="0">
              <a:buFont typeface="Wingdings 3" pitchFamily="18" charset="2"/>
              <a:buNone/>
            </a:pPr>
            <a:r>
              <a:rPr lang="ru-RU" sz="2400" dirty="0">
                <a:solidFill>
                  <a:schemeClr val="tx1"/>
                </a:solidFill>
                <a:latin typeface="Arial" charset="0"/>
                <a:cs typeface="Arial" charset="0"/>
              </a:rPr>
              <a:t>-С-реактивный белок;</a:t>
            </a:r>
          </a:p>
          <a:p>
            <a:pPr marL="0" indent="0">
              <a:buFont typeface="Wingdings 3" pitchFamily="18" charset="2"/>
              <a:buNone/>
            </a:pPr>
            <a:r>
              <a:rPr lang="ru-RU" sz="2400" dirty="0">
                <a:solidFill>
                  <a:schemeClr val="tx1"/>
                </a:solidFill>
                <a:latin typeface="Arial" charset="0"/>
                <a:cs typeface="Arial" charset="0"/>
              </a:rPr>
              <a:t>-антифосфолипидные антитела;</a:t>
            </a:r>
          </a:p>
          <a:p>
            <a:pPr marL="0" indent="0">
              <a:buFont typeface="Wingdings 3" pitchFamily="18" charset="2"/>
              <a:buNone/>
            </a:pPr>
            <a:r>
              <a:rPr lang="ru-RU" sz="2400" dirty="0">
                <a:solidFill>
                  <a:schemeClr val="tx1"/>
                </a:solidFill>
                <a:latin typeface="Arial" charset="0"/>
                <a:cs typeface="Arial" charset="0"/>
              </a:rPr>
              <a:t>-</a:t>
            </a:r>
            <a:r>
              <a:rPr lang="ru-RU" sz="2400" dirty="0" err="1">
                <a:solidFill>
                  <a:schemeClr val="tx1"/>
                </a:solidFill>
                <a:latin typeface="Arial" charset="0"/>
                <a:cs typeface="Arial" charset="0"/>
              </a:rPr>
              <a:t>ангиотензин</a:t>
            </a:r>
            <a:r>
              <a:rPr lang="ru-RU" sz="2400" dirty="0">
                <a:solidFill>
                  <a:schemeClr val="tx1"/>
                </a:solidFill>
                <a:latin typeface="Arial" charset="0"/>
                <a:cs typeface="Arial" charset="0"/>
              </a:rPr>
              <a:t> II;</a:t>
            </a:r>
          </a:p>
          <a:p>
            <a:pPr marL="0" indent="0">
              <a:buFont typeface="Wingdings 3" pitchFamily="18" charset="2"/>
              <a:buNone/>
            </a:pPr>
            <a:r>
              <a:rPr lang="ru-RU" sz="2400" dirty="0">
                <a:solidFill>
                  <a:schemeClr val="tx1"/>
                </a:solidFill>
                <a:latin typeface="Arial" charset="0"/>
                <a:cs typeface="Arial" charset="0"/>
              </a:rPr>
              <a:t>-</a:t>
            </a:r>
            <a:r>
              <a:rPr lang="ru-RU" sz="2400" dirty="0" err="1">
                <a:solidFill>
                  <a:schemeClr val="tx1"/>
                </a:solidFill>
                <a:latin typeface="Arial" charset="0"/>
                <a:cs typeface="Arial" charset="0"/>
              </a:rPr>
              <a:t>гипергомоцистеинемия</a:t>
            </a:r>
            <a:r>
              <a:rPr lang="ru-RU" sz="2400" dirty="0">
                <a:solidFill>
                  <a:schemeClr val="tx1"/>
                </a:solidFill>
                <a:latin typeface="Arial" charset="0"/>
                <a:cs typeface="Arial" charset="0"/>
              </a:rPr>
              <a:t>;</a:t>
            </a:r>
          </a:p>
          <a:p>
            <a:pPr marL="0" indent="0">
              <a:buFont typeface="Wingdings 3" pitchFamily="18" charset="2"/>
              <a:buNone/>
            </a:pPr>
            <a:r>
              <a:rPr lang="ru-RU" sz="2400" dirty="0">
                <a:solidFill>
                  <a:schemeClr val="tx1"/>
                </a:solidFill>
                <a:latin typeface="Arial" charset="0"/>
                <a:cs typeface="Arial" charset="0"/>
              </a:rPr>
              <a:t>-асимметричный </a:t>
            </a:r>
            <a:r>
              <a:rPr lang="ru-RU" sz="2400" dirty="0" err="1">
                <a:solidFill>
                  <a:schemeClr val="tx1"/>
                </a:solidFill>
                <a:latin typeface="Arial" charset="0"/>
                <a:cs typeface="Arial" charset="0"/>
              </a:rPr>
              <a:t>диметиларгинин</a:t>
            </a:r>
            <a:r>
              <a:rPr lang="ru-RU" sz="2400" dirty="0">
                <a:solidFill>
                  <a:schemeClr val="tx1"/>
                </a:solidFill>
                <a:latin typeface="Arial" charset="0"/>
                <a:cs typeface="Arial" charset="0"/>
              </a:rPr>
              <a:t> (ADMА);</a:t>
            </a:r>
          </a:p>
          <a:p>
            <a:pPr marL="0" indent="0">
              <a:buFont typeface="Wingdings 3" pitchFamily="18" charset="2"/>
              <a:buNone/>
            </a:pPr>
            <a:r>
              <a:rPr lang="ru-RU" sz="2400" dirty="0">
                <a:solidFill>
                  <a:schemeClr val="tx1"/>
                </a:solidFill>
                <a:latin typeface="Arial" charset="0"/>
                <a:cs typeface="Arial" charset="0"/>
              </a:rPr>
              <a:t>-липопротеин (а);</a:t>
            </a:r>
          </a:p>
          <a:p>
            <a:pPr marL="0" indent="0">
              <a:buFont typeface="Wingdings 3" pitchFamily="18" charset="2"/>
              <a:buNone/>
            </a:pPr>
            <a:r>
              <a:rPr lang="ru-RU" sz="2400" dirty="0">
                <a:solidFill>
                  <a:schemeClr val="tx1"/>
                </a:solidFill>
                <a:latin typeface="Arial" charset="0"/>
                <a:cs typeface="Arial" charset="0"/>
              </a:rPr>
              <a:t>-</a:t>
            </a:r>
            <a:r>
              <a:rPr lang="ru-RU" sz="2400" dirty="0" err="1">
                <a:solidFill>
                  <a:schemeClr val="tx1"/>
                </a:solidFill>
                <a:latin typeface="Arial" charset="0"/>
                <a:cs typeface="Arial" charset="0"/>
              </a:rPr>
              <a:t>ксантиноксидаза</a:t>
            </a:r>
            <a:r>
              <a:rPr lang="ru-RU" sz="2400" dirty="0">
                <a:solidFill>
                  <a:schemeClr val="tx1"/>
                </a:solidFill>
                <a:latin typeface="Arial" charset="0"/>
                <a:cs typeface="Arial" charset="0"/>
              </a:rPr>
              <a:t>;</a:t>
            </a:r>
          </a:p>
          <a:p>
            <a:pPr marL="0" indent="0">
              <a:buFont typeface="Wingdings 3" pitchFamily="18" charset="2"/>
              <a:buNone/>
            </a:pPr>
            <a:r>
              <a:rPr lang="ru-RU" sz="2400" dirty="0">
                <a:solidFill>
                  <a:schemeClr val="tx1"/>
                </a:solidFill>
                <a:latin typeface="Arial" charset="0"/>
                <a:cs typeface="Arial" charset="0"/>
              </a:rPr>
              <a:t>-цитокины (ИЛ-1В, ФНО-а, ИЛ-8 и др.).</a:t>
            </a:r>
          </a:p>
          <a:p>
            <a:pPr marL="0" indent="0">
              <a:buFont typeface="Wingdings 3" pitchFamily="18" charset="2"/>
              <a:buNone/>
            </a:pPr>
            <a:endParaRPr lang="ru-RU" sz="2000" dirty="0">
              <a:solidFill>
                <a:schemeClr val="tx1"/>
              </a:solidFill>
            </a:endParaRPr>
          </a:p>
        </p:txBody>
      </p:sp>
      <p:pic>
        <p:nvPicPr>
          <p:cNvPr id="32772" name="Рисунок 3"/>
          <p:cNvPicPr>
            <a:picLocks noChangeAspect="1"/>
          </p:cNvPicPr>
          <p:nvPr/>
        </p:nvPicPr>
        <p:blipFill>
          <a:blip r:embed="rId2">
            <a:extLst>
              <a:ext uri="{28A0092B-C50C-407E-A947-70E740481C1C}">
                <a14:useLocalDpi xmlns:a14="http://schemas.microsoft.com/office/drawing/2010/main" val="0"/>
              </a:ext>
            </a:extLst>
          </a:blip>
          <a:srcRect l="22801" r="21519"/>
          <a:stretch>
            <a:fillRect/>
          </a:stretch>
        </p:blipFill>
        <p:spPr bwMode="auto">
          <a:xfrm>
            <a:off x="0" y="566477"/>
            <a:ext cx="3400425" cy="337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6" y="3692766"/>
            <a:ext cx="3232149" cy="323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Рисунок 6"/>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9236076" y="4524375"/>
            <a:ext cx="2955925" cy="233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45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5970" y="158234"/>
            <a:ext cx="5030608" cy="523220"/>
          </a:xfrm>
          <a:prstGeom prst="rect">
            <a:avLst/>
          </a:prstGeom>
        </p:spPr>
        <p:txBody>
          <a:bodyPr wrap="none">
            <a:spAutoFit/>
          </a:bodyPr>
          <a:lstStyle/>
          <a:p>
            <a:r>
              <a:rPr lang="ru-RU" sz="2800" b="1" dirty="0">
                <a:solidFill>
                  <a:srgbClr val="FF0000"/>
                </a:solidFill>
                <a:latin typeface="Arial" pitchFamily="34" charset="0"/>
                <a:cs typeface="Arial" pitchFamily="34" charset="0"/>
              </a:rPr>
              <a:t>Понятие микроциркуляции</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20" y="1038225"/>
            <a:ext cx="4415104" cy="48811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6076950"/>
            <a:ext cx="5334000" cy="646331"/>
          </a:xfrm>
          <a:prstGeom prst="rect">
            <a:avLst/>
          </a:prstGeom>
        </p:spPr>
        <p:txBody>
          <a:bodyPr wrap="square">
            <a:spAutoFit/>
          </a:bodyPr>
          <a:lstStyle/>
          <a:p>
            <a:pPr algn="ctr"/>
            <a:r>
              <a:rPr lang="ru-RU" b="1" dirty="0">
                <a:latin typeface="Arial" pitchFamily="34" charset="0"/>
                <a:cs typeface="Arial" pitchFamily="34" charset="0"/>
              </a:rPr>
              <a:t>Общая длина капиллярного русла </a:t>
            </a:r>
          </a:p>
          <a:p>
            <a:pPr algn="ctr"/>
            <a:r>
              <a:rPr lang="ru-RU" b="1" dirty="0">
                <a:latin typeface="Arial" pitchFamily="34" charset="0"/>
                <a:cs typeface="Arial" pitchFamily="34" charset="0"/>
              </a:rPr>
              <a:t>головного мозга составляет 600 км </a:t>
            </a:r>
          </a:p>
        </p:txBody>
      </p:sp>
      <p:sp>
        <p:nvSpPr>
          <p:cNvPr id="4" name="Прямоугольник 3"/>
          <p:cNvSpPr/>
          <p:nvPr/>
        </p:nvSpPr>
        <p:spPr>
          <a:xfrm>
            <a:off x="5334000" y="533400"/>
            <a:ext cx="6781801" cy="5858014"/>
          </a:xfrm>
          <a:prstGeom prst="rect">
            <a:avLst/>
          </a:prstGeom>
        </p:spPr>
        <p:txBody>
          <a:bodyPr wrap="square">
            <a:spAutoFit/>
          </a:bodyPr>
          <a:lstStyle/>
          <a:p>
            <a:pPr algn="ctr">
              <a:lnSpc>
                <a:spcPct val="150000"/>
              </a:lnSpc>
            </a:pPr>
            <a:r>
              <a:rPr lang="ru-RU" dirty="0">
                <a:latin typeface="Arial" pitchFamily="34" charset="0"/>
                <a:cs typeface="Arial" pitchFamily="34" charset="0"/>
              </a:rPr>
              <a:t>По размеру артерии делятся на </a:t>
            </a:r>
          </a:p>
          <a:p>
            <a:pPr marL="285750" indent="-285750">
              <a:lnSpc>
                <a:spcPct val="150000"/>
              </a:lnSpc>
              <a:buFont typeface="Wingdings" pitchFamily="2" charset="2"/>
              <a:buChar char="§"/>
            </a:pPr>
            <a:r>
              <a:rPr lang="ru-RU" dirty="0">
                <a:latin typeface="Arial" pitchFamily="34" charset="0"/>
                <a:cs typeface="Arial" pitchFamily="34" charset="0"/>
              </a:rPr>
              <a:t>крупные (диаметр более 600 мкм)</a:t>
            </a:r>
          </a:p>
          <a:p>
            <a:pPr marL="285750" indent="-285750">
              <a:lnSpc>
                <a:spcPct val="150000"/>
              </a:lnSpc>
              <a:buFont typeface="Wingdings" pitchFamily="2" charset="2"/>
              <a:buChar char="§"/>
            </a:pPr>
            <a:r>
              <a:rPr lang="ru-RU" dirty="0">
                <a:latin typeface="Arial" pitchFamily="34" charset="0"/>
                <a:cs typeface="Arial" pitchFamily="34" charset="0"/>
              </a:rPr>
              <a:t>среднего калибра (300-600 мкм)</a:t>
            </a:r>
          </a:p>
          <a:p>
            <a:pPr marL="285750" indent="-285750">
              <a:lnSpc>
                <a:spcPct val="150000"/>
              </a:lnSpc>
              <a:buFont typeface="Wingdings" pitchFamily="2" charset="2"/>
              <a:buChar char="§"/>
            </a:pPr>
            <a:r>
              <a:rPr lang="ru-RU" dirty="0">
                <a:latin typeface="Arial" pitchFamily="34" charset="0"/>
                <a:cs typeface="Arial" pitchFamily="34" charset="0"/>
              </a:rPr>
              <a:t>мелкие (150-300 мкм)</a:t>
            </a:r>
          </a:p>
          <a:p>
            <a:pPr marL="285750" indent="-285750">
              <a:lnSpc>
                <a:spcPct val="150000"/>
              </a:lnSpc>
              <a:buFont typeface="Wingdings" pitchFamily="2" charset="2"/>
              <a:buChar char="§"/>
            </a:pPr>
            <a:r>
              <a:rPr lang="ru-RU" dirty="0">
                <a:latin typeface="Arial" pitchFamily="34" charset="0"/>
                <a:cs typeface="Arial" pitchFamily="34" charset="0"/>
              </a:rPr>
              <a:t>артериолы (диаметр менее 150 мкм)</a:t>
            </a:r>
          </a:p>
          <a:p>
            <a:pPr>
              <a:lnSpc>
                <a:spcPct val="150000"/>
              </a:lnSpc>
            </a:pPr>
            <a:endParaRPr lang="ru-RU" dirty="0">
              <a:latin typeface="Arial" pitchFamily="34" charset="0"/>
              <a:cs typeface="Arial" pitchFamily="34" charset="0"/>
            </a:endParaRPr>
          </a:p>
          <a:p>
            <a:pPr>
              <a:lnSpc>
                <a:spcPct val="150000"/>
              </a:lnSpc>
            </a:pPr>
            <a:r>
              <a:rPr lang="ru-RU" dirty="0">
                <a:latin typeface="Arial" pitchFamily="34" charset="0"/>
                <a:cs typeface="Arial" pitchFamily="34" charset="0"/>
              </a:rPr>
              <a:t>Капилляры в диаметре составляют -10 мкм, </a:t>
            </a:r>
            <a:r>
              <a:rPr lang="ru-RU" dirty="0" err="1">
                <a:latin typeface="Arial" pitchFamily="34" charset="0"/>
                <a:cs typeface="Arial" pitchFamily="34" charset="0"/>
              </a:rPr>
              <a:t>венулы</a:t>
            </a:r>
            <a:r>
              <a:rPr lang="ru-RU" dirty="0">
                <a:latin typeface="Arial" pitchFamily="34" charset="0"/>
                <a:cs typeface="Arial" pitchFamily="34" charset="0"/>
              </a:rPr>
              <a:t> – 10-300 мкм, вены – более 300 мкм</a:t>
            </a:r>
          </a:p>
          <a:p>
            <a:pPr>
              <a:lnSpc>
                <a:spcPct val="150000"/>
              </a:lnSpc>
            </a:pPr>
            <a:endParaRPr lang="ru-RU" dirty="0">
              <a:latin typeface="Arial" pitchFamily="34" charset="0"/>
              <a:cs typeface="Arial" pitchFamily="34" charset="0"/>
            </a:endParaRPr>
          </a:p>
          <a:p>
            <a:pPr>
              <a:lnSpc>
                <a:spcPct val="150000"/>
              </a:lnSpc>
            </a:pPr>
            <a:r>
              <a:rPr lang="ru-RU" b="1" dirty="0">
                <a:latin typeface="Arial" pitchFamily="34" charset="0"/>
                <a:cs typeface="Arial" pitchFamily="34" charset="0"/>
              </a:rPr>
              <a:t>Процесс кровообращения в микрососудах диаметром менее 100 мкм, обеспечивающих процессы обмена между кровью и тканями, называют </a:t>
            </a:r>
            <a:r>
              <a:rPr lang="ru-RU" b="1" dirty="0">
                <a:solidFill>
                  <a:srgbClr val="FF0000"/>
                </a:solidFill>
                <a:latin typeface="Arial" pitchFamily="34" charset="0"/>
                <a:cs typeface="Arial" pitchFamily="34" charset="0"/>
              </a:rPr>
              <a:t>микроциркуляцией</a:t>
            </a:r>
            <a:r>
              <a:rPr lang="ru-RU" b="1" dirty="0">
                <a:latin typeface="Arial" pitchFamily="34" charset="0"/>
                <a:cs typeface="Arial" pitchFamily="34" charset="0"/>
              </a:rPr>
              <a:t> </a:t>
            </a:r>
            <a:r>
              <a:rPr lang="ru-RU" sz="1600" dirty="0">
                <a:latin typeface="Arial" pitchFamily="34" charset="0"/>
                <a:cs typeface="Arial" pitchFamily="34" charset="0"/>
              </a:rPr>
              <a:t>(термин предложен в 1954 году на Национальном конгрессе морфологов, физиологов, биохимиков и клиницистов (США)</a:t>
            </a:r>
          </a:p>
        </p:txBody>
      </p:sp>
    </p:spTree>
    <p:extLst>
      <p:ext uri="{BB962C8B-B14F-4D97-AF65-F5344CB8AC3E}">
        <p14:creationId xmlns:p14="http://schemas.microsoft.com/office/powerpoint/2010/main" val="1561803862"/>
      </p:ext>
    </p:extLst>
  </p:cSld>
  <p:clrMapOvr>
    <a:masterClrMapping/>
  </p:clrMapOvr>
  <p:transition>
    <p:strips dir="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5970" y="158234"/>
            <a:ext cx="7123425" cy="523220"/>
          </a:xfrm>
          <a:prstGeom prst="rect">
            <a:avLst/>
          </a:prstGeom>
        </p:spPr>
        <p:txBody>
          <a:bodyPr wrap="none">
            <a:spAutoFit/>
          </a:bodyPr>
          <a:lstStyle/>
          <a:p>
            <a:r>
              <a:rPr lang="ru-RU" sz="2800" b="1" dirty="0">
                <a:solidFill>
                  <a:srgbClr val="FF0000"/>
                </a:solidFill>
                <a:latin typeface="Arial" pitchFamily="34" charset="0"/>
                <a:cs typeface="Arial" pitchFamily="34" charset="0"/>
              </a:rPr>
              <a:t>Строение микроциркуляторного русла</a:t>
            </a:r>
          </a:p>
        </p:txBody>
      </p:sp>
      <p:sp>
        <p:nvSpPr>
          <p:cNvPr id="4" name="Прямоугольник 3"/>
          <p:cNvSpPr/>
          <p:nvPr/>
        </p:nvSpPr>
        <p:spPr>
          <a:xfrm>
            <a:off x="5810249" y="924481"/>
            <a:ext cx="6257925" cy="5632311"/>
          </a:xfrm>
          <a:prstGeom prst="rect">
            <a:avLst/>
          </a:prstGeom>
        </p:spPr>
        <p:txBody>
          <a:bodyPr wrap="square">
            <a:spAutoFit/>
          </a:bodyPr>
          <a:lstStyle/>
          <a:p>
            <a:pPr algn="ctr"/>
            <a:r>
              <a:rPr lang="ru-RU" sz="2000" dirty="0">
                <a:latin typeface="Arial" pitchFamily="34" charset="0"/>
                <a:cs typeface="Arial" pitchFamily="34" charset="0"/>
              </a:rPr>
              <a:t>В систему микроциркуляции </a:t>
            </a:r>
          </a:p>
          <a:p>
            <a:pPr algn="ctr"/>
            <a:r>
              <a:rPr lang="ru-RU" sz="2000" dirty="0">
                <a:latin typeface="Arial" pitchFamily="34" charset="0"/>
                <a:cs typeface="Arial" pitchFamily="34" charset="0"/>
              </a:rPr>
              <a:t>включены </a:t>
            </a:r>
            <a:r>
              <a:rPr lang="ru-RU" sz="2000" b="1" dirty="0">
                <a:latin typeface="Arial" pitchFamily="34" charset="0"/>
                <a:cs typeface="Arial" pitchFamily="34" charset="0"/>
              </a:rPr>
              <a:t>5 групп сосудов</a:t>
            </a:r>
            <a:r>
              <a:rPr lang="ru-RU" sz="2000" dirty="0">
                <a:latin typeface="Arial" pitchFamily="34" charset="0"/>
                <a:cs typeface="Arial" pitchFamily="34" charset="0"/>
              </a:rPr>
              <a:t>: </a:t>
            </a:r>
          </a:p>
          <a:p>
            <a:pPr algn="ctr"/>
            <a:endParaRPr lang="ru-RU" sz="2000" dirty="0">
              <a:latin typeface="Arial" pitchFamily="34" charset="0"/>
              <a:cs typeface="Arial" pitchFamily="34" charset="0"/>
            </a:endParaRPr>
          </a:p>
          <a:p>
            <a:pPr marL="342900" indent="-342900">
              <a:buFont typeface="Arial" pitchFamily="34" charset="0"/>
              <a:buChar char="•"/>
            </a:pPr>
            <a:r>
              <a:rPr lang="ru-RU" sz="2000" dirty="0">
                <a:latin typeface="Arial" pitchFamily="34" charset="0"/>
                <a:cs typeface="Arial" pitchFamily="34" charset="0"/>
              </a:rPr>
              <a:t>артериолы</a:t>
            </a:r>
          </a:p>
          <a:p>
            <a:pPr marL="342900" indent="-342900">
              <a:buFont typeface="Arial" pitchFamily="34" charset="0"/>
              <a:buChar char="•"/>
            </a:pPr>
            <a:r>
              <a:rPr lang="ru-RU" sz="2000" dirty="0" err="1">
                <a:latin typeface="Arial" pitchFamily="34" charset="0"/>
                <a:cs typeface="Arial" pitchFamily="34" charset="0"/>
              </a:rPr>
              <a:t>прекапиллярные</a:t>
            </a:r>
            <a:r>
              <a:rPr lang="ru-RU" sz="2000" dirty="0">
                <a:latin typeface="Arial" pitchFamily="34" charset="0"/>
                <a:cs typeface="Arial" pitchFamily="34" charset="0"/>
              </a:rPr>
              <a:t> артериолы</a:t>
            </a:r>
          </a:p>
          <a:p>
            <a:pPr marL="342900" indent="-342900">
              <a:buFont typeface="Arial" pitchFamily="34" charset="0"/>
              <a:buChar char="•"/>
            </a:pPr>
            <a:r>
              <a:rPr lang="ru-RU" sz="2000" dirty="0">
                <a:latin typeface="Arial" pitchFamily="34" charset="0"/>
                <a:cs typeface="Arial" pitchFamily="34" charset="0"/>
              </a:rPr>
              <a:t>кровеносные капилляры</a:t>
            </a:r>
          </a:p>
          <a:p>
            <a:pPr marL="342900" indent="-342900">
              <a:buFont typeface="Arial" pitchFamily="34" charset="0"/>
              <a:buChar char="•"/>
            </a:pPr>
            <a:r>
              <a:rPr lang="ru-RU" sz="2000" dirty="0">
                <a:latin typeface="Arial" pitchFamily="34" charset="0"/>
                <a:cs typeface="Arial" pitchFamily="34" charset="0"/>
              </a:rPr>
              <a:t>посткапиллярные </a:t>
            </a:r>
            <a:r>
              <a:rPr lang="ru-RU" sz="2000" dirty="0" err="1">
                <a:latin typeface="Arial" pitchFamily="34" charset="0"/>
                <a:cs typeface="Arial" pitchFamily="34" charset="0"/>
              </a:rPr>
              <a:t>венулы</a:t>
            </a:r>
            <a:r>
              <a:rPr lang="ru-RU" sz="2000" dirty="0">
                <a:latin typeface="Arial" pitchFamily="34" charset="0"/>
                <a:cs typeface="Arial" pitchFamily="34" charset="0"/>
              </a:rPr>
              <a:t> </a:t>
            </a:r>
          </a:p>
          <a:p>
            <a:pPr marL="342900" indent="-342900">
              <a:buFont typeface="Arial" pitchFamily="34" charset="0"/>
              <a:buChar char="•"/>
            </a:pPr>
            <a:r>
              <a:rPr lang="ru-RU" sz="2000" dirty="0" err="1">
                <a:latin typeface="Arial" pitchFamily="34" charset="0"/>
                <a:cs typeface="Arial" pitchFamily="34" charset="0"/>
              </a:rPr>
              <a:t>венулы</a:t>
            </a:r>
            <a:endParaRPr lang="ru-RU" sz="2000" dirty="0">
              <a:latin typeface="Arial" pitchFamily="34" charset="0"/>
              <a:cs typeface="Arial" pitchFamily="34" charset="0"/>
            </a:endParaRPr>
          </a:p>
          <a:p>
            <a:pPr marL="342900" indent="-342900">
              <a:buFont typeface="Arial" pitchFamily="34" charset="0"/>
              <a:buChar char="•"/>
            </a:pPr>
            <a:endParaRPr lang="ru-RU" sz="2000" dirty="0">
              <a:latin typeface="Arial" pitchFamily="34" charset="0"/>
              <a:cs typeface="Arial" pitchFamily="34" charset="0"/>
            </a:endParaRPr>
          </a:p>
          <a:p>
            <a:r>
              <a:rPr lang="ru-RU" sz="2000" b="1" dirty="0">
                <a:latin typeface="Arial" pitchFamily="34" charset="0"/>
                <a:cs typeface="Arial" pitchFamily="34" charset="0"/>
              </a:rPr>
              <a:t>Основная </a:t>
            </a:r>
            <a:r>
              <a:rPr lang="ru-RU" sz="2000" b="1" dirty="0">
                <a:solidFill>
                  <a:srgbClr val="FF0000"/>
                </a:solidFill>
                <a:latin typeface="Arial" pitchFamily="34" charset="0"/>
                <a:cs typeface="Arial" pitchFamily="34" charset="0"/>
              </a:rPr>
              <a:t>структурно-функциональная единица микроциркуляторного русла - капилляры</a:t>
            </a:r>
            <a:r>
              <a:rPr lang="ru-RU" sz="2000" b="1" dirty="0">
                <a:latin typeface="Arial" pitchFamily="34" charset="0"/>
                <a:cs typeface="Arial" pitchFamily="34" charset="0"/>
              </a:rPr>
              <a:t>, на уровне которых осуществляется транспорт и обмен питательных веществ между кровью и тканями </a:t>
            </a:r>
          </a:p>
          <a:p>
            <a:endParaRPr lang="ru-RU" sz="2000" b="1" dirty="0">
              <a:latin typeface="Arial" pitchFamily="34" charset="0"/>
              <a:cs typeface="Arial" pitchFamily="34" charset="0"/>
            </a:endParaRPr>
          </a:p>
          <a:p>
            <a:r>
              <a:rPr lang="ru-RU" sz="2000" dirty="0" err="1">
                <a:latin typeface="Arial" pitchFamily="34" charset="0"/>
                <a:cs typeface="Arial" pitchFamily="34" charset="0"/>
              </a:rPr>
              <a:t>Шунтовые</a:t>
            </a:r>
            <a:r>
              <a:rPr lang="ru-RU" sz="2000" dirty="0">
                <a:latin typeface="Arial" pitchFamily="34" charset="0"/>
                <a:cs typeface="Arial" pitchFamily="34" charset="0"/>
              </a:rPr>
              <a:t> микрососуды, названные </a:t>
            </a:r>
            <a:r>
              <a:rPr lang="ru-RU" sz="2000" dirty="0">
                <a:solidFill>
                  <a:srgbClr val="FF0000"/>
                </a:solidFill>
                <a:latin typeface="Arial" pitchFamily="34" charset="0"/>
                <a:cs typeface="Arial" pitchFamily="34" charset="0"/>
              </a:rPr>
              <a:t>артерио-</a:t>
            </a:r>
            <a:r>
              <a:rPr lang="ru-RU" sz="2000" dirty="0" err="1">
                <a:solidFill>
                  <a:srgbClr val="FF0000"/>
                </a:solidFill>
                <a:latin typeface="Arial" pitchFamily="34" charset="0"/>
                <a:cs typeface="Arial" pitchFamily="34" charset="0"/>
              </a:rPr>
              <a:t>венулярными</a:t>
            </a:r>
            <a:r>
              <a:rPr lang="ru-RU" sz="2000" dirty="0">
                <a:solidFill>
                  <a:srgbClr val="FF0000"/>
                </a:solidFill>
                <a:latin typeface="Arial" pitchFamily="34" charset="0"/>
                <a:cs typeface="Arial" pitchFamily="34" charset="0"/>
              </a:rPr>
              <a:t> анастомозами</a:t>
            </a:r>
            <a:r>
              <a:rPr lang="ru-RU" sz="2000" dirty="0">
                <a:latin typeface="Arial" pitchFamily="34" charset="0"/>
                <a:cs typeface="Arial" pitchFamily="34" charset="0"/>
              </a:rPr>
              <a:t>, также относятся к микроциркуляции </a:t>
            </a:r>
          </a:p>
        </p:txBody>
      </p:sp>
      <p:pic>
        <p:nvPicPr>
          <p:cNvPr id="3174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32" y="912813"/>
            <a:ext cx="5285848" cy="5678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862410"/>
      </p:ext>
    </p:extLst>
  </p:cSld>
  <p:clrMapOvr>
    <a:masterClrMapping/>
  </p:clrMapOvr>
  <p:transition>
    <p:strips dir="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66675"/>
            <a:ext cx="114490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42949" y="443240"/>
            <a:ext cx="10296525" cy="523220"/>
          </a:xfrm>
          <a:prstGeom prst="rect">
            <a:avLst/>
          </a:prstGeom>
          <a:solidFill>
            <a:schemeClr val="bg1"/>
          </a:solidFill>
        </p:spPr>
        <p:txBody>
          <a:bodyPr wrap="square">
            <a:spAutoFit/>
          </a:bodyPr>
          <a:lstStyle/>
          <a:p>
            <a:pPr algn="ctr"/>
            <a:r>
              <a:rPr lang="ru-RU" sz="2800" b="1" dirty="0" err="1">
                <a:solidFill>
                  <a:srgbClr val="FF0000"/>
                </a:solidFill>
                <a:latin typeface="Arial" pitchFamily="34" charset="0"/>
                <a:cs typeface="Arial" pitchFamily="34" charset="0"/>
              </a:rPr>
              <a:t>Нейро-васкулярная</a:t>
            </a:r>
            <a:r>
              <a:rPr lang="ru-RU" sz="2800" b="1" dirty="0">
                <a:solidFill>
                  <a:srgbClr val="FF0000"/>
                </a:solidFill>
                <a:latin typeface="Arial" pitchFamily="34" charset="0"/>
                <a:cs typeface="Arial" pitchFamily="34" charset="0"/>
              </a:rPr>
              <a:t> единица</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580" y="1712912"/>
            <a:ext cx="8559833" cy="43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89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742" r="-578" b="9215"/>
          <a:stretch/>
        </p:blipFill>
        <p:spPr bwMode="auto">
          <a:xfrm>
            <a:off x="1228724" y="1085849"/>
            <a:ext cx="10239375"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5060"/>
            <a:ext cx="12192000" cy="954107"/>
          </a:xfrm>
          <a:prstGeom prst="rect">
            <a:avLst/>
          </a:prstGeom>
        </p:spPr>
        <p:txBody>
          <a:bodyPr wrap="square">
            <a:spAutoFit/>
          </a:bodyPr>
          <a:lstStyle/>
          <a:p>
            <a:pPr algn="ctr"/>
            <a:r>
              <a:rPr lang="ru-RU" sz="2800" b="1" dirty="0">
                <a:solidFill>
                  <a:srgbClr val="FF0000"/>
                </a:solidFill>
                <a:latin typeface="Arial" pitchFamily="34" charset="0"/>
                <a:cs typeface="Arial" pitchFamily="34" charset="0"/>
              </a:rPr>
              <a:t>Эндотелиальная дисфункция – универсальный механизм развития </a:t>
            </a:r>
            <a:r>
              <a:rPr lang="ru-RU" sz="2800" b="1" dirty="0" err="1">
                <a:solidFill>
                  <a:srgbClr val="FF0000"/>
                </a:solidFill>
                <a:latin typeface="Arial" pitchFamily="34" charset="0"/>
                <a:cs typeface="Arial" pitchFamily="34" charset="0"/>
              </a:rPr>
              <a:t>кардио</a:t>
            </a:r>
            <a:r>
              <a:rPr lang="ru-RU" sz="2800" b="1" dirty="0">
                <a:solidFill>
                  <a:srgbClr val="FF0000"/>
                </a:solidFill>
                <a:latin typeface="Arial" pitchFamily="34" charset="0"/>
                <a:cs typeface="Arial" pitchFamily="34" charset="0"/>
              </a:rPr>
              <a:t>- и цереброваскулярных заболеваний </a:t>
            </a:r>
          </a:p>
        </p:txBody>
      </p:sp>
    </p:spTree>
    <p:extLst>
      <p:ext uri="{BB962C8B-B14F-4D97-AF65-F5344CB8AC3E}">
        <p14:creationId xmlns:p14="http://schemas.microsoft.com/office/powerpoint/2010/main" val="600445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29" t="3350" r="140" b="1265"/>
          <a:stretch/>
        </p:blipFill>
        <p:spPr bwMode="auto">
          <a:xfrm>
            <a:off x="1359750" y="954900"/>
            <a:ext cx="9828000"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6391275" y="3286125"/>
            <a:ext cx="4495800" cy="38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0" y="105460"/>
            <a:ext cx="12192000" cy="954107"/>
          </a:xfrm>
          <a:prstGeom prst="rect">
            <a:avLst/>
          </a:prstGeom>
        </p:spPr>
        <p:txBody>
          <a:bodyPr wrap="square">
            <a:spAutoFit/>
          </a:bodyPr>
          <a:lstStyle/>
          <a:p>
            <a:pPr algn="ctr"/>
            <a:r>
              <a:rPr lang="ru-RU" sz="2800" b="1" dirty="0">
                <a:solidFill>
                  <a:srgbClr val="FF0000"/>
                </a:solidFill>
                <a:latin typeface="Arial" pitchFamily="34" charset="0"/>
                <a:cs typeface="Arial" pitchFamily="34" charset="0"/>
              </a:rPr>
              <a:t>Медикаментозное обеспечение реабилитации пациентов </a:t>
            </a:r>
          </a:p>
          <a:p>
            <a:pPr algn="ctr"/>
            <a:r>
              <a:rPr lang="ru-RU" sz="2800" b="1" dirty="0">
                <a:solidFill>
                  <a:srgbClr val="FF0000"/>
                </a:solidFill>
                <a:latin typeface="Arial" pitchFamily="34" charset="0"/>
                <a:cs typeface="Arial" pitchFamily="34" charset="0"/>
              </a:rPr>
              <a:t>после инсульта</a:t>
            </a:r>
          </a:p>
        </p:txBody>
      </p:sp>
    </p:spTree>
    <p:extLst>
      <p:ext uri="{BB962C8B-B14F-4D97-AF65-F5344CB8AC3E}">
        <p14:creationId xmlns:p14="http://schemas.microsoft.com/office/powerpoint/2010/main" val="206717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5" name="Полилиния 7174"/>
          <p:cNvGrpSpPr>
            <a:grpSpLocks/>
          </p:cNvGrpSpPr>
          <p:nvPr/>
        </p:nvGrpSpPr>
        <p:grpSpPr bwMode="auto">
          <a:xfrm>
            <a:off x="-40217" y="1579674"/>
            <a:ext cx="12215284" cy="5284787"/>
            <a:chOff x="-19" y="995"/>
            <a:chExt cx="5771" cy="3329"/>
          </a:xfrm>
        </p:grpSpPr>
        <p:pic>
          <p:nvPicPr>
            <p:cNvPr id="75778" name="Полилиния 717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 y="995"/>
              <a:ext cx="5771" cy="3329"/>
            </a:xfrm>
            <a:prstGeom prst="rect">
              <a:avLst/>
            </a:prstGeom>
            <a:noFill/>
            <a:extLst>
              <a:ext uri="{909E8E84-426E-40DD-AFC4-6F175D3DCCD1}">
                <a14:hiddenFill xmlns:a14="http://schemas.microsoft.com/office/drawing/2010/main">
                  <a:solidFill>
                    <a:srgbClr val="FFFFFF"/>
                  </a:solidFill>
                </a14:hiddenFill>
              </a:ext>
            </a:extLst>
          </p:spPr>
        </p:pic>
        <p:sp>
          <p:nvSpPr>
            <p:cNvPr id="75779" name="Text Box 3"/>
            <p:cNvSpPr txBox="1">
              <a:spLocks noChangeArrowheads="1"/>
            </p:cNvSpPr>
            <p:nvPr/>
          </p:nvSpPr>
          <p:spPr bwMode="auto">
            <a:xfrm>
              <a:off x="-20" y="994"/>
              <a:ext cx="5771" cy="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0"/>
                </a:spcBef>
                <a:spcAft>
                  <a:spcPct val="0"/>
                </a:spcAft>
              </a:pPr>
              <a:endParaRPr lang="ru-RU">
                <a:solidFill>
                  <a:srgbClr val="FFFFFF"/>
                </a:solidFill>
                <a:latin typeface="Calibri" pitchFamily="34" charset="0"/>
              </a:endParaRPr>
            </a:p>
          </p:txBody>
        </p:sp>
      </p:grpSp>
      <p:sp>
        <p:nvSpPr>
          <p:cNvPr id="28" name="Стрелка вправо 27"/>
          <p:cNvSpPr/>
          <p:nvPr/>
        </p:nvSpPr>
        <p:spPr>
          <a:xfrm>
            <a:off x="237141" y="4132374"/>
            <a:ext cx="3824817" cy="1423987"/>
          </a:xfrm>
          <a:prstGeom prst="rightArrow">
            <a:avLst>
              <a:gd name="adj1" fmla="val 73769"/>
              <a:gd name="adj2" fmla="val 32512"/>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33" name="Стрелка вправо 32"/>
          <p:cNvSpPr/>
          <p:nvPr/>
        </p:nvSpPr>
        <p:spPr>
          <a:xfrm>
            <a:off x="237141" y="5392849"/>
            <a:ext cx="4536017" cy="1423987"/>
          </a:xfrm>
          <a:prstGeom prst="rightArrow">
            <a:avLst>
              <a:gd name="adj1" fmla="val 73769"/>
              <a:gd name="adj2" fmla="val 32512"/>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409635" name="Прямоугольник 4"/>
          <p:cNvSpPr>
            <a:spLocks noChangeArrowheads="1"/>
          </p:cNvSpPr>
          <p:nvPr/>
        </p:nvSpPr>
        <p:spPr bwMode="auto">
          <a:xfrm>
            <a:off x="137587" y="4376793"/>
            <a:ext cx="4533900" cy="2031325"/>
          </a:xfrm>
          <a:prstGeom prst="rect">
            <a:avLst/>
          </a:prstGeom>
          <a:noFill/>
          <a:ln>
            <a:noFill/>
          </a:ln>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285750" indent="-285750" fontAlgn="base">
              <a:spcBef>
                <a:spcPct val="0"/>
              </a:spcBef>
              <a:spcAft>
                <a:spcPct val="0"/>
              </a:spcAft>
              <a:buFont typeface="Wingdings" panose="05000000000000000000" pitchFamily="2" charset="2"/>
              <a:buChar char="Ø"/>
              <a:defRPr/>
            </a:pPr>
            <a:r>
              <a:rPr lang="ru-RU" b="1" dirty="0">
                <a:solidFill>
                  <a:srgbClr val="FF0000"/>
                </a:solidFill>
                <a:latin typeface="Calibri" panose="020F0502020204030204" pitchFamily="34" charset="0"/>
              </a:rPr>
              <a:t>Инициирует </a:t>
            </a:r>
            <a:r>
              <a:rPr lang="ru-RU" b="1" dirty="0" err="1">
                <a:solidFill>
                  <a:srgbClr val="FF0000"/>
                </a:solidFill>
                <a:latin typeface="Calibri" panose="020F0502020204030204" pitchFamily="34" charset="0"/>
              </a:rPr>
              <a:t>вазоспазм</a:t>
            </a:r>
            <a:endParaRPr lang="ru-RU" b="1" dirty="0">
              <a:solidFill>
                <a:srgbClr val="FF0000"/>
              </a:solidFill>
              <a:latin typeface="Calibri" panose="020F0502020204030204" pitchFamily="34" charset="0"/>
            </a:endParaRPr>
          </a:p>
          <a:p>
            <a:pPr marL="285750" indent="-285750" fontAlgn="base">
              <a:spcBef>
                <a:spcPct val="0"/>
              </a:spcBef>
              <a:spcAft>
                <a:spcPct val="0"/>
              </a:spcAft>
              <a:buFont typeface="Wingdings" panose="05000000000000000000" pitchFamily="2" charset="2"/>
              <a:buChar char="Ø"/>
              <a:defRPr/>
            </a:pPr>
            <a:r>
              <a:rPr lang="ru-RU" b="1" dirty="0">
                <a:solidFill>
                  <a:srgbClr val="FF0000"/>
                </a:solidFill>
                <a:latin typeface="Calibri" panose="020F0502020204030204" pitchFamily="34" charset="0"/>
              </a:rPr>
              <a:t>Способствует </a:t>
            </a:r>
            <a:r>
              <a:rPr lang="ru-RU" b="1" dirty="0" err="1">
                <a:solidFill>
                  <a:srgbClr val="FF0000"/>
                </a:solidFill>
                <a:latin typeface="Calibri" panose="020F0502020204030204" pitchFamily="34" charset="0"/>
              </a:rPr>
              <a:t>микротромбированию</a:t>
            </a:r>
            <a:endParaRPr lang="ru-RU" b="1" dirty="0">
              <a:solidFill>
                <a:srgbClr val="FF0000"/>
              </a:solidFill>
              <a:latin typeface="Calibri" panose="020F0502020204030204" pitchFamily="34" charset="0"/>
            </a:endParaRPr>
          </a:p>
          <a:p>
            <a:pPr fontAlgn="base">
              <a:spcBef>
                <a:spcPct val="0"/>
              </a:spcBef>
              <a:spcAft>
                <a:spcPct val="0"/>
              </a:spcAft>
              <a:defRPr/>
            </a:pPr>
            <a:endParaRPr lang="ru-RU" dirty="0">
              <a:solidFill>
                <a:srgbClr val="C00000"/>
              </a:solidFill>
              <a:latin typeface="Calibri" panose="020F0502020204030204" pitchFamily="34" charset="0"/>
            </a:endParaRPr>
          </a:p>
          <a:p>
            <a:pPr fontAlgn="base">
              <a:spcBef>
                <a:spcPct val="0"/>
              </a:spcBef>
              <a:spcAft>
                <a:spcPct val="0"/>
              </a:spcAft>
              <a:defRPr/>
            </a:pPr>
            <a:endParaRPr lang="ru-RU" dirty="0">
              <a:solidFill>
                <a:srgbClr val="C00000"/>
              </a:solidFill>
              <a:latin typeface="Calibri" panose="020F0502020204030204" pitchFamily="34" charset="0"/>
            </a:endParaRPr>
          </a:p>
          <a:p>
            <a:pPr marL="285750" indent="-285750" fontAlgn="base">
              <a:spcBef>
                <a:spcPct val="0"/>
              </a:spcBef>
              <a:spcAft>
                <a:spcPct val="0"/>
              </a:spcAft>
              <a:buFont typeface="Wingdings" panose="05000000000000000000" pitchFamily="2" charset="2"/>
              <a:buChar char="Ø"/>
              <a:defRPr/>
            </a:pPr>
            <a:r>
              <a:rPr lang="ru-RU" b="1" dirty="0">
                <a:solidFill>
                  <a:srgbClr val="FF0000"/>
                </a:solidFill>
                <a:latin typeface="Calibri" panose="020F0502020204030204" pitchFamily="34" charset="0"/>
              </a:rPr>
              <a:t>Повышает проницаемость сосудистой стенки</a:t>
            </a:r>
          </a:p>
          <a:p>
            <a:pPr fontAlgn="base">
              <a:spcBef>
                <a:spcPct val="0"/>
              </a:spcBef>
              <a:spcAft>
                <a:spcPct val="0"/>
              </a:spcAft>
              <a:defRPr/>
            </a:pPr>
            <a:r>
              <a:rPr lang="ru-RU" dirty="0">
                <a:solidFill>
                  <a:srgbClr val="C00000"/>
                </a:solidFill>
                <a:latin typeface="Calibri" panose="020F0502020204030204" pitchFamily="34" charset="0"/>
              </a:rPr>
              <a:t> </a:t>
            </a:r>
          </a:p>
        </p:txBody>
      </p:sp>
      <p:sp>
        <p:nvSpPr>
          <p:cNvPr id="75784" name="Прямоугольник 71"/>
          <p:cNvSpPr>
            <a:spLocks noChangeArrowheads="1"/>
          </p:cNvSpPr>
          <p:nvPr/>
        </p:nvSpPr>
        <p:spPr bwMode="auto">
          <a:xfrm>
            <a:off x="9469969" y="4716574"/>
            <a:ext cx="262466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altLang="ru-RU">
                <a:solidFill>
                  <a:srgbClr val="000000"/>
                </a:solidFill>
              </a:rPr>
              <a:t>ИШЕМИЯ</a:t>
            </a:r>
          </a:p>
          <a:p>
            <a:pPr fontAlgn="base">
              <a:spcBef>
                <a:spcPct val="0"/>
              </a:spcBef>
              <a:spcAft>
                <a:spcPct val="0"/>
              </a:spcAft>
            </a:pPr>
            <a:r>
              <a:rPr lang="ru-RU" altLang="ru-RU">
                <a:solidFill>
                  <a:srgbClr val="000000"/>
                </a:solidFill>
              </a:rPr>
              <a:t>ГИПОКСИЯ</a:t>
            </a:r>
          </a:p>
          <a:p>
            <a:pPr fontAlgn="base">
              <a:spcBef>
                <a:spcPct val="0"/>
              </a:spcBef>
              <a:spcAft>
                <a:spcPct val="0"/>
              </a:spcAft>
            </a:pPr>
            <a:r>
              <a:rPr lang="ru-RU" altLang="ru-RU">
                <a:solidFill>
                  <a:srgbClr val="000000"/>
                </a:solidFill>
              </a:rPr>
              <a:t>ДИСТРОФИЯ</a:t>
            </a:r>
          </a:p>
        </p:txBody>
      </p:sp>
      <p:sp>
        <p:nvSpPr>
          <p:cNvPr id="75785" name="Прямоугольник 19"/>
          <p:cNvSpPr>
            <a:spLocks noChangeArrowheads="1"/>
          </p:cNvSpPr>
          <p:nvPr/>
        </p:nvSpPr>
        <p:spPr bwMode="auto">
          <a:xfrm>
            <a:off x="8460319" y="2086086"/>
            <a:ext cx="3634316"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ru-RU" altLang="ru-RU" sz="1600">
              <a:solidFill>
                <a:srgbClr val="000000"/>
              </a:solidFill>
              <a:cs typeface="Arial" pitchFamily="34" charset="0"/>
            </a:endParaRPr>
          </a:p>
          <a:p>
            <a:pPr fontAlgn="base">
              <a:spcBef>
                <a:spcPct val="0"/>
              </a:spcBef>
              <a:spcAft>
                <a:spcPct val="0"/>
              </a:spcAft>
            </a:pPr>
            <a:r>
              <a:rPr lang="ru-RU" altLang="ru-RU" sz="1600">
                <a:solidFill>
                  <a:srgbClr val="000000"/>
                </a:solidFill>
                <a:cs typeface="Arial" pitchFamily="34" charset="0"/>
              </a:rPr>
              <a:t>ВАЗОСПАЗМ</a:t>
            </a:r>
          </a:p>
          <a:p>
            <a:pPr fontAlgn="base">
              <a:spcBef>
                <a:spcPct val="0"/>
              </a:spcBef>
              <a:spcAft>
                <a:spcPct val="0"/>
              </a:spcAft>
            </a:pPr>
            <a:r>
              <a:rPr lang="ru-RU" altLang="ru-RU" sz="1600">
                <a:solidFill>
                  <a:srgbClr val="000000"/>
                </a:solidFill>
                <a:cs typeface="Arial" pitchFamily="34" charset="0"/>
              </a:rPr>
              <a:t>ТРОМБОЦИТАРНЫЙ СЛАДЖ</a:t>
            </a:r>
          </a:p>
          <a:p>
            <a:pPr fontAlgn="base">
              <a:spcBef>
                <a:spcPct val="0"/>
              </a:spcBef>
              <a:spcAft>
                <a:spcPct val="0"/>
              </a:spcAft>
            </a:pPr>
            <a:r>
              <a:rPr lang="ru-RU" altLang="ru-RU" sz="1600">
                <a:solidFill>
                  <a:srgbClr val="000000"/>
                </a:solidFill>
                <a:cs typeface="Arial" pitchFamily="34" charset="0"/>
              </a:rPr>
              <a:t>ОТЁК</a:t>
            </a:r>
          </a:p>
        </p:txBody>
      </p:sp>
      <p:sp>
        <p:nvSpPr>
          <p:cNvPr id="75786" name="TextBox 31"/>
          <p:cNvSpPr txBox="1">
            <a:spLocks noChangeArrowheads="1"/>
          </p:cNvSpPr>
          <p:nvPr/>
        </p:nvSpPr>
        <p:spPr bwMode="auto">
          <a:xfrm>
            <a:off x="6802967" y="1360488"/>
            <a:ext cx="4646084"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fontAlgn="base">
              <a:spcBef>
                <a:spcPct val="0"/>
              </a:spcBef>
              <a:spcAft>
                <a:spcPct val="0"/>
              </a:spcAft>
            </a:pPr>
            <a:r>
              <a:rPr lang="ru-RU" altLang="ru-RU" sz="1600">
                <a:solidFill>
                  <a:srgbClr val="C00000"/>
                </a:solidFill>
                <a:latin typeface="Calibri" pitchFamily="34" charset="0"/>
                <a:cs typeface="Arial" pitchFamily="34" charset="0"/>
              </a:rPr>
              <a:t>КОНТАКТ СЕРОТОНИНА </a:t>
            </a:r>
          </a:p>
          <a:p>
            <a:pPr fontAlgn="base">
              <a:spcBef>
                <a:spcPct val="0"/>
              </a:spcBef>
              <a:spcAft>
                <a:spcPct val="0"/>
              </a:spcAft>
            </a:pPr>
            <a:r>
              <a:rPr lang="ru-RU" altLang="ru-RU" sz="1600">
                <a:solidFill>
                  <a:prstClr val="black"/>
                </a:solidFill>
                <a:latin typeface="Calibri" pitchFamily="34" charset="0"/>
                <a:cs typeface="Arial" pitchFamily="34" charset="0"/>
              </a:rPr>
              <a:t>С</a:t>
            </a:r>
            <a:r>
              <a:rPr lang="ru-RU" altLang="ru-RU" sz="1600">
                <a:solidFill>
                  <a:srgbClr val="C00000"/>
                </a:solidFill>
                <a:latin typeface="Calibri" pitchFamily="34" charset="0"/>
                <a:cs typeface="Arial" pitchFamily="34" charset="0"/>
              </a:rPr>
              <a:t> </a:t>
            </a:r>
            <a:r>
              <a:rPr lang="ru-RU" altLang="ru-RU" sz="1600">
                <a:solidFill>
                  <a:srgbClr val="000000"/>
                </a:solidFill>
                <a:latin typeface="Calibri" pitchFamily="34" charset="0"/>
                <a:cs typeface="Arial" pitchFamily="34" charset="0"/>
              </a:rPr>
              <a:t>ТРОМБОЦИТАРНЫМИ И СОСУДИСТЫМИ  РЕЦЕПТОРАМИ </a:t>
            </a:r>
            <a:r>
              <a:rPr lang="ru-RU" altLang="ru-RU" sz="1600">
                <a:solidFill>
                  <a:srgbClr val="C00000"/>
                </a:solidFill>
                <a:latin typeface="Calibri" pitchFamily="34" charset="0"/>
                <a:cs typeface="Arial" pitchFamily="34" charset="0"/>
              </a:rPr>
              <a:t>5НТ2</a:t>
            </a:r>
          </a:p>
        </p:txBody>
      </p:sp>
      <p:sp>
        <p:nvSpPr>
          <p:cNvPr id="75787" name="TextBox 31"/>
          <p:cNvSpPr txBox="1">
            <a:spLocks noChangeArrowheads="1"/>
          </p:cNvSpPr>
          <p:nvPr/>
        </p:nvSpPr>
        <p:spPr bwMode="auto">
          <a:xfrm>
            <a:off x="4379458" y="892231"/>
            <a:ext cx="28151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fontAlgn="base">
              <a:spcBef>
                <a:spcPct val="0"/>
              </a:spcBef>
              <a:spcAft>
                <a:spcPct val="0"/>
              </a:spcAft>
            </a:pPr>
            <a:r>
              <a:rPr lang="ru-RU" altLang="ru-RU" sz="1600">
                <a:solidFill>
                  <a:srgbClr val="000000"/>
                </a:solidFill>
                <a:latin typeface="Calibri" pitchFamily="34" charset="0"/>
                <a:cs typeface="Arial" pitchFamily="34" charset="0"/>
              </a:rPr>
              <a:t>ЛОКАЛЬНЫЙ ТАКСИС И ДЕГРАНУЛЯЦИЯ ТРОМБОЦИТОВ: </a:t>
            </a:r>
            <a:r>
              <a:rPr lang="ru-RU" altLang="ru-RU" sz="1600">
                <a:solidFill>
                  <a:srgbClr val="C00000"/>
                </a:solidFill>
                <a:latin typeface="Calibri" pitchFamily="34" charset="0"/>
                <a:cs typeface="Arial" pitchFamily="34" charset="0"/>
              </a:rPr>
              <a:t>ВЫБРОС СЕРОТОНИНА</a:t>
            </a:r>
          </a:p>
        </p:txBody>
      </p:sp>
      <p:sp>
        <p:nvSpPr>
          <p:cNvPr id="75788" name="Объект 2"/>
          <p:cNvSpPr txBox="1">
            <a:spLocks/>
          </p:cNvSpPr>
          <p:nvPr/>
        </p:nvSpPr>
        <p:spPr bwMode="auto">
          <a:xfrm>
            <a:off x="8467" y="2801939"/>
            <a:ext cx="5689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fontAlgn="base">
              <a:spcBef>
                <a:spcPct val="0"/>
              </a:spcBef>
              <a:spcAft>
                <a:spcPct val="0"/>
              </a:spcAft>
            </a:pPr>
            <a:endParaRPr lang="ru-RU" altLang="ru-RU" dirty="0">
              <a:solidFill>
                <a:prstClr val="white"/>
              </a:solidFill>
              <a:latin typeface="Calibri" pitchFamily="34" charset="0"/>
            </a:endParaRPr>
          </a:p>
          <a:p>
            <a:pPr fontAlgn="base">
              <a:spcBef>
                <a:spcPct val="0"/>
              </a:spcBef>
              <a:spcAft>
                <a:spcPct val="0"/>
              </a:spcAft>
            </a:pPr>
            <a:r>
              <a:rPr lang="ru-RU" altLang="ru-RU" sz="2400" dirty="0">
                <a:solidFill>
                  <a:srgbClr val="FFFF00"/>
                </a:solidFill>
                <a:latin typeface="Calibri" pitchFamily="34" charset="0"/>
              </a:rPr>
              <a:t>ТРОМБОЦИТАРНЫЙ СЕРОТОНИН </a:t>
            </a:r>
          </a:p>
          <a:p>
            <a:pPr fontAlgn="base">
              <a:spcBef>
                <a:spcPct val="0"/>
              </a:spcBef>
              <a:spcAft>
                <a:spcPct val="0"/>
              </a:spcAft>
            </a:pPr>
            <a:r>
              <a:rPr lang="ru-RU" altLang="ru-RU" sz="2400" dirty="0">
                <a:solidFill>
                  <a:srgbClr val="FFFF00"/>
                </a:solidFill>
                <a:latin typeface="Calibri" pitchFamily="34" charset="0"/>
              </a:rPr>
              <a:t>В ОЧАГАХ ЭНДОТЕЛИОПАТИИ</a:t>
            </a:r>
          </a:p>
        </p:txBody>
      </p:sp>
      <p:grpSp>
        <p:nvGrpSpPr>
          <p:cNvPr id="37" name="Shape 36"/>
          <p:cNvGrpSpPr>
            <a:grpSpLocks/>
          </p:cNvGrpSpPr>
          <p:nvPr/>
        </p:nvGrpSpPr>
        <p:grpSpPr bwMode="auto">
          <a:xfrm>
            <a:off x="3065007" y="2225675"/>
            <a:ext cx="6777567" cy="2590800"/>
            <a:chOff x="1448" y="1402"/>
            <a:chExt cx="3202" cy="1632"/>
          </a:xfrm>
        </p:grpSpPr>
        <p:pic>
          <p:nvPicPr>
            <p:cNvPr id="75789" name="Shape 3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 y="1402"/>
              <a:ext cx="3202" cy="1632"/>
            </a:xfrm>
            <a:prstGeom prst="rect">
              <a:avLst/>
            </a:prstGeom>
            <a:noFill/>
            <a:extLst>
              <a:ext uri="{909E8E84-426E-40DD-AFC4-6F175D3DCCD1}">
                <a14:hiddenFill xmlns:a14="http://schemas.microsoft.com/office/drawing/2010/main">
                  <a:solidFill>
                    <a:srgbClr val="FFFFFF"/>
                  </a:solidFill>
                </a14:hiddenFill>
              </a:ext>
            </a:extLst>
          </p:spPr>
        </p:pic>
        <p:sp>
          <p:nvSpPr>
            <p:cNvPr id="75790" name="Text Box 14"/>
            <p:cNvSpPr txBox="1">
              <a:spLocks noChangeArrowheads="1"/>
            </p:cNvSpPr>
            <p:nvPr/>
          </p:nvSpPr>
          <p:spPr bwMode="auto">
            <a:xfrm rot="4396373">
              <a:off x="1955" y="746"/>
              <a:ext cx="2418" cy="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ru-RU">
                <a:solidFill>
                  <a:prstClr val="black"/>
                </a:solidFill>
                <a:latin typeface="Garamond" pitchFamily="18" charset="0"/>
              </a:endParaRPr>
            </a:p>
          </p:txBody>
        </p:sp>
      </p:grpSp>
      <p:grpSp>
        <p:nvGrpSpPr>
          <p:cNvPr id="15" name="Овал 14"/>
          <p:cNvGrpSpPr>
            <a:grpSpLocks/>
          </p:cNvGrpSpPr>
          <p:nvPr/>
        </p:nvGrpSpPr>
        <p:grpSpPr bwMode="auto">
          <a:xfrm>
            <a:off x="5266341" y="2243138"/>
            <a:ext cx="300567" cy="207962"/>
            <a:chOff x="2488" y="1413"/>
            <a:chExt cx="142" cy="131"/>
          </a:xfrm>
        </p:grpSpPr>
        <p:pic>
          <p:nvPicPr>
            <p:cNvPr id="75792" name="Овал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8" y="1413"/>
              <a:ext cx="142" cy="131"/>
            </a:xfrm>
            <a:prstGeom prst="rect">
              <a:avLst/>
            </a:prstGeom>
            <a:noFill/>
            <a:extLst>
              <a:ext uri="{909E8E84-426E-40DD-AFC4-6F175D3DCCD1}">
                <a14:hiddenFill xmlns:a14="http://schemas.microsoft.com/office/drawing/2010/main">
                  <a:solidFill>
                    <a:srgbClr val="FFFFFF"/>
                  </a:solidFill>
                </a14:hiddenFill>
              </a:ext>
            </a:extLst>
          </p:spPr>
        </p:pic>
        <p:sp>
          <p:nvSpPr>
            <p:cNvPr id="75793" name="Text Box 17"/>
            <p:cNvSpPr txBox="1">
              <a:spLocks noChangeArrowheads="1"/>
            </p:cNvSpPr>
            <p:nvPr/>
          </p:nvSpPr>
          <p:spPr bwMode="auto">
            <a:xfrm>
              <a:off x="2513" y="1435"/>
              <a:ext cx="9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fontAlgn="base">
                <a:spcBef>
                  <a:spcPct val="0"/>
                </a:spcBef>
                <a:spcAft>
                  <a:spcPct val="0"/>
                </a:spcAft>
              </a:pPr>
              <a:endParaRPr lang="ru-RU">
                <a:solidFill>
                  <a:srgbClr val="FFFFFF"/>
                </a:solidFill>
                <a:latin typeface="Calibri" pitchFamily="34" charset="0"/>
              </a:endParaRPr>
            </a:p>
          </p:txBody>
        </p:sp>
      </p:grpSp>
      <p:grpSp>
        <p:nvGrpSpPr>
          <p:cNvPr id="38" name="Овал 37"/>
          <p:cNvGrpSpPr>
            <a:grpSpLocks/>
          </p:cNvGrpSpPr>
          <p:nvPr/>
        </p:nvGrpSpPr>
        <p:grpSpPr bwMode="auto">
          <a:xfrm>
            <a:off x="6373358" y="2438400"/>
            <a:ext cx="349249" cy="255588"/>
            <a:chOff x="3011" y="1536"/>
            <a:chExt cx="165" cy="161"/>
          </a:xfrm>
        </p:grpSpPr>
        <p:pic>
          <p:nvPicPr>
            <p:cNvPr id="75795" name="Овал 3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1" y="1536"/>
              <a:ext cx="165" cy="161"/>
            </a:xfrm>
            <a:prstGeom prst="rect">
              <a:avLst/>
            </a:prstGeom>
            <a:noFill/>
            <a:extLst>
              <a:ext uri="{909E8E84-426E-40DD-AFC4-6F175D3DCCD1}">
                <a14:hiddenFill xmlns:a14="http://schemas.microsoft.com/office/drawing/2010/main">
                  <a:solidFill>
                    <a:srgbClr val="FFFFFF"/>
                  </a:solidFill>
                </a14:hiddenFill>
              </a:ext>
            </a:extLst>
          </p:spPr>
        </p:pic>
        <p:sp>
          <p:nvSpPr>
            <p:cNvPr id="75796" name="Text Box 20"/>
            <p:cNvSpPr txBox="1">
              <a:spLocks noChangeArrowheads="1"/>
            </p:cNvSpPr>
            <p:nvPr/>
          </p:nvSpPr>
          <p:spPr bwMode="auto">
            <a:xfrm>
              <a:off x="3039" y="1562"/>
              <a:ext cx="11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fontAlgn="base">
                <a:spcBef>
                  <a:spcPct val="0"/>
                </a:spcBef>
                <a:spcAft>
                  <a:spcPct val="0"/>
                </a:spcAft>
              </a:pPr>
              <a:endParaRPr lang="ru-RU">
                <a:solidFill>
                  <a:srgbClr val="FFFFFF"/>
                </a:solidFill>
                <a:latin typeface="Calibri" pitchFamily="34" charset="0"/>
              </a:endParaRPr>
            </a:p>
          </p:txBody>
        </p:sp>
      </p:grpSp>
      <p:grpSp>
        <p:nvGrpSpPr>
          <p:cNvPr id="39" name="Овал 38"/>
          <p:cNvGrpSpPr>
            <a:grpSpLocks/>
          </p:cNvGrpSpPr>
          <p:nvPr/>
        </p:nvGrpSpPr>
        <p:grpSpPr bwMode="auto">
          <a:xfrm>
            <a:off x="7641240" y="2944924"/>
            <a:ext cx="503767" cy="384175"/>
            <a:chOff x="3610" y="1855"/>
            <a:chExt cx="238" cy="242"/>
          </a:xfrm>
        </p:grpSpPr>
        <p:pic>
          <p:nvPicPr>
            <p:cNvPr id="75798" name="Овал 3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0" y="1855"/>
              <a:ext cx="238" cy="242"/>
            </a:xfrm>
            <a:prstGeom prst="rect">
              <a:avLst/>
            </a:prstGeom>
            <a:noFill/>
            <a:extLst>
              <a:ext uri="{909E8E84-426E-40DD-AFC4-6F175D3DCCD1}">
                <a14:hiddenFill xmlns:a14="http://schemas.microsoft.com/office/drawing/2010/main">
                  <a:solidFill>
                    <a:srgbClr val="FFFFFF"/>
                  </a:solidFill>
                </a14:hiddenFill>
              </a:ext>
            </a:extLst>
          </p:spPr>
        </p:pic>
        <p:sp>
          <p:nvSpPr>
            <p:cNvPr id="75799" name="Text Box 23"/>
            <p:cNvSpPr txBox="1">
              <a:spLocks noChangeArrowheads="1"/>
            </p:cNvSpPr>
            <p:nvPr/>
          </p:nvSpPr>
          <p:spPr bwMode="auto">
            <a:xfrm>
              <a:off x="3646" y="1892"/>
              <a:ext cx="165"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fontAlgn="base">
                <a:spcBef>
                  <a:spcPct val="0"/>
                </a:spcBef>
                <a:spcAft>
                  <a:spcPct val="0"/>
                </a:spcAft>
              </a:pPr>
              <a:endParaRPr lang="ru-RU">
                <a:solidFill>
                  <a:srgbClr val="FFFFFF"/>
                </a:solidFill>
                <a:latin typeface="Calibri" pitchFamily="34" charset="0"/>
              </a:endParaRPr>
            </a:p>
          </p:txBody>
        </p:sp>
      </p:grpSp>
      <p:grpSp>
        <p:nvGrpSpPr>
          <p:cNvPr id="40" name="Овал 39"/>
          <p:cNvGrpSpPr>
            <a:grpSpLocks/>
          </p:cNvGrpSpPr>
          <p:nvPr/>
        </p:nvGrpSpPr>
        <p:grpSpPr bwMode="auto">
          <a:xfrm>
            <a:off x="8485717" y="3694120"/>
            <a:ext cx="787400" cy="579437"/>
            <a:chOff x="4009" y="2327"/>
            <a:chExt cx="372" cy="365"/>
          </a:xfrm>
        </p:grpSpPr>
        <p:pic>
          <p:nvPicPr>
            <p:cNvPr id="75801" name="Овал 3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9" y="2327"/>
              <a:ext cx="372" cy="365"/>
            </a:xfrm>
            <a:prstGeom prst="rect">
              <a:avLst/>
            </a:prstGeom>
            <a:noFill/>
            <a:extLst>
              <a:ext uri="{909E8E84-426E-40DD-AFC4-6F175D3DCCD1}">
                <a14:hiddenFill xmlns:a14="http://schemas.microsoft.com/office/drawing/2010/main">
                  <a:solidFill>
                    <a:srgbClr val="FFFFFF"/>
                  </a:solidFill>
                </a14:hiddenFill>
              </a:ext>
            </a:extLst>
          </p:spPr>
        </p:pic>
        <p:sp>
          <p:nvSpPr>
            <p:cNvPr id="75802" name="Text Box 26"/>
            <p:cNvSpPr txBox="1">
              <a:spLocks noChangeArrowheads="1"/>
            </p:cNvSpPr>
            <p:nvPr/>
          </p:nvSpPr>
          <p:spPr bwMode="auto">
            <a:xfrm>
              <a:off x="4067" y="2384"/>
              <a:ext cx="2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fontAlgn="base">
                <a:spcBef>
                  <a:spcPct val="0"/>
                </a:spcBef>
                <a:spcAft>
                  <a:spcPct val="0"/>
                </a:spcAft>
              </a:pPr>
              <a:endParaRPr lang="ru-RU">
                <a:solidFill>
                  <a:srgbClr val="FFFFFF"/>
                </a:solidFill>
                <a:latin typeface="Calibri" pitchFamily="34" charset="0"/>
              </a:endParaRPr>
            </a:p>
          </p:txBody>
        </p:sp>
      </p:grpSp>
      <p:cxnSp>
        <p:nvCxnSpPr>
          <p:cNvPr id="26" name="Соединительная линия уступом 25"/>
          <p:cNvCxnSpPr>
            <a:stCxn id="39" idx="7"/>
          </p:cNvCxnSpPr>
          <p:nvPr/>
        </p:nvCxnSpPr>
        <p:spPr>
          <a:xfrm rot="5400000" flipH="1" flipV="1">
            <a:off x="8006293" y="2549580"/>
            <a:ext cx="514350" cy="393700"/>
          </a:xfrm>
          <a:prstGeom prst="bentConnector2">
            <a:avLst/>
          </a:prstGeom>
          <a:ln w="38100">
            <a:solidFill>
              <a:srgbClr val="FF3300">
                <a:alpha val="41000"/>
              </a:srgb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 name="Овал 1"/>
          <p:cNvGrpSpPr>
            <a:grpSpLocks/>
          </p:cNvGrpSpPr>
          <p:nvPr/>
        </p:nvGrpSpPr>
        <p:grpSpPr bwMode="auto">
          <a:xfrm>
            <a:off x="2982439" y="2189163"/>
            <a:ext cx="171449" cy="120650"/>
            <a:chOff x="1409" y="1379"/>
            <a:chExt cx="81" cy="76"/>
          </a:xfrm>
        </p:grpSpPr>
        <p:pic>
          <p:nvPicPr>
            <p:cNvPr id="75805" name="Овал 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9" y="1379"/>
              <a:ext cx="81" cy="76"/>
            </a:xfrm>
            <a:prstGeom prst="rect">
              <a:avLst/>
            </a:prstGeom>
            <a:noFill/>
            <a:extLst>
              <a:ext uri="{909E8E84-426E-40DD-AFC4-6F175D3DCCD1}">
                <a14:hiddenFill xmlns:a14="http://schemas.microsoft.com/office/drawing/2010/main">
                  <a:solidFill>
                    <a:srgbClr val="FFFFFF"/>
                  </a:solidFill>
                </a14:hiddenFill>
              </a:ext>
            </a:extLst>
          </p:spPr>
        </p:pic>
        <p:sp>
          <p:nvSpPr>
            <p:cNvPr id="75806" name="Text Box 30"/>
            <p:cNvSpPr txBox="1">
              <a:spLocks noChangeArrowheads="1"/>
            </p:cNvSpPr>
            <p:nvPr/>
          </p:nvSpPr>
          <p:spPr bwMode="auto">
            <a:xfrm>
              <a:off x="1424" y="1392"/>
              <a:ext cx="5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fontAlgn="base">
                <a:spcBef>
                  <a:spcPct val="0"/>
                </a:spcBef>
                <a:spcAft>
                  <a:spcPct val="0"/>
                </a:spcAft>
              </a:pPr>
              <a:endParaRPr lang="ru-RU">
                <a:solidFill>
                  <a:srgbClr val="FFFFFF"/>
                </a:solidFill>
                <a:latin typeface="Calibri" pitchFamily="34" charset="0"/>
              </a:endParaRPr>
            </a:p>
          </p:txBody>
        </p:sp>
      </p:grpSp>
      <p:sp>
        <p:nvSpPr>
          <p:cNvPr id="75808" name="TextBox 3"/>
          <p:cNvSpPr txBox="1">
            <a:spLocks noChangeArrowheads="1"/>
          </p:cNvSpPr>
          <p:nvPr/>
        </p:nvSpPr>
        <p:spPr bwMode="auto">
          <a:xfrm>
            <a:off x="1282703" y="1120831"/>
            <a:ext cx="3096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fontAlgn="base">
              <a:spcBef>
                <a:spcPct val="0"/>
              </a:spcBef>
              <a:spcAft>
                <a:spcPct val="0"/>
              </a:spcAft>
            </a:pPr>
            <a:r>
              <a:rPr lang="ru-RU" altLang="ru-RU" sz="1600" dirty="0">
                <a:solidFill>
                  <a:srgbClr val="000000"/>
                </a:solidFill>
                <a:latin typeface="Calibri" pitchFamily="34" charset="0"/>
                <a:cs typeface="Arial" pitchFamily="34" charset="0"/>
              </a:rPr>
              <a:t>НАРУШЕНИЕ БАРЬЕРНЫХ СВОЙСТВ ЭНДОТЕЛИЯ: </a:t>
            </a:r>
            <a:r>
              <a:rPr lang="ru-RU" altLang="ru-RU" sz="1600" dirty="0">
                <a:solidFill>
                  <a:srgbClr val="C00000"/>
                </a:solidFill>
                <a:latin typeface="Calibri" pitchFamily="34" charset="0"/>
                <a:cs typeface="Arial" pitchFamily="34" charset="0"/>
              </a:rPr>
              <a:t>АНГИОПАТИЯ</a:t>
            </a:r>
          </a:p>
        </p:txBody>
      </p:sp>
      <p:sp>
        <p:nvSpPr>
          <p:cNvPr id="75809" name="Прямоугольник 6"/>
          <p:cNvSpPr>
            <a:spLocks noChangeArrowheads="1"/>
          </p:cNvSpPr>
          <p:nvPr/>
        </p:nvSpPr>
        <p:spPr bwMode="auto">
          <a:xfrm>
            <a:off x="4138084" y="4246563"/>
            <a:ext cx="392853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altLang="ru-RU" sz="2400" dirty="0">
                <a:solidFill>
                  <a:srgbClr val="FFFF00"/>
                </a:solidFill>
              </a:rPr>
              <a:t>«Выключает» </a:t>
            </a:r>
            <a:r>
              <a:rPr lang="ru-RU" altLang="ru-RU" sz="2400" dirty="0" err="1">
                <a:solidFill>
                  <a:srgbClr val="FFFF00"/>
                </a:solidFill>
              </a:rPr>
              <a:t>перфузионные</a:t>
            </a:r>
            <a:r>
              <a:rPr lang="ru-RU" altLang="ru-RU" sz="2400" dirty="0">
                <a:solidFill>
                  <a:srgbClr val="FFFF00"/>
                </a:solidFill>
              </a:rPr>
              <a:t> </a:t>
            </a:r>
          </a:p>
          <a:p>
            <a:pPr fontAlgn="base">
              <a:spcBef>
                <a:spcPct val="0"/>
              </a:spcBef>
              <a:spcAft>
                <a:spcPct val="0"/>
              </a:spcAft>
            </a:pPr>
            <a:r>
              <a:rPr lang="ru-RU" altLang="ru-RU" sz="2400" dirty="0">
                <a:solidFill>
                  <a:srgbClr val="FFFF00"/>
                </a:solidFill>
              </a:rPr>
              <a:t>сегменты</a:t>
            </a:r>
          </a:p>
        </p:txBody>
      </p:sp>
      <p:sp>
        <p:nvSpPr>
          <p:cNvPr id="75810" name="Прямоугольник 9"/>
          <p:cNvSpPr>
            <a:spLocks noChangeArrowheads="1"/>
          </p:cNvSpPr>
          <p:nvPr/>
        </p:nvSpPr>
        <p:spPr bwMode="auto">
          <a:xfrm>
            <a:off x="5092774" y="5449998"/>
            <a:ext cx="45783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altLang="ru-RU" sz="2400" dirty="0">
                <a:solidFill>
                  <a:srgbClr val="FFFF00"/>
                </a:solidFill>
              </a:rPr>
              <a:t>Генерирует отёк и </a:t>
            </a:r>
            <a:r>
              <a:rPr lang="ru-RU" altLang="ru-RU" sz="2400" dirty="0" err="1">
                <a:solidFill>
                  <a:srgbClr val="FFFF00"/>
                </a:solidFill>
              </a:rPr>
              <a:t>экстравазацию</a:t>
            </a:r>
            <a:r>
              <a:rPr lang="ru-RU" altLang="ru-RU" sz="2400" dirty="0">
                <a:solidFill>
                  <a:srgbClr val="FFFF00"/>
                </a:solidFill>
              </a:rPr>
              <a:t> </a:t>
            </a:r>
          </a:p>
          <a:p>
            <a:pPr fontAlgn="base">
              <a:spcBef>
                <a:spcPct val="0"/>
              </a:spcBef>
              <a:spcAft>
                <a:spcPct val="0"/>
              </a:spcAft>
            </a:pPr>
            <a:r>
              <a:rPr lang="ru-RU" altLang="ru-RU" sz="2400" dirty="0">
                <a:solidFill>
                  <a:srgbClr val="FFFF00"/>
                </a:solidFill>
              </a:rPr>
              <a:t>плазмы</a:t>
            </a:r>
          </a:p>
        </p:txBody>
      </p:sp>
      <p:sp>
        <p:nvSpPr>
          <p:cNvPr id="66562" name="Заголовок 1"/>
          <p:cNvSpPr txBox="1">
            <a:spLocks/>
          </p:cNvSpPr>
          <p:nvPr/>
        </p:nvSpPr>
        <p:spPr bwMode="auto">
          <a:xfrm>
            <a:off x="-19049" y="-6350"/>
            <a:ext cx="12192001" cy="981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defTabSz="685800">
              <a:lnSpc>
                <a:spcPct val="90000"/>
              </a:lnSpc>
              <a:defRPr sz="3200" b="1">
                <a:solidFill>
                  <a:srgbClr val="0070C0"/>
                </a:solidFill>
              </a:defRPr>
            </a:lvl1pPr>
            <a:lvl2pPr defTabSz="685800">
              <a:lnSpc>
                <a:spcPct val="90000"/>
              </a:lnSpc>
              <a:defRPr sz="3300"/>
            </a:lvl2pPr>
            <a:lvl3pPr defTabSz="685800">
              <a:lnSpc>
                <a:spcPct val="90000"/>
              </a:lnSpc>
              <a:defRPr sz="3300"/>
            </a:lvl3pPr>
            <a:lvl4pPr defTabSz="685800">
              <a:lnSpc>
                <a:spcPct val="90000"/>
              </a:lnSpc>
              <a:defRPr sz="3300"/>
            </a:lvl4pPr>
            <a:lvl5pPr defTabSz="685800">
              <a:lnSpc>
                <a:spcPct val="90000"/>
              </a:lnSpc>
              <a:defRPr sz="3300"/>
            </a:lvl5pPr>
            <a:lvl6pPr marL="457200" defTabSz="685800" fontAlgn="base">
              <a:lnSpc>
                <a:spcPct val="90000"/>
              </a:lnSpc>
              <a:spcBef>
                <a:spcPct val="0"/>
              </a:spcBef>
              <a:spcAft>
                <a:spcPct val="0"/>
              </a:spcAft>
              <a:defRPr sz="3300"/>
            </a:lvl6pPr>
            <a:lvl7pPr marL="914400" defTabSz="685800" fontAlgn="base">
              <a:lnSpc>
                <a:spcPct val="90000"/>
              </a:lnSpc>
              <a:spcBef>
                <a:spcPct val="0"/>
              </a:spcBef>
              <a:spcAft>
                <a:spcPct val="0"/>
              </a:spcAft>
              <a:defRPr sz="3300"/>
            </a:lvl7pPr>
            <a:lvl8pPr marL="1371600" defTabSz="685800" fontAlgn="base">
              <a:lnSpc>
                <a:spcPct val="90000"/>
              </a:lnSpc>
              <a:spcBef>
                <a:spcPct val="0"/>
              </a:spcBef>
              <a:spcAft>
                <a:spcPct val="0"/>
              </a:spcAft>
              <a:defRPr sz="3300"/>
            </a:lvl8pPr>
            <a:lvl9pPr marL="1828800" defTabSz="685800" fontAlgn="base">
              <a:lnSpc>
                <a:spcPct val="90000"/>
              </a:lnSpc>
              <a:spcBef>
                <a:spcPct val="0"/>
              </a:spcBef>
              <a:spcAft>
                <a:spcPct val="0"/>
              </a:spcAft>
              <a:defRPr sz="3300"/>
            </a:lvl9pPr>
          </a:lstStyle>
          <a:p>
            <a:pPr eaLnBrk="0" fontAlgn="base" hangingPunct="0">
              <a:spcBef>
                <a:spcPct val="0"/>
              </a:spcBef>
              <a:spcAft>
                <a:spcPct val="0"/>
              </a:spcAft>
              <a:defRPr/>
            </a:pPr>
            <a:r>
              <a:rPr lang="ru-RU" sz="2800" dirty="0">
                <a:solidFill>
                  <a:srgbClr val="FF0000"/>
                </a:solidFill>
                <a:latin typeface="Arial" pitchFamily="34" charset="0"/>
                <a:cs typeface="Arial" pitchFamily="34" charset="0"/>
              </a:rPr>
              <a:t>Рецепторы 5нт2 и сосудистый серотонин </a:t>
            </a:r>
          </a:p>
          <a:p>
            <a:pPr eaLnBrk="0" fontAlgn="base" hangingPunct="0">
              <a:spcBef>
                <a:spcPct val="0"/>
              </a:spcBef>
              <a:spcAft>
                <a:spcPct val="0"/>
              </a:spcAft>
              <a:defRPr/>
            </a:pPr>
            <a:r>
              <a:rPr lang="ru-RU" sz="2800" dirty="0">
                <a:solidFill>
                  <a:srgbClr val="FF0000"/>
                </a:solidFill>
                <a:latin typeface="Arial" pitchFamily="34" charset="0"/>
                <a:cs typeface="Arial" pitchFamily="34" charset="0"/>
              </a:rPr>
              <a:t>как факторы ишемии</a:t>
            </a:r>
          </a:p>
        </p:txBody>
      </p:sp>
      <p:sp>
        <p:nvSpPr>
          <p:cNvPr id="4" name="Полилиния 3"/>
          <p:cNvSpPr/>
          <p:nvPr/>
        </p:nvSpPr>
        <p:spPr>
          <a:xfrm>
            <a:off x="6540500" y="2068624"/>
            <a:ext cx="264584" cy="415925"/>
          </a:xfrm>
          <a:custGeom>
            <a:avLst/>
            <a:gdLst>
              <a:gd name="connsiteX0" fmla="*/ 0 w 197709"/>
              <a:gd name="connsiteY0" fmla="*/ 407773 h 407773"/>
              <a:gd name="connsiteX1" fmla="*/ 0 w 197709"/>
              <a:gd name="connsiteY1" fmla="*/ 0 h 407773"/>
              <a:gd name="connsiteX2" fmla="*/ 197709 w 197709"/>
              <a:gd name="connsiteY2" fmla="*/ 12357 h 407773"/>
              <a:gd name="connsiteX3" fmla="*/ 197709 w 197709"/>
              <a:gd name="connsiteY3" fmla="*/ 12357 h 407773"/>
              <a:gd name="connsiteX0" fmla="*/ 0 w 212353"/>
              <a:gd name="connsiteY0" fmla="*/ 411458 h 411458"/>
              <a:gd name="connsiteX1" fmla="*/ 0 w 212353"/>
              <a:gd name="connsiteY1" fmla="*/ 3685 h 411458"/>
              <a:gd name="connsiteX2" fmla="*/ 197709 w 212353"/>
              <a:gd name="connsiteY2" fmla="*/ 16042 h 411458"/>
              <a:gd name="connsiteX3" fmla="*/ 197709 w 212353"/>
              <a:gd name="connsiteY3" fmla="*/ 0 h 411458"/>
              <a:gd name="connsiteX0" fmla="*/ 0 w 212353"/>
              <a:gd name="connsiteY0" fmla="*/ 435521 h 435521"/>
              <a:gd name="connsiteX1" fmla="*/ 0 w 212353"/>
              <a:gd name="connsiteY1" fmla="*/ 27748 h 435521"/>
              <a:gd name="connsiteX2" fmla="*/ 197709 w 212353"/>
              <a:gd name="connsiteY2" fmla="*/ 40105 h 435521"/>
              <a:gd name="connsiteX3" fmla="*/ 197709 w 212353"/>
              <a:gd name="connsiteY3" fmla="*/ 0 h 435521"/>
              <a:gd name="connsiteX0" fmla="*/ 0 w 197709"/>
              <a:gd name="connsiteY0" fmla="*/ 407773 h 407773"/>
              <a:gd name="connsiteX1" fmla="*/ 0 w 197709"/>
              <a:gd name="connsiteY1" fmla="*/ 0 h 407773"/>
              <a:gd name="connsiteX2" fmla="*/ 197709 w 197709"/>
              <a:gd name="connsiteY2" fmla="*/ 12357 h 407773"/>
              <a:gd name="connsiteX0" fmla="*/ 0 w 197709"/>
              <a:gd name="connsiteY0" fmla="*/ 415468 h 415468"/>
              <a:gd name="connsiteX1" fmla="*/ 0 w 197709"/>
              <a:gd name="connsiteY1" fmla="*/ 7695 h 415468"/>
              <a:gd name="connsiteX2" fmla="*/ 197709 w 197709"/>
              <a:gd name="connsiteY2" fmla="*/ 0 h 415468"/>
            </a:gdLst>
            <a:ahLst/>
            <a:cxnLst>
              <a:cxn ang="0">
                <a:pos x="connsiteX0" y="connsiteY0"/>
              </a:cxn>
              <a:cxn ang="0">
                <a:pos x="connsiteX1" y="connsiteY1"/>
              </a:cxn>
              <a:cxn ang="0">
                <a:pos x="connsiteX2" y="connsiteY2"/>
              </a:cxn>
            </a:cxnLst>
            <a:rect l="l" t="t" r="r" b="b"/>
            <a:pathLst>
              <a:path w="197709" h="415468">
                <a:moveTo>
                  <a:pt x="0" y="415468"/>
                </a:moveTo>
                <a:lnTo>
                  <a:pt x="0" y="7695"/>
                </a:lnTo>
                <a:cubicBezTo>
                  <a:pt x="65903" y="11814"/>
                  <a:pt x="164758" y="4625"/>
                  <a:pt x="197709" y="0"/>
                </a:cubicBezTo>
              </a:path>
            </a:pathLst>
          </a:custGeom>
          <a:ln w="38100">
            <a:solidFill>
              <a:srgbClr val="FF3300">
                <a:alpha val="41000"/>
              </a:srgb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ru-RU">
              <a:solidFill>
                <a:prstClr val="black"/>
              </a:solidFill>
            </a:endParaRPr>
          </a:p>
        </p:txBody>
      </p:sp>
    </p:spTree>
    <p:extLst>
      <p:ext uri="{BB962C8B-B14F-4D97-AF65-F5344CB8AC3E}">
        <p14:creationId xmlns:p14="http://schemas.microsoft.com/office/powerpoint/2010/main" val="86856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b="8965"/>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775" y="4787900"/>
            <a:ext cx="345122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991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41722" y="1124974"/>
            <a:ext cx="4311649" cy="5730875"/>
          </a:xfrm>
          <a:prstGeom prst="rect">
            <a:avLst/>
          </a:prstGeom>
          <a:gradFill flip="none" rotWithShape="1">
            <a:gsLst>
              <a:gs pos="0">
                <a:srgbClr val="F7F7F7">
                  <a:shade val="30000"/>
                  <a:satMod val="115000"/>
                  <a:alpha val="72000"/>
                </a:srgbClr>
              </a:gs>
              <a:gs pos="31000">
                <a:srgbClr val="F7F7F7">
                  <a:shade val="67500"/>
                  <a:satMod val="115000"/>
                  <a:alpha val="69000"/>
                </a:srgbClr>
              </a:gs>
              <a:gs pos="82000">
                <a:srgbClr val="F7F7F7">
                  <a:shade val="100000"/>
                  <a:satMod val="115000"/>
                </a:srgbClr>
              </a:gs>
            </a:gsLst>
            <a:lin ang="16200000" scaled="1"/>
            <a:tileRect/>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sp>
        <p:nvSpPr>
          <p:cNvPr id="23" name="Прямоугольник 22"/>
          <p:cNvSpPr/>
          <p:nvPr/>
        </p:nvSpPr>
        <p:spPr>
          <a:xfrm>
            <a:off x="4353984" y="1123950"/>
            <a:ext cx="3723216" cy="5721350"/>
          </a:xfrm>
          <a:prstGeom prst="rect">
            <a:avLst/>
          </a:prstGeom>
          <a:gradFill flip="none" rotWithShape="1">
            <a:gsLst>
              <a:gs pos="0">
                <a:schemeClr val="bg1">
                  <a:lumMod val="85000"/>
                  <a:shade val="30000"/>
                  <a:satMod val="115000"/>
                  <a:alpha val="56000"/>
                </a:schemeClr>
              </a:gs>
              <a:gs pos="29000">
                <a:schemeClr val="bg1">
                  <a:lumMod val="85000"/>
                  <a:shade val="67500"/>
                  <a:satMod val="115000"/>
                  <a:alpha val="68000"/>
                </a:schemeClr>
              </a:gs>
              <a:gs pos="7100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sp>
        <p:nvSpPr>
          <p:cNvPr id="24" name="Прямоугольник 23"/>
          <p:cNvSpPr/>
          <p:nvPr/>
        </p:nvSpPr>
        <p:spPr>
          <a:xfrm>
            <a:off x="8075084" y="1104900"/>
            <a:ext cx="4157133" cy="5727700"/>
          </a:xfrm>
          <a:prstGeom prst="rect">
            <a:avLst/>
          </a:prstGeom>
          <a:gradFill flip="none" rotWithShape="1">
            <a:gsLst>
              <a:gs pos="0">
                <a:schemeClr val="bg1">
                  <a:lumMod val="75000"/>
                  <a:shade val="30000"/>
                  <a:satMod val="115000"/>
                </a:schemeClr>
              </a:gs>
              <a:gs pos="37000">
                <a:schemeClr val="bg1">
                  <a:lumMod val="75000"/>
                  <a:shade val="67500"/>
                  <a:satMod val="115000"/>
                  <a:alpha val="44000"/>
                </a:schemeClr>
              </a:gs>
              <a:gs pos="8200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grpSp>
        <p:nvGrpSpPr>
          <p:cNvPr id="2" name="Стрелка вниз 1"/>
          <p:cNvGrpSpPr>
            <a:grpSpLocks/>
          </p:cNvGrpSpPr>
          <p:nvPr/>
        </p:nvGrpSpPr>
        <p:grpSpPr bwMode="auto">
          <a:xfrm>
            <a:off x="9209617" y="2346329"/>
            <a:ext cx="2461683" cy="3408363"/>
            <a:chOff x="4351" y="1478"/>
            <a:chExt cx="1163" cy="2147"/>
          </a:xfrm>
        </p:grpSpPr>
        <p:pic>
          <p:nvPicPr>
            <p:cNvPr id="77831" name="Стрелка вниз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 y="1478"/>
              <a:ext cx="1163" cy="2147"/>
            </a:xfrm>
            <a:prstGeom prst="rect">
              <a:avLst/>
            </a:prstGeom>
            <a:noFill/>
            <a:extLst>
              <a:ext uri="{909E8E84-426E-40DD-AFC4-6F175D3DCCD1}">
                <a14:hiddenFill xmlns:a14="http://schemas.microsoft.com/office/drawing/2010/main">
                  <a:solidFill>
                    <a:srgbClr val="FFFFFF"/>
                  </a:solidFill>
                </a14:hiddenFill>
              </a:ext>
            </a:extLst>
          </p:spPr>
        </p:pic>
        <p:sp>
          <p:nvSpPr>
            <p:cNvPr id="77832" name="Text Box 8"/>
            <p:cNvSpPr txBox="1">
              <a:spLocks noChangeArrowheads="1"/>
            </p:cNvSpPr>
            <p:nvPr/>
          </p:nvSpPr>
          <p:spPr bwMode="auto">
            <a:xfrm>
              <a:off x="4351" y="1480"/>
              <a:ext cx="1162" cy="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0"/>
                </a:spcBef>
                <a:spcAft>
                  <a:spcPct val="0"/>
                </a:spcAft>
              </a:pPr>
              <a:endParaRPr lang="ru-RU">
                <a:solidFill>
                  <a:srgbClr val="FFFFFF"/>
                </a:solidFill>
                <a:latin typeface="Calibri" pitchFamily="34" charset="0"/>
              </a:endParaRPr>
            </a:p>
          </p:txBody>
        </p:sp>
      </p:grpSp>
      <p:grpSp>
        <p:nvGrpSpPr>
          <p:cNvPr id="3" name="Полилиния 2"/>
          <p:cNvGrpSpPr>
            <a:grpSpLocks/>
          </p:cNvGrpSpPr>
          <p:nvPr/>
        </p:nvGrpSpPr>
        <p:grpSpPr bwMode="auto">
          <a:xfrm>
            <a:off x="4364567" y="2822686"/>
            <a:ext cx="3528484" cy="688975"/>
            <a:chOff x="2062" y="1778"/>
            <a:chExt cx="1667" cy="434"/>
          </a:xfrm>
        </p:grpSpPr>
        <p:pic>
          <p:nvPicPr>
            <p:cNvPr id="77834" name="Полилиния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 y="1778"/>
              <a:ext cx="1667" cy="434"/>
            </a:xfrm>
            <a:prstGeom prst="rect">
              <a:avLst/>
            </a:prstGeom>
            <a:noFill/>
            <a:extLst>
              <a:ext uri="{909E8E84-426E-40DD-AFC4-6F175D3DCCD1}">
                <a14:hiddenFill xmlns:a14="http://schemas.microsoft.com/office/drawing/2010/main">
                  <a:solidFill>
                    <a:srgbClr val="FFFFFF"/>
                  </a:solidFill>
                </a14:hiddenFill>
              </a:ext>
            </a:extLst>
          </p:spPr>
        </p:pic>
        <p:sp>
          <p:nvSpPr>
            <p:cNvPr id="77835" name="Text Box 11"/>
            <p:cNvSpPr txBox="1">
              <a:spLocks noChangeArrowheads="1"/>
            </p:cNvSpPr>
            <p:nvPr/>
          </p:nvSpPr>
          <p:spPr bwMode="auto">
            <a:xfrm>
              <a:off x="2063" y="1780"/>
              <a:ext cx="166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0"/>
                </a:spcBef>
                <a:spcAft>
                  <a:spcPct val="0"/>
                </a:spcAft>
              </a:pPr>
              <a:endParaRPr lang="ru-RU">
                <a:solidFill>
                  <a:srgbClr val="FFFFFF"/>
                </a:solidFill>
                <a:latin typeface="Calibri" pitchFamily="34" charset="0"/>
              </a:endParaRPr>
            </a:p>
          </p:txBody>
        </p:sp>
      </p:grpSp>
      <p:sp>
        <p:nvSpPr>
          <p:cNvPr id="22" name="Стрелка вправо 21"/>
          <p:cNvSpPr/>
          <p:nvPr/>
        </p:nvSpPr>
        <p:spPr>
          <a:xfrm>
            <a:off x="8142819" y="1031875"/>
            <a:ext cx="4853516" cy="1758950"/>
          </a:xfrm>
          <a:prstGeom prst="rightArrow">
            <a:avLst>
              <a:gd name="adj1" fmla="val 10000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ru-RU" altLang="ru-RU" sz="2400" b="1" dirty="0">
                <a:solidFill>
                  <a:schemeClr val="tx1"/>
                </a:solidFill>
                <a:latin typeface="Arial" panose="020B0604020202020204" pitchFamily="34" charset="0"/>
              </a:rPr>
              <a:t>Сосудистое </a:t>
            </a:r>
          </a:p>
          <a:p>
            <a:pPr eaLnBrk="0" fontAlgn="base" hangingPunct="0">
              <a:spcBef>
                <a:spcPct val="0"/>
              </a:spcBef>
              <a:spcAft>
                <a:spcPct val="0"/>
              </a:spcAft>
              <a:defRPr/>
            </a:pPr>
            <a:r>
              <a:rPr lang="ru-RU" altLang="ru-RU" sz="2400" b="1" dirty="0">
                <a:solidFill>
                  <a:schemeClr val="tx1"/>
                </a:solidFill>
                <a:latin typeface="Arial" panose="020B0604020202020204" pitchFamily="34" charset="0"/>
              </a:rPr>
              <a:t>ремоделирование АРЕАКТИВНОСТЬ </a:t>
            </a:r>
          </a:p>
          <a:p>
            <a:pPr eaLnBrk="0" fontAlgn="base" hangingPunct="0">
              <a:spcBef>
                <a:spcPct val="0"/>
              </a:spcBef>
              <a:spcAft>
                <a:spcPct val="0"/>
              </a:spcAft>
              <a:defRPr/>
            </a:pPr>
            <a:r>
              <a:rPr lang="ru-RU" altLang="ru-RU" sz="2400" b="1" dirty="0">
                <a:solidFill>
                  <a:schemeClr val="tx1"/>
                </a:solidFill>
                <a:latin typeface="Arial" panose="020B0604020202020204" pitchFamily="34" charset="0"/>
              </a:rPr>
              <a:t>МАЛЫХ СОСУДОВ</a:t>
            </a:r>
          </a:p>
        </p:txBody>
      </p:sp>
      <p:sp>
        <p:nvSpPr>
          <p:cNvPr id="6" name="Стрелка вправо 5"/>
          <p:cNvSpPr/>
          <p:nvPr/>
        </p:nvSpPr>
        <p:spPr>
          <a:xfrm>
            <a:off x="726019" y="1136650"/>
            <a:ext cx="4737100" cy="1758950"/>
          </a:xfrm>
          <a:prstGeom prst="rightArrow">
            <a:avLst>
              <a:gd name="adj1" fmla="val 100000"/>
              <a:gd name="adj2" fmla="val 35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base">
              <a:spcBef>
                <a:spcPct val="0"/>
              </a:spcBef>
              <a:spcAft>
                <a:spcPct val="0"/>
              </a:spcAft>
              <a:defRPr/>
            </a:pPr>
            <a:endParaRPr lang="ru-RU" altLang="ru-RU" sz="1600" dirty="0">
              <a:solidFill>
                <a:prstClr val="black">
                  <a:lumMod val="95000"/>
                  <a:lumOff val="5000"/>
                </a:prstClr>
              </a:solidFill>
              <a:latin typeface="Arial" panose="020B0604020202020204" pitchFamily="34" charset="0"/>
            </a:endParaRPr>
          </a:p>
        </p:txBody>
      </p:sp>
      <p:sp>
        <p:nvSpPr>
          <p:cNvPr id="58374" name="Заголовок 1"/>
          <p:cNvSpPr txBox="1">
            <a:spLocks/>
          </p:cNvSpPr>
          <p:nvPr/>
        </p:nvSpPr>
        <p:spPr bwMode="auto">
          <a:xfrm>
            <a:off x="0" y="-42863"/>
            <a:ext cx="12192000" cy="1241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defTabSz="685800">
              <a:lnSpc>
                <a:spcPct val="90000"/>
              </a:lnSpc>
              <a:defRPr sz="3200" b="1">
                <a:solidFill>
                  <a:srgbClr val="0070C0"/>
                </a:solidFill>
              </a:defRPr>
            </a:lvl1pPr>
            <a:lvl2pPr defTabSz="685800">
              <a:lnSpc>
                <a:spcPct val="90000"/>
              </a:lnSpc>
              <a:defRPr sz="3300"/>
            </a:lvl2pPr>
            <a:lvl3pPr defTabSz="685800">
              <a:lnSpc>
                <a:spcPct val="90000"/>
              </a:lnSpc>
              <a:defRPr sz="3300"/>
            </a:lvl3pPr>
            <a:lvl4pPr defTabSz="685800">
              <a:lnSpc>
                <a:spcPct val="90000"/>
              </a:lnSpc>
              <a:defRPr sz="3300"/>
            </a:lvl4pPr>
            <a:lvl5pPr defTabSz="685800">
              <a:lnSpc>
                <a:spcPct val="90000"/>
              </a:lnSpc>
              <a:defRPr sz="3300"/>
            </a:lvl5pPr>
            <a:lvl6pPr marL="457200" defTabSz="685800" fontAlgn="base">
              <a:lnSpc>
                <a:spcPct val="90000"/>
              </a:lnSpc>
              <a:spcBef>
                <a:spcPct val="0"/>
              </a:spcBef>
              <a:spcAft>
                <a:spcPct val="0"/>
              </a:spcAft>
              <a:defRPr sz="3300"/>
            </a:lvl6pPr>
            <a:lvl7pPr marL="914400" defTabSz="685800" fontAlgn="base">
              <a:lnSpc>
                <a:spcPct val="90000"/>
              </a:lnSpc>
              <a:spcBef>
                <a:spcPct val="0"/>
              </a:spcBef>
              <a:spcAft>
                <a:spcPct val="0"/>
              </a:spcAft>
              <a:defRPr sz="3300"/>
            </a:lvl7pPr>
            <a:lvl8pPr marL="1371600" defTabSz="685800" fontAlgn="base">
              <a:lnSpc>
                <a:spcPct val="90000"/>
              </a:lnSpc>
              <a:spcBef>
                <a:spcPct val="0"/>
              </a:spcBef>
              <a:spcAft>
                <a:spcPct val="0"/>
              </a:spcAft>
              <a:defRPr sz="3300"/>
            </a:lvl8pPr>
            <a:lvl9pPr marL="1828800" defTabSz="685800" fontAlgn="base">
              <a:lnSpc>
                <a:spcPct val="90000"/>
              </a:lnSpc>
              <a:spcBef>
                <a:spcPct val="0"/>
              </a:spcBef>
              <a:spcAft>
                <a:spcPct val="0"/>
              </a:spcAft>
              <a:defRPr sz="3300"/>
            </a:lvl9pPr>
          </a:lstStyle>
          <a:p>
            <a:pPr eaLnBrk="0" fontAlgn="base" hangingPunct="0">
              <a:spcBef>
                <a:spcPct val="0"/>
              </a:spcBef>
              <a:spcAft>
                <a:spcPct val="0"/>
              </a:spcAft>
              <a:defRPr/>
            </a:pPr>
            <a:r>
              <a:rPr lang="ru-RU" sz="2800" dirty="0">
                <a:solidFill>
                  <a:srgbClr val="FF0000"/>
                </a:solidFill>
                <a:latin typeface="Arial" pitchFamily="34" charset="0"/>
                <a:cs typeface="Arial" pitchFamily="34" charset="0"/>
              </a:rPr>
              <a:t>Сосудистый серотонин как фактор хронической ишемии</a:t>
            </a:r>
          </a:p>
        </p:txBody>
      </p:sp>
      <p:sp>
        <p:nvSpPr>
          <p:cNvPr id="9" name="Стрелка вправо 8"/>
          <p:cNvSpPr/>
          <p:nvPr/>
        </p:nvSpPr>
        <p:spPr>
          <a:xfrm rot="836438">
            <a:off x="5505452" y="2990850"/>
            <a:ext cx="1769533" cy="412750"/>
          </a:xfrm>
          <a:custGeom>
            <a:avLst/>
            <a:gdLst>
              <a:gd name="connsiteX0" fmla="*/ 0 w 2856047"/>
              <a:gd name="connsiteY0" fmla="*/ 296168 h 1184673"/>
              <a:gd name="connsiteX1" fmla="*/ 2263711 w 2856047"/>
              <a:gd name="connsiteY1" fmla="*/ 296168 h 1184673"/>
              <a:gd name="connsiteX2" fmla="*/ 2263711 w 2856047"/>
              <a:gd name="connsiteY2" fmla="*/ 0 h 1184673"/>
              <a:gd name="connsiteX3" fmla="*/ 2856047 w 2856047"/>
              <a:gd name="connsiteY3" fmla="*/ 592337 h 1184673"/>
              <a:gd name="connsiteX4" fmla="*/ 2263711 w 2856047"/>
              <a:gd name="connsiteY4" fmla="*/ 1184673 h 1184673"/>
              <a:gd name="connsiteX5" fmla="*/ 2263711 w 2856047"/>
              <a:gd name="connsiteY5" fmla="*/ 888505 h 1184673"/>
              <a:gd name="connsiteX6" fmla="*/ 0 w 2856047"/>
              <a:gd name="connsiteY6" fmla="*/ 888505 h 1184673"/>
              <a:gd name="connsiteX7" fmla="*/ 0 w 2856047"/>
              <a:gd name="connsiteY7" fmla="*/ 296168 h 1184673"/>
              <a:gd name="connsiteX0" fmla="*/ 0 w 2856047"/>
              <a:gd name="connsiteY0" fmla="*/ 230854 h 1184673"/>
              <a:gd name="connsiteX1" fmla="*/ 2263711 w 2856047"/>
              <a:gd name="connsiteY1" fmla="*/ 296168 h 1184673"/>
              <a:gd name="connsiteX2" fmla="*/ 2263711 w 2856047"/>
              <a:gd name="connsiteY2" fmla="*/ 0 h 1184673"/>
              <a:gd name="connsiteX3" fmla="*/ 2856047 w 2856047"/>
              <a:gd name="connsiteY3" fmla="*/ 592337 h 1184673"/>
              <a:gd name="connsiteX4" fmla="*/ 2263711 w 2856047"/>
              <a:gd name="connsiteY4" fmla="*/ 1184673 h 1184673"/>
              <a:gd name="connsiteX5" fmla="*/ 2263711 w 2856047"/>
              <a:gd name="connsiteY5" fmla="*/ 888505 h 1184673"/>
              <a:gd name="connsiteX6" fmla="*/ 0 w 2856047"/>
              <a:gd name="connsiteY6" fmla="*/ 888505 h 1184673"/>
              <a:gd name="connsiteX7" fmla="*/ 0 w 2856047"/>
              <a:gd name="connsiteY7" fmla="*/ 230854 h 1184673"/>
              <a:gd name="connsiteX0" fmla="*/ 13063 w 2869110"/>
              <a:gd name="connsiteY0" fmla="*/ 230854 h 1184673"/>
              <a:gd name="connsiteX1" fmla="*/ 2276774 w 2869110"/>
              <a:gd name="connsiteY1" fmla="*/ 296168 h 1184673"/>
              <a:gd name="connsiteX2" fmla="*/ 2276774 w 2869110"/>
              <a:gd name="connsiteY2" fmla="*/ 0 h 1184673"/>
              <a:gd name="connsiteX3" fmla="*/ 2869110 w 2869110"/>
              <a:gd name="connsiteY3" fmla="*/ 592337 h 1184673"/>
              <a:gd name="connsiteX4" fmla="*/ 2276774 w 2869110"/>
              <a:gd name="connsiteY4" fmla="*/ 1184673 h 1184673"/>
              <a:gd name="connsiteX5" fmla="*/ 2276774 w 2869110"/>
              <a:gd name="connsiteY5" fmla="*/ 888505 h 1184673"/>
              <a:gd name="connsiteX6" fmla="*/ 0 w 2869110"/>
              <a:gd name="connsiteY6" fmla="*/ 1136699 h 1184673"/>
              <a:gd name="connsiteX7" fmla="*/ 13063 w 2869110"/>
              <a:gd name="connsiteY7" fmla="*/ 230854 h 1184673"/>
              <a:gd name="connsiteX0" fmla="*/ 0 w 2882173"/>
              <a:gd name="connsiteY0" fmla="*/ 74100 h 1184673"/>
              <a:gd name="connsiteX1" fmla="*/ 2289837 w 2882173"/>
              <a:gd name="connsiteY1" fmla="*/ 296168 h 1184673"/>
              <a:gd name="connsiteX2" fmla="*/ 2289837 w 2882173"/>
              <a:gd name="connsiteY2" fmla="*/ 0 h 1184673"/>
              <a:gd name="connsiteX3" fmla="*/ 2882173 w 2882173"/>
              <a:gd name="connsiteY3" fmla="*/ 592337 h 1184673"/>
              <a:gd name="connsiteX4" fmla="*/ 2289837 w 2882173"/>
              <a:gd name="connsiteY4" fmla="*/ 1184673 h 1184673"/>
              <a:gd name="connsiteX5" fmla="*/ 2289837 w 2882173"/>
              <a:gd name="connsiteY5" fmla="*/ 888505 h 1184673"/>
              <a:gd name="connsiteX6" fmla="*/ 13063 w 2882173"/>
              <a:gd name="connsiteY6" fmla="*/ 1136699 h 1184673"/>
              <a:gd name="connsiteX7" fmla="*/ 0 w 2882173"/>
              <a:gd name="connsiteY7" fmla="*/ 74100 h 1184673"/>
              <a:gd name="connsiteX0" fmla="*/ 0 w 3125994"/>
              <a:gd name="connsiteY0" fmla="*/ 74100 h 1184673"/>
              <a:gd name="connsiteX1" fmla="*/ 2289837 w 3125994"/>
              <a:gd name="connsiteY1" fmla="*/ 296168 h 1184673"/>
              <a:gd name="connsiteX2" fmla="*/ 2289837 w 3125994"/>
              <a:gd name="connsiteY2" fmla="*/ 0 h 1184673"/>
              <a:gd name="connsiteX3" fmla="*/ 3125994 w 3125994"/>
              <a:gd name="connsiteY3" fmla="*/ 620906 h 1184673"/>
              <a:gd name="connsiteX4" fmla="*/ 2289837 w 3125994"/>
              <a:gd name="connsiteY4" fmla="*/ 1184673 h 1184673"/>
              <a:gd name="connsiteX5" fmla="*/ 2289837 w 3125994"/>
              <a:gd name="connsiteY5" fmla="*/ 888505 h 1184673"/>
              <a:gd name="connsiteX6" fmla="*/ 13063 w 3125994"/>
              <a:gd name="connsiteY6" fmla="*/ 1136699 h 1184673"/>
              <a:gd name="connsiteX7" fmla="*/ 0 w 3125994"/>
              <a:gd name="connsiteY7" fmla="*/ 74100 h 1184673"/>
              <a:gd name="connsiteX0" fmla="*/ 0 w 3125994"/>
              <a:gd name="connsiteY0" fmla="*/ 74100 h 1184673"/>
              <a:gd name="connsiteX1" fmla="*/ 2312003 w 3125994"/>
              <a:gd name="connsiteY1" fmla="*/ 210463 h 1184673"/>
              <a:gd name="connsiteX2" fmla="*/ 2289837 w 3125994"/>
              <a:gd name="connsiteY2" fmla="*/ 0 h 1184673"/>
              <a:gd name="connsiteX3" fmla="*/ 3125994 w 3125994"/>
              <a:gd name="connsiteY3" fmla="*/ 620906 h 1184673"/>
              <a:gd name="connsiteX4" fmla="*/ 2289837 w 3125994"/>
              <a:gd name="connsiteY4" fmla="*/ 1184673 h 1184673"/>
              <a:gd name="connsiteX5" fmla="*/ 2289837 w 3125994"/>
              <a:gd name="connsiteY5" fmla="*/ 888505 h 1184673"/>
              <a:gd name="connsiteX6" fmla="*/ 13063 w 3125994"/>
              <a:gd name="connsiteY6" fmla="*/ 1136699 h 1184673"/>
              <a:gd name="connsiteX7" fmla="*/ 0 w 3125994"/>
              <a:gd name="connsiteY7" fmla="*/ 74100 h 1184673"/>
              <a:gd name="connsiteX0" fmla="*/ 0 w 3125994"/>
              <a:gd name="connsiteY0" fmla="*/ 74100 h 1184673"/>
              <a:gd name="connsiteX1" fmla="*/ 2312003 w 3125994"/>
              <a:gd name="connsiteY1" fmla="*/ 210463 h 1184673"/>
              <a:gd name="connsiteX2" fmla="*/ 2289837 w 3125994"/>
              <a:gd name="connsiteY2" fmla="*/ 0 h 1184673"/>
              <a:gd name="connsiteX3" fmla="*/ 3125994 w 3125994"/>
              <a:gd name="connsiteY3" fmla="*/ 620906 h 1184673"/>
              <a:gd name="connsiteX4" fmla="*/ 2289837 w 3125994"/>
              <a:gd name="connsiteY4" fmla="*/ 1184673 h 1184673"/>
              <a:gd name="connsiteX5" fmla="*/ 1957354 w 3125994"/>
              <a:gd name="connsiteY5" fmla="*/ 917073 h 1184673"/>
              <a:gd name="connsiteX6" fmla="*/ 13063 w 3125994"/>
              <a:gd name="connsiteY6" fmla="*/ 1136699 h 1184673"/>
              <a:gd name="connsiteX7" fmla="*/ 0 w 3125994"/>
              <a:gd name="connsiteY7" fmla="*/ 74100 h 1184673"/>
              <a:gd name="connsiteX0" fmla="*/ 0 w 3125994"/>
              <a:gd name="connsiteY0" fmla="*/ 74100 h 1194196"/>
              <a:gd name="connsiteX1" fmla="*/ 2312003 w 3125994"/>
              <a:gd name="connsiteY1" fmla="*/ 210463 h 1194196"/>
              <a:gd name="connsiteX2" fmla="*/ 2289837 w 3125994"/>
              <a:gd name="connsiteY2" fmla="*/ 0 h 1194196"/>
              <a:gd name="connsiteX3" fmla="*/ 3125994 w 3125994"/>
              <a:gd name="connsiteY3" fmla="*/ 620906 h 1194196"/>
              <a:gd name="connsiteX4" fmla="*/ 1913023 w 3125994"/>
              <a:gd name="connsiteY4" fmla="*/ 1194196 h 1194196"/>
              <a:gd name="connsiteX5" fmla="*/ 1957354 w 3125994"/>
              <a:gd name="connsiteY5" fmla="*/ 917073 h 1194196"/>
              <a:gd name="connsiteX6" fmla="*/ 13063 w 3125994"/>
              <a:gd name="connsiteY6" fmla="*/ 1136699 h 1194196"/>
              <a:gd name="connsiteX7" fmla="*/ 0 w 3125994"/>
              <a:gd name="connsiteY7" fmla="*/ 74100 h 1194196"/>
              <a:gd name="connsiteX0" fmla="*/ 0 w 3125994"/>
              <a:gd name="connsiteY0" fmla="*/ 74100 h 1194196"/>
              <a:gd name="connsiteX1" fmla="*/ 1890858 w 3125994"/>
              <a:gd name="connsiteY1" fmla="*/ 162849 h 1194196"/>
              <a:gd name="connsiteX2" fmla="*/ 2289837 w 3125994"/>
              <a:gd name="connsiteY2" fmla="*/ 0 h 1194196"/>
              <a:gd name="connsiteX3" fmla="*/ 3125994 w 3125994"/>
              <a:gd name="connsiteY3" fmla="*/ 620906 h 1194196"/>
              <a:gd name="connsiteX4" fmla="*/ 1913023 w 3125994"/>
              <a:gd name="connsiteY4" fmla="*/ 1194196 h 1194196"/>
              <a:gd name="connsiteX5" fmla="*/ 1957354 w 3125994"/>
              <a:gd name="connsiteY5" fmla="*/ 917073 h 1194196"/>
              <a:gd name="connsiteX6" fmla="*/ 13063 w 3125994"/>
              <a:gd name="connsiteY6" fmla="*/ 1136699 h 1194196"/>
              <a:gd name="connsiteX7" fmla="*/ 0 w 3125994"/>
              <a:gd name="connsiteY7" fmla="*/ 74100 h 1194196"/>
              <a:gd name="connsiteX0" fmla="*/ 0 w 3125994"/>
              <a:gd name="connsiteY0" fmla="*/ 150283 h 1270379"/>
              <a:gd name="connsiteX1" fmla="*/ 1890858 w 3125994"/>
              <a:gd name="connsiteY1" fmla="*/ 239032 h 1270379"/>
              <a:gd name="connsiteX2" fmla="*/ 1935189 w 3125994"/>
              <a:gd name="connsiteY2" fmla="*/ 0 h 1270379"/>
              <a:gd name="connsiteX3" fmla="*/ 3125994 w 3125994"/>
              <a:gd name="connsiteY3" fmla="*/ 697089 h 1270379"/>
              <a:gd name="connsiteX4" fmla="*/ 1913023 w 3125994"/>
              <a:gd name="connsiteY4" fmla="*/ 1270379 h 1270379"/>
              <a:gd name="connsiteX5" fmla="*/ 1957354 w 3125994"/>
              <a:gd name="connsiteY5" fmla="*/ 993256 h 1270379"/>
              <a:gd name="connsiteX6" fmla="*/ 13063 w 3125994"/>
              <a:gd name="connsiteY6" fmla="*/ 1212882 h 1270379"/>
              <a:gd name="connsiteX7" fmla="*/ 0 w 3125994"/>
              <a:gd name="connsiteY7" fmla="*/ 150283 h 1270379"/>
              <a:gd name="connsiteX0" fmla="*/ 0 w 3125994"/>
              <a:gd name="connsiteY0" fmla="*/ 121714 h 1241810"/>
              <a:gd name="connsiteX1" fmla="*/ 1890858 w 3125994"/>
              <a:gd name="connsiteY1" fmla="*/ 210463 h 1241810"/>
              <a:gd name="connsiteX2" fmla="*/ 2112513 w 3125994"/>
              <a:gd name="connsiteY2" fmla="*/ 0 h 1241810"/>
              <a:gd name="connsiteX3" fmla="*/ 3125994 w 3125994"/>
              <a:gd name="connsiteY3" fmla="*/ 668520 h 1241810"/>
              <a:gd name="connsiteX4" fmla="*/ 1913023 w 3125994"/>
              <a:gd name="connsiteY4" fmla="*/ 1241810 h 1241810"/>
              <a:gd name="connsiteX5" fmla="*/ 1957354 w 3125994"/>
              <a:gd name="connsiteY5" fmla="*/ 964687 h 1241810"/>
              <a:gd name="connsiteX6" fmla="*/ 13063 w 3125994"/>
              <a:gd name="connsiteY6" fmla="*/ 1184313 h 1241810"/>
              <a:gd name="connsiteX7" fmla="*/ 0 w 3125994"/>
              <a:gd name="connsiteY7" fmla="*/ 121714 h 1241810"/>
              <a:gd name="connsiteX0" fmla="*/ 0 w 3125994"/>
              <a:gd name="connsiteY0" fmla="*/ 121714 h 1241810"/>
              <a:gd name="connsiteX1" fmla="*/ 2046016 w 3125994"/>
              <a:gd name="connsiteY1" fmla="*/ 296169 h 1241810"/>
              <a:gd name="connsiteX2" fmla="*/ 2112513 w 3125994"/>
              <a:gd name="connsiteY2" fmla="*/ 0 h 1241810"/>
              <a:gd name="connsiteX3" fmla="*/ 3125994 w 3125994"/>
              <a:gd name="connsiteY3" fmla="*/ 668520 h 1241810"/>
              <a:gd name="connsiteX4" fmla="*/ 1913023 w 3125994"/>
              <a:gd name="connsiteY4" fmla="*/ 1241810 h 1241810"/>
              <a:gd name="connsiteX5" fmla="*/ 1957354 w 3125994"/>
              <a:gd name="connsiteY5" fmla="*/ 964687 h 1241810"/>
              <a:gd name="connsiteX6" fmla="*/ 13063 w 3125994"/>
              <a:gd name="connsiteY6" fmla="*/ 1184313 h 1241810"/>
              <a:gd name="connsiteX7" fmla="*/ 0 w 3125994"/>
              <a:gd name="connsiteY7" fmla="*/ 121714 h 1241810"/>
              <a:gd name="connsiteX0" fmla="*/ 0 w 3125994"/>
              <a:gd name="connsiteY0" fmla="*/ 121714 h 1241810"/>
              <a:gd name="connsiteX1" fmla="*/ 2505031 w 3125994"/>
              <a:gd name="connsiteY1" fmla="*/ 533700 h 1241810"/>
              <a:gd name="connsiteX2" fmla="*/ 2112513 w 3125994"/>
              <a:gd name="connsiteY2" fmla="*/ 0 h 1241810"/>
              <a:gd name="connsiteX3" fmla="*/ 3125994 w 3125994"/>
              <a:gd name="connsiteY3" fmla="*/ 668520 h 1241810"/>
              <a:gd name="connsiteX4" fmla="*/ 1913023 w 3125994"/>
              <a:gd name="connsiteY4" fmla="*/ 1241810 h 1241810"/>
              <a:gd name="connsiteX5" fmla="*/ 1957354 w 3125994"/>
              <a:gd name="connsiteY5" fmla="*/ 964687 h 1241810"/>
              <a:gd name="connsiteX6" fmla="*/ 13063 w 3125994"/>
              <a:gd name="connsiteY6" fmla="*/ 1184313 h 1241810"/>
              <a:gd name="connsiteX7" fmla="*/ 0 w 3125994"/>
              <a:gd name="connsiteY7" fmla="*/ 121714 h 1241810"/>
              <a:gd name="connsiteX0" fmla="*/ 0 w 3125994"/>
              <a:gd name="connsiteY0" fmla="*/ 121714 h 1241810"/>
              <a:gd name="connsiteX1" fmla="*/ 2505031 w 3125994"/>
              <a:gd name="connsiteY1" fmla="*/ 533700 h 1241810"/>
              <a:gd name="connsiteX2" fmla="*/ 2112513 w 3125994"/>
              <a:gd name="connsiteY2" fmla="*/ 0 h 1241810"/>
              <a:gd name="connsiteX3" fmla="*/ 3125994 w 3125994"/>
              <a:gd name="connsiteY3" fmla="*/ 668520 h 1241810"/>
              <a:gd name="connsiteX4" fmla="*/ 1913023 w 3125994"/>
              <a:gd name="connsiteY4" fmla="*/ 1241810 h 1241810"/>
              <a:gd name="connsiteX5" fmla="*/ 2590336 w 3125994"/>
              <a:gd name="connsiteY5" fmla="*/ 795299 h 1241810"/>
              <a:gd name="connsiteX6" fmla="*/ 13063 w 3125994"/>
              <a:gd name="connsiteY6" fmla="*/ 1184313 h 1241810"/>
              <a:gd name="connsiteX7" fmla="*/ 0 w 3125994"/>
              <a:gd name="connsiteY7" fmla="*/ 121714 h 1241810"/>
              <a:gd name="connsiteX0" fmla="*/ 0 w 3125994"/>
              <a:gd name="connsiteY0" fmla="*/ 121714 h 1241810"/>
              <a:gd name="connsiteX1" fmla="*/ 2663886 w 3125994"/>
              <a:gd name="connsiteY1" fmla="*/ 494641 h 1241810"/>
              <a:gd name="connsiteX2" fmla="*/ 2112513 w 3125994"/>
              <a:gd name="connsiteY2" fmla="*/ 0 h 1241810"/>
              <a:gd name="connsiteX3" fmla="*/ 3125994 w 3125994"/>
              <a:gd name="connsiteY3" fmla="*/ 668520 h 1241810"/>
              <a:gd name="connsiteX4" fmla="*/ 1913023 w 3125994"/>
              <a:gd name="connsiteY4" fmla="*/ 1241810 h 1241810"/>
              <a:gd name="connsiteX5" fmla="*/ 2590336 w 3125994"/>
              <a:gd name="connsiteY5" fmla="*/ 795299 h 1241810"/>
              <a:gd name="connsiteX6" fmla="*/ 13063 w 3125994"/>
              <a:gd name="connsiteY6" fmla="*/ 1184313 h 1241810"/>
              <a:gd name="connsiteX7" fmla="*/ 0 w 3125994"/>
              <a:gd name="connsiteY7" fmla="*/ 121714 h 1241810"/>
              <a:gd name="connsiteX0" fmla="*/ 0 w 3057975"/>
              <a:gd name="connsiteY0" fmla="*/ 121714 h 1241810"/>
              <a:gd name="connsiteX1" fmla="*/ 2663886 w 3057975"/>
              <a:gd name="connsiteY1" fmla="*/ 494641 h 1241810"/>
              <a:gd name="connsiteX2" fmla="*/ 2112513 w 3057975"/>
              <a:gd name="connsiteY2" fmla="*/ 0 h 1241810"/>
              <a:gd name="connsiteX3" fmla="*/ 3057974 w 3057975"/>
              <a:gd name="connsiteY3" fmla="*/ 356317 h 1241810"/>
              <a:gd name="connsiteX4" fmla="*/ 1913023 w 3057975"/>
              <a:gd name="connsiteY4" fmla="*/ 1241810 h 1241810"/>
              <a:gd name="connsiteX5" fmla="*/ 2590336 w 3057975"/>
              <a:gd name="connsiteY5" fmla="*/ 795299 h 1241810"/>
              <a:gd name="connsiteX6" fmla="*/ 13063 w 3057975"/>
              <a:gd name="connsiteY6" fmla="*/ 1184313 h 1241810"/>
              <a:gd name="connsiteX7" fmla="*/ 0 w 3057975"/>
              <a:gd name="connsiteY7" fmla="*/ 121714 h 1241810"/>
              <a:gd name="connsiteX0" fmla="*/ 0 w 3057975"/>
              <a:gd name="connsiteY0" fmla="*/ 121714 h 1241810"/>
              <a:gd name="connsiteX1" fmla="*/ 2405118 w 3057975"/>
              <a:gd name="connsiteY1" fmla="*/ 329827 h 1241810"/>
              <a:gd name="connsiteX2" fmla="*/ 2112513 w 3057975"/>
              <a:gd name="connsiteY2" fmla="*/ 0 h 1241810"/>
              <a:gd name="connsiteX3" fmla="*/ 3057974 w 3057975"/>
              <a:gd name="connsiteY3" fmla="*/ 356317 h 1241810"/>
              <a:gd name="connsiteX4" fmla="*/ 1913023 w 3057975"/>
              <a:gd name="connsiteY4" fmla="*/ 1241810 h 1241810"/>
              <a:gd name="connsiteX5" fmla="*/ 2590336 w 3057975"/>
              <a:gd name="connsiteY5" fmla="*/ 795299 h 1241810"/>
              <a:gd name="connsiteX6" fmla="*/ 13063 w 3057975"/>
              <a:gd name="connsiteY6" fmla="*/ 1184313 h 1241810"/>
              <a:gd name="connsiteX7" fmla="*/ 0 w 3057975"/>
              <a:gd name="connsiteY7" fmla="*/ 121714 h 1241810"/>
              <a:gd name="connsiteX0" fmla="*/ 0 w 3057975"/>
              <a:gd name="connsiteY0" fmla="*/ 121714 h 1241810"/>
              <a:gd name="connsiteX1" fmla="*/ 2405118 w 3057975"/>
              <a:gd name="connsiteY1" fmla="*/ 329827 h 1241810"/>
              <a:gd name="connsiteX2" fmla="*/ 2112513 w 3057975"/>
              <a:gd name="connsiteY2" fmla="*/ 0 h 1241810"/>
              <a:gd name="connsiteX3" fmla="*/ 3057974 w 3057975"/>
              <a:gd name="connsiteY3" fmla="*/ 356317 h 1241810"/>
              <a:gd name="connsiteX4" fmla="*/ 1913023 w 3057975"/>
              <a:gd name="connsiteY4" fmla="*/ 1241810 h 1241810"/>
              <a:gd name="connsiteX5" fmla="*/ 2475723 w 3057975"/>
              <a:gd name="connsiteY5" fmla="*/ 624240 h 1241810"/>
              <a:gd name="connsiteX6" fmla="*/ 13063 w 3057975"/>
              <a:gd name="connsiteY6" fmla="*/ 1184313 h 1241810"/>
              <a:gd name="connsiteX7" fmla="*/ 0 w 3057975"/>
              <a:gd name="connsiteY7" fmla="*/ 121714 h 1241810"/>
              <a:gd name="connsiteX0" fmla="*/ -1 w 3241304"/>
              <a:gd name="connsiteY0" fmla="*/ 196848 h 1241810"/>
              <a:gd name="connsiteX1" fmla="*/ 2588447 w 3241304"/>
              <a:gd name="connsiteY1" fmla="*/ 329827 h 1241810"/>
              <a:gd name="connsiteX2" fmla="*/ 2295842 w 3241304"/>
              <a:gd name="connsiteY2" fmla="*/ 0 h 1241810"/>
              <a:gd name="connsiteX3" fmla="*/ 3241303 w 3241304"/>
              <a:gd name="connsiteY3" fmla="*/ 356317 h 1241810"/>
              <a:gd name="connsiteX4" fmla="*/ 2096352 w 3241304"/>
              <a:gd name="connsiteY4" fmla="*/ 1241810 h 1241810"/>
              <a:gd name="connsiteX5" fmla="*/ 2659052 w 3241304"/>
              <a:gd name="connsiteY5" fmla="*/ 624240 h 1241810"/>
              <a:gd name="connsiteX6" fmla="*/ 196392 w 3241304"/>
              <a:gd name="connsiteY6" fmla="*/ 1184313 h 1241810"/>
              <a:gd name="connsiteX7" fmla="*/ -1 w 3241304"/>
              <a:gd name="connsiteY7" fmla="*/ 196848 h 1241810"/>
              <a:gd name="connsiteX0" fmla="*/ -1 w 3241304"/>
              <a:gd name="connsiteY0" fmla="*/ 196848 h 1394618"/>
              <a:gd name="connsiteX1" fmla="*/ 2588447 w 3241304"/>
              <a:gd name="connsiteY1" fmla="*/ 329827 h 1394618"/>
              <a:gd name="connsiteX2" fmla="*/ 2295842 w 3241304"/>
              <a:gd name="connsiteY2" fmla="*/ 0 h 1394618"/>
              <a:gd name="connsiteX3" fmla="*/ 3241303 w 3241304"/>
              <a:gd name="connsiteY3" fmla="*/ 356317 h 1394618"/>
              <a:gd name="connsiteX4" fmla="*/ 2096352 w 3241304"/>
              <a:gd name="connsiteY4" fmla="*/ 1241810 h 1394618"/>
              <a:gd name="connsiteX5" fmla="*/ 2659052 w 3241304"/>
              <a:gd name="connsiteY5" fmla="*/ 624240 h 1394618"/>
              <a:gd name="connsiteX6" fmla="*/ 235221 w 3241304"/>
              <a:gd name="connsiteY6" fmla="*/ 1394619 h 1394618"/>
              <a:gd name="connsiteX7" fmla="*/ -1 w 3241304"/>
              <a:gd name="connsiteY7" fmla="*/ 196848 h 1394618"/>
              <a:gd name="connsiteX0" fmla="*/ -1 w 3241304"/>
              <a:gd name="connsiteY0" fmla="*/ 196848 h 1394618"/>
              <a:gd name="connsiteX1" fmla="*/ 2588447 w 3241304"/>
              <a:gd name="connsiteY1" fmla="*/ 329827 h 1394618"/>
              <a:gd name="connsiteX2" fmla="*/ 2295842 w 3241304"/>
              <a:gd name="connsiteY2" fmla="*/ 0 h 1394618"/>
              <a:gd name="connsiteX3" fmla="*/ 3241303 w 3241304"/>
              <a:gd name="connsiteY3" fmla="*/ 356317 h 1394618"/>
              <a:gd name="connsiteX4" fmla="*/ 2096352 w 3241304"/>
              <a:gd name="connsiteY4" fmla="*/ 1241810 h 1394618"/>
              <a:gd name="connsiteX5" fmla="*/ 2561285 w 3241304"/>
              <a:gd name="connsiteY5" fmla="*/ 656870 h 1394618"/>
              <a:gd name="connsiteX6" fmla="*/ 235221 w 3241304"/>
              <a:gd name="connsiteY6" fmla="*/ 1394619 h 1394618"/>
              <a:gd name="connsiteX7" fmla="*/ -1 w 3241304"/>
              <a:gd name="connsiteY7" fmla="*/ 196848 h 1394618"/>
              <a:gd name="connsiteX0" fmla="*/ -1 w 3241304"/>
              <a:gd name="connsiteY0" fmla="*/ 157042 h 1354812"/>
              <a:gd name="connsiteX1" fmla="*/ 2588447 w 3241304"/>
              <a:gd name="connsiteY1" fmla="*/ 290021 h 1354812"/>
              <a:gd name="connsiteX2" fmla="*/ 2469255 w 3241304"/>
              <a:gd name="connsiteY2" fmla="*/ 1 h 1354812"/>
              <a:gd name="connsiteX3" fmla="*/ 3241303 w 3241304"/>
              <a:gd name="connsiteY3" fmla="*/ 316511 h 1354812"/>
              <a:gd name="connsiteX4" fmla="*/ 2096352 w 3241304"/>
              <a:gd name="connsiteY4" fmla="*/ 1202004 h 1354812"/>
              <a:gd name="connsiteX5" fmla="*/ 2561285 w 3241304"/>
              <a:gd name="connsiteY5" fmla="*/ 617064 h 1354812"/>
              <a:gd name="connsiteX6" fmla="*/ 235221 w 3241304"/>
              <a:gd name="connsiteY6" fmla="*/ 1354813 h 1354812"/>
              <a:gd name="connsiteX7" fmla="*/ -1 w 3241304"/>
              <a:gd name="connsiteY7" fmla="*/ 157042 h 1354812"/>
              <a:gd name="connsiteX0" fmla="*/ -1 w 3241304"/>
              <a:gd name="connsiteY0" fmla="*/ 157042 h 1354812"/>
              <a:gd name="connsiteX1" fmla="*/ 2588447 w 3241304"/>
              <a:gd name="connsiteY1" fmla="*/ 290021 h 1354812"/>
              <a:gd name="connsiteX2" fmla="*/ 2469255 w 3241304"/>
              <a:gd name="connsiteY2" fmla="*/ 1 h 1354812"/>
              <a:gd name="connsiteX3" fmla="*/ 3241303 w 3241304"/>
              <a:gd name="connsiteY3" fmla="*/ 316511 h 1354812"/>
              <a:gd name="connsiteX4" fmla="*/ 2499759 w 3241304"/>
              <a:gd name="connsiteY4" fmla="*/ 969688 h 1354812"/>
              <a:gd name="connsiteX5" fmla="*/ 2561285 w 3241304"/>
              <a:gd name="connsiteY5" fmla="*/ 617064 h 1354812"/>
              <a:gd name="connsiteX6" fmla="*/ 235221 w 3241304"/>
              <a:gd name="connsiteY6" fmla="*/ 1354813 h 1354812"/>
              <a:gd name="connsiteX7" fmla="*/ -1 w 3241304"/>
              <a:gd name="connsiteY7" fmla="*/ 157042 h 1354812"/>
              <a:gd name="connsiteX0" fmla="*/ -1 w 3241304"/>
              <a:gd name="connsiteY0" fmla="*/ 157042 h 1354812"/>
              <a:gd name="connsiteX1" fmla="*/ 2588447 w 3241304"/>
              <a:gd name="connsiteY1" fmla="*/ 290021 h 1354812"/>
              <a:gd name="connsiteX2" fmla="*/ 2469255 w 3241304"/>
              <a:gd name="connsiteY2" fmla="*/ 1 h 1354812"/>
              <a:gd name="connsiteX3" fmla="*/ 3241303 w 3241304"/>
              <a:gd name="connsiteY3" fmla="*/ 316511 h 1354812"/>
              <a:gd name="connsiteX4" fmla="*/ 2499759 w 3241304"/>
              <a:gd name="connsiteY4" fmla="*/ 969688 h 1354812"/>
              <a:gd name="connsiteX5" fmla="*/ 2590614 w 3241304"/>
              <a:gd name="connsiteY5" fmla="*/ 607274 h 1354812"/>
              <a:gd name="connsiteX6" fmla="*/ 235221 w 3241304"/>
              <a:gd name="connsiteY6" fmla="*/ 1354813 h 1354812"/>
              <a:gd name="connsiteX7" fmla="*/ -1 w 3241304"/>
              <a:gd name="connsiteY7" fmla="*/ 157042 h 1354812"/>
              <a:gd name="connsiteX0" fmla="*/ -1 w 3241304"/>
              <a:gd name="connsiteY0" fmla="*/ 157042 h 1354812"/>
              <a:gd name="connsiteX1" fmla="*/ 2588447 w 3241304"/>
              <a:gd name="connsiteY1" fmla="*/ 290021 h 1354812"/>
              <a:gd name="connsiteX2" fmla="*/ 2469255 w 3241304"/>
              <a:gd name="connsiteY2" fmla="*/ 1 h 1354812"/>
              <a:gd name="connsiteX3" fmla="*/ 3241303 w 3241304"/>
              <a:gd name="connsiteY3" fmla="*/ 316511 h 1354812"/>
              <a:gd name="connsiteX4" fmla="*/ 2499759 w 3241304"/>
              <a:gd name="connsiteY4" fmla="*/ 969688 h 1354812"/>
              <a:gd name="connsiteX5" fmla="*/ 2590614 w 3241304"/>
              <a:gd name="connsiteY5" fmla="*/ 607274 h 1354812"/>
              <a:gd name="connsiteX6" fmla="*/ 235221 w 3241304"/>
              <a:gd name="connsiteY6" fmla="*/ 1354813 h 1354812"/>
              <a:gd name="connsiteX7" fmla="*/ -1 w 3241304"/>
              <a:gd name="connsiteY7" fmla="*/ 157042 h 1354812"/>
              <a:gd name="connsiteX0" fmla="*/ -1 w 3241304"/>
              <a:gd name="connsiteY0" fmla="*/ 157042 h 1354812"/>
              <a:gd name="connsiteX1" fmla="*/ 2588447 w 3241304"/>
              <a:gd name="connsiteY1" fmla="*/ 290021 h 1354812"/>
              <a:gd name="connsiteX2" fmla="*/ 2469255 w 3241304"/>
              <a:gd name="connsiteY2" fmla="*/ 1 h 1354812"/>
              <a:gd name="connsiteX3" fmla="*/ 3241303 w 3241304"/>
              <a:gd name="connsiteY3" fmla="*/ 316511 h 1354812"/>
              <a:gd name="connsiteX4" fmla="*/ 2499759 w 3241304"/>
              <a:gd name="connsiteY4" fmla="*/ 969688 h 1354812"/>
              <a:gd name="connsiteX5" fmla="*/ 2590614 w 3241304"/>
              <a:gd name="connsiteY5" fmla="*/ 607274 h 1354812"/>
              <a:gd name="connsiteX6" fmla="*/ 235221 w 3241304"/>
              <a:gd name="connsiteY6" fmla="*/ 1354813 h 1354812"/>
              <a:gd name="connsiteX7" fmla="*/ -1 w 3241304"/>
              <a:gd name="connsiteY7" fmla="*/ 157042 h 1354812"/>
              <a:gd name="connsiteX0" fmla="*/ -1 w 3241304"/>
              <a:gd name="connsiteY0" fmla="*/ 157042 h 1354812"/>
              <a:gd name="connsiteX1" fmla="*/ 2588447 w 3241304"/>
              <a:gd name="connsiteY1" fmla="*/ 290021 h 1354812"/>
              <a:gd name="connsiteX2" fmla="*/ 2469255 w 3241304"/>
              <a:gd name="connsiteY2" fmla="*/ 1 h 1354812"/>
              <a:gd name="connsiteX3" fmla="*/ 3241303 w 3241304"/>
              <a:gd name="connsiteY3" fmla="*/ 316511 h 1354812"/>
              <a:gd name="connsiteX4" fmla="*/ 2499759 w 3241304"/>
              <a:gd name="connsiteY4" fmla="*/ 969688 h 1354812"/>
              <a:gd name="connsiteX5" fmla="*/ 2590614 w 3241304"/>
              <a:gd name="connsiteY5" fmla="*/ 607274 h 1354812"/>
              <a:gd name="connsiteX6" fmla="*/ 235221 w 3241304"/>
              <a:gd name="connsiteY6" fmla="*/ 1354813 h 1354812"/>
              <a:gd name="connsiteX7" fmla="*/ -1 w 3241304"/>
              <a:gd name="connsiteY7" fmla="*/ 157042 h 1354812"/>
              <a:gd name="connsiteX0" fmla="*/ -1 w 3241304"/>
              <a:gd name="connsiteY0" fmla="*/ 157042 h 1354812"/>
              <a:gd name="connsiteX1" fmla="*/ 2588447 w 3241304"/>
              <a:gd name="connsiteY1" fmla="*/ 290021 h 1354812"/>
              <a:gd name="connsiteX2" fmla="*/ 2469255 w 3241304"/>
              <a:gd name="connsiteY2" fmla="*/ 1 h 1354812"/>
              <a:gd name="connsiteX3" fmla="*/ 3241303 w 3241304"/>
              <a:gd name="connsiteY3" fmla="*/ 316511 h 1354812"/>
              <a:gd name="connsiteX4" fmla="*/ 2499759 w 3241304"/>
              <a:gd name="connsiteY4" fmla="*/ 969688 h 1354812"/>
              <a:gd name="connsiteX5" fmla="*/ 2590614 w 3241304"/>
              <a:gd name="connsiteY5" fmla="*/ 607274 h 1354812"/>
              <a:gd name="connsiteX6" fmla="*/ 235221 w 3241304"/>
              <a:gd name="connsiteY6" fmla="*/ 1354813 h 1354812"/>
              <a:gd name="connsiteX7" fmla="*/ -1 w 3241304"/>
              <a:gd name="connsiteY7" fmla="*/ 157042 h 1354812"/>
              <a:gd name="connsiteX0" fmla="*/ -1 w 3263210"/>
              <a:gd name="connsiteY0" fmla="*/ 157042 h 1354812"/>
              <a:gd name="connsiteX1" fmla="*/ 2588447 w 3263210"/>
              <a:gd name="connsiteY1" fmla="*/ 290021 h 1354812"/>
              <a:gd name="connsiteX2" fmla="*/ 2469255 w 3263210"/>
              <a:gd name="connsiteY2" fmla="*/ 1 h 1354812"/>
              <a:gd name="connsiteX3" fmla="*/ 3263211 w 3263210"/>
              <a:gd name="connsiteY3" fmla="*/ 378973 h 1354812"/>
              <a:gd name="connsiteX4" fmla="*/ 2499759 w 3263210"/>
              <a:gd name="connsiteY4" fmla="*/ 969688 h 1354812"/>
              <a:gd name="connsiteX5" fmla="*/ 2590614 w 3263210"/>
              <a:gd name="connsiteY5" fmla="*/ 607274 h 1354812"/>
              <a:gd name="connsiteX6" fmla="*/ 235221 w 3263210"/>
              <a:gd name="connsiteY6" fmla="*/ 1354813 h 1354812"/>
              <a:gd name="connsiteX7" fmla="*/ -1 w 3263210"/>
              <a:gd name="connsiteY7" fmla="*/ 157042 h 1354812"/>
              <a:gd name="connsiteX0" fmla="*/ -1 w 3263210"/>
              <a:gd name="connsiteY0" fmla="*/ 170095 h 1367865"/>
              <a:gd name="connsiteX1" fmla="*/ 2588447 w 3263210"/>
              <a:gd name="connsiteY1" fmla="*/ 303074 h 1367865"/>
              <a:gd name="connsiteX2" fmla="*/ 2508364 w 3263210"/>
              <a:gd name="connsiteY2" fmla="*/ 1 h 1367865"/>
              <a:gd name="connsiteX3" fmla="*/ 3263211 w 3263210"/>
              <a:gd name="connsiteY3" fmla="*/ 392026 h 1367865"/>
              <a:gd name="connsiteX4" fmla="*/ 2499759 w 3263210"/>
              <a:gd name="connsiteY4" fmla="*/ 982741 h 1367865"/>
              <a:gd name="connsiteX5" fmla="*/ 2590614 w 3263210"/>
              <a:gd name="connsiteY5" fmla="*/ 620327 h 1367865"/>
              <a:gd name="connsiteX6" fmla="*/ 235221 w 3263210"/>
              <a:gd name="connsiteY6" fmla="*/ 1367866 h 1367865"/>
              <a:gd name="connsiteX7" fmla="*/ -1 w 3263210"/>
              <a:gd name="connsiteY7" fmla="*/ 170095 h 1367865"/>
              <a:gd name="connsiteX0" fmla="*/ -1 w 3263210"/>
              <a:gd name="connsiteY0" fmla="*/ 170095 h 1367865"/>
              <a:gd name="connsiteX1" fmla="*/ 2588447 w 3263210"/>
              <a:gd name="connsiteY1" fmla="*/ 303074 h 1367865"/>
              <a:gd name="connsiteX2" fmla="*/ 2508364 w 3263210"/>
              <a:gd name="connsiteY2" fmla="*/ 1 h 1367865"/>
              <a:gd name="connsiteX3" fmla="*/ 3263211 w 3263210"/>
              <a:gd name="connsiteY3" fmla="*/ 392026 h 1367865"/>
              <a:gd name="connsiteX4" fmla="*/ 2538863 w 3263210"/>
              <a:gd name="connsiteY4" fmla="*/ 969692 h 1367865"/>
              <a:gd name="connsiteX5" fmla="*/ 2590614 w 3263210"/>
              <a:gd name="connsiteY5" fmla="*/ 620327 h 1367865"/>
              <a:gd name="connsiteX6" fmla="*/ 235221 w 3263210"/>
              <a:gd name="connsiteY6" fmla="*/ 1367866 h 1367865"/>
              <a:gd name="connsiteX7" fmla="*/ -1 w 3263210"/>
              <a:gd name="connsiteY7" fmla="*/ 170095 h 136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210" h="1367865">
                <a:moveTo>
                  <a:pt x="-1" y="170095"/>
                </a:moveTo>
                <a:cubicBezTo>
                  <a:pt x="1034081" y="17724"/>
                  <a:pt x="1725910" y="35387"/>
                  <a:pt x="2588447" y="303074"/>
                </a:cubicBezTo>
                <a:lnTo>
                  <a:pt x="2508364" y="1"/>
                </a:lnTo>
                <a:lnTo>
                  <a:pt x="3263211" y="392026"/>
                </a:lnTo>
                <a:lnTo>
                  <a:pt x="2538863" y="969692"/>
                </a:lnTo>
                <a:lnTo>
                  <a:pt x="2590614" y="620327"/>
                </a:lnTo>
                <a:cubicBezTo>
                  <a:pt x="1810543" y="728272"/>
                  <a:pt x="1079284" y="875749"/>
                  <a:pt x="235221" y="1367866"/>
                </a:cubicBezTo>
                <a:lnTo>
                  <a:pt x="-1" y="1700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sp>
        <p:nvSpPr>
          <p:cNvPr id="411657" name="TextBox 6"/>
          <p:cNvSpPr txBox="1">
            <a:spLocks noChangeArrowheads="1"/>
          </p:cNvSpPr>
          <p:nvPr/>
        </p:nvSpPr>
        <p:spPr bwMode="auto">
          <a:xfrm>
            <a:off x="4800600" y="5478574"/>
            <a:ext cx="2736851" cy="922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r">
              <a:defRPr>
                <a:solidFill>
                  <a:schemeClr val="tx1">
                    <a:lumMod val="95000"/>
                    <a:lumOff val="5000"/>
                  </a:schemeClr>
                </a:solidFill>
                <a:latin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ctr" eaLnBrk="0" fontAlgn="base" hangingPunct="0">
              <a:spcBef>
                <a:spcPct val="0"/>
              </a:spcBef>
              <a:spcAft>
                <a:spcPct val="0"/>
              </a:spcAft>
              <a:defRPr/>
            </a:pPr>
            <a:r>
              <a:rPr lang="ru-RU" sz="2400" b="1" dirty="0" err="1">
                <a:solidFill>
                  <a:schemeClr val="tx1"/>
                </a:solidFill>
              </a:rPr>
              <a:t>Митогенное</a:t>
            </a:r>
            <a:r>
              <a:rPr lang="ru-RU" sz="2400" b="1" dirty="0">
                <a:solidFill>
                  <a:schemeClr val="tx1"/>
                </a:solidFill>
              </a:rPr>
              <a:t> действие серотонина</a:t>
            </a:r>
          </a:p>
        </p:txBody>
      </p:sp>
      <p:pic>
        <p:nvPicPr>
          <p:cNvPr id="77842" name="Рисунок 1"/>
          <p:cNvPicPr>
            <a:picLocks noChangeAspect="1"/>
          </p:cNvPicPr>
          <p:nvPr/>
        </p:nvPicPr>
        <p:blipFill>
          <a:blip r:embed="rId5">
            <a:clrChange>
              <a:clrFrom>
                <a:srgbClr val="ACCBF9"/>
              </a:clrFrom>
              <a:clrTo>
                <a:srgbClr val="ACCBF9">
                  <a:alpha val="0"/>
                </a:srgbClr>
              </a:clrTo>
            </a:clrChange>
            <a:extLst>
              <a:ext uri="{28A0092B-C50C-407E-A947-70E740481C1C}">
                <a14:useLocalDpi xmlns:a14="http://schemas.microsoft.com/office/drawing/2010/main" val="0"/>
              </a:ext>
            </a:extLst>
          </a:blip>
          <a:srcRect r="16031"/>
          <a:stretch>
            <a:fillRect/>
          </a:stretch>
        </p:blipFill>
        <p:spPr bwMode="auto">
          <a:xfrm>
            <a:off x="1924125" y="2833688"/>
            <a:ext cx="2432049"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Рисунок 3"/>
          <p:cNvPicPr>
            <a:picLocks noChangeAspect="1"/>
          </p:cNvPicPr>
          <p:nvPr/>
        </p:nvPicPr>
        <p:blipFill>
          <a:blip r:embed="rId6">
            <a:clrChange>
              <a:clrFrom>
                <a:srgbClr val="ACCBF9"/>
              </a:clrFrom>
              <a:clrTo>
                <a:srgbClr val="ACCBF9">
                  <a:alpha val="0"/>
                </a:srgbClr>
              </a:clrTo>
            </a:clrChange>
            <a:extLst>
              <a:ext uri="{28A0092B-C50C-407E-A947-70E740481C1C}">
                <a14:useLocalDpi xmlns:a14="http://schemas.microsoft.com/office/drawing/2010/main" val="0"/>
              </a:ext>
            </a:extLst>
          </a:blip>
          <a:srcRect l="6613"/>
          <a:stretch>
            <a:fillRect/>
          </a:stretch>
        </p:blipFill>
        <p:spPr bwMode="auto">
          <a:xfrm>
            <a:off x="8053918" y="2840038"/>
            <a:ext cx="2516716"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1" name="Прямоугольник 6"/>
          <p:cNvSpPr>
            <a:spLocks noChangeArrowheads="1"/>
          </p:cNvSpPr>
          <p:nvPr/>
        </p:nvSpPr>
        <p:spPr bwMode="auto">
          <a:xfrm>
            <a:off x="7823757" y="5769670"/>
            <a:ext cx="4658719" cy="1157323"/>
          </a:xfrm>
          <a:prstGeom prst="rect">
            <a:avLst/>
          </a:prstGeom>
          <a:noFill/>
          <a:ln w="63500">
            <a:noFill/>
          </a:ln>
          <a:effectLst>
            <a:glow>
              <a:srgbClr val="6A5F42">
                <a:alpha val="40000"/>
              </a:srgbClr>
            </a:glow>
            <a:reflection blurRad="914400" stA="52000" endA="300" endPos="41000" dir="5400000" sy="-100000" algn="bl" rotWithShape="0"/>
          </a:effectLst>
          <a:scene3d>
            <a:camera prst="orthographicFront"/>
            <a:lightRig rig="threePt" dir="t"/>
          </a:scene3d>
          <a:sp3d>
            <a:bevelT w="0" h="0"/>
            <a:bevelB w="0" h="0"/>
          </a:sp3d>
        </p:spPr>
        <p:txBody>
          <a:bodyPr anchor="ctr">
            <a:normAutofit/>
          </a:bodyPr>
          <a:lstStyle/>
          <a:p>
            <a:pPr algn="ctr" eaLnBrk="0" fontAlgn="base" hangingPunct="0">
              <a:lnSpc>
                <a:spcPct val="90000"/>
              </a:lnSpc>
              <a:spcBef>
                <a:spcPct val="0"/>
              </a:spcBef>
              <a:spcAft>
                <a:spcPct val="0"/>
              </a:spcAft>
              <a:defRPr/>
            </a:pPr>
            <a:r>
              <a:rPr lang="ru-RU" altLang="ru-RU" sz="2400" b="1" dirty="0">
                <a:latin typeface="Arial" panose="020B0604020202020204" pitchFamily="34" charset="0"/>
              </a:rPr>
              <a:t>КЛИНИЧЕСКИЕ ПРОЯВЛЕНИЯ ДЭП</a:t>
            </a:r>
          </a:p>
        </p:txBody>
      </p:sp>
      <p:sp>
        <p:nvSpPr>
          <p:cNvPr id="11" name="Прямоугольник 10"/>
          <p:cNvSpPr/>
          <p:nvPr/>
        </p:nvSpPr>
        <p:spPr>
          <a:xfrm>
            <a:off x="182032" y="1362075"/>
            <a:ext cx="4540251" cy="1346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ru-RU" sz="2400" dirty="0">
                <a:solidFill>
                  <a:prstClr val="black"/>
                </a:solidFill>
                <a:latin typeface="Arial" panose="020B0604020202020204" pitchFamily="34" charset="0"/>
              </a:rPr>
              <a:t>Тромбоциты в участках </a:t>
            </a:r>
            <a:r>
              <a:rPr lang="ru-RU" sz="2400" dirty="0" err="1">
                <a:solidFill>
                  <a:prstClr val="black"/>
                </a:solidFill>
                <a:latin typeface="Arial" panose="020B0604020202020204" pitchFamily="34" charset="0"/>
              </a:rPr>
              <a:t>эндотелиопатии</a:t>
            </a:r>
            <a:r>
              <a:rPr lang="ru-RU" sz="2400" dirty="0">
                <a:solidFill>
                  <a:prstClr val="black"/>
                </a:solidFill>
                <a:latin typeface="Arial" panose="020B0604020202020204" pitchFamily="34" charset="0"/>
              </a:rPr>
              <a:t> перманентно высвобождают серотонин</a:t>
            </a:r>
          </a:p>
        </p:txBody>
      </p:sp>
      <p:sp>
        <p:nvSpPr>
          <p:cNvPr id="4" name="Прямоугольник 3"/>
          <p:cNvSpPr/>
          <p:nvPr/>
        </p:nvSpPr>
        <p:spPr>
          <a:xfrm>
            <a:off x="-8467" y="1123950"/>
            <a:ext cx="12192000" cy="5670550"/>
          </a:xfrm>
          <a:prstGeom prst="rect">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cxnSp>
        <p:nvCxnSpPr>
          <p:cNvPr id="8" name="Прямая со стрелкой 7"/>
          <p:cNvCxnSpPr/>
          <p:nvPr/>
        </p:nvCxnSpPr>
        <p:spPr>
          <a:xfrm>
            <a:off x="7893051" y="1989249"/>
            <a:ext cx="0" cy="8016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V="1">
            <a:off x="7893051" y="3557588"/>
            <a:ext cx="0" cy="7350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4559300" y="2300399"/>
            <a:ext cx="0" cy="4905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V="1">
            <a:off x="4559300" y="3284538"/>
            <a:ext cx="0" cy="5762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2705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1" y="114300"/>
            <a:ext cx="12192000" cy="10683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ru-RU" sz="2800" b="1" dirty="0">
                <a:solidFill>
                  <a:srgbClr val="FF0000"/>
                </a:solidFill>
                <a:latin typeface="Arial" pitchFamily="34" charset="0"/>
                <a:cs typeface="Arial" pitchFamily="34" charset="0"/>
              </a:rPr>
              <a:t>Проблема терапии вазоактивными </a:t>
            </a:r>
            <a:r>
              <a:rPr lang="ru-RU" sz="2800" b="1" dirty="0" err="1">
                <a:solidFill>
                  <a:srgbClr val="FF0000"/>
                </a:solidFill>
                <a:latin typeface="Arial" pitchFamily="34" charset="0"/>
                <a:cs typeface="Arial" pitchFamily="34" charset="0"/>
              </a:rPr>
              <a:t>нейропротекторами</a:t>
            </a:r>
            <a:r>
              <a:rPr lang="ru-RU" sz="2800" b="1" dirty="0">
                <a:solidFill>
                  <a:srgbClr val="FF0000"/>
                </a:solidFill>
                <a:latin typeface="Arial" pitchFamily="34" charset="0"/>
                <a:cs typeface="Arial" pitchFamily="34" charset="0"/>
              </a:rPr>
              <a:t>:</a:t>
            </a:r>
            <a:br>
              <a:rPr lang="ru-RU" sz="2800" b="1" dirty="0">
                <a:solidFill>
                  <a:srgbClr val="FF0000"/>
                </a:solidFill>
                <a:latin typeface="Arial" pitchFamily="34" charset="0"/>
                <a:cs typeface="Arial" pitchFamily="34" charset="0"/>
              </a:rPr>
            </a:br>
            <a:r>
              <a:rPr lang="ru-RU" sz="2800" b="1" dirty="0">
                <a:solidFill>
                  <a:srgbClr val="FF0000"/>
                </a:solidFill>
                <a:latin typeface="Arial" pitchFamily="34" charset="0"/>
                <a:cs typeface="Arial" pitchFamily="34" charset="0"/>
              </a:rPr>
              <a:t>синдром обкрадывания</a:t>
            </a:r>
          </a:p>
        </p:txBody>
      </p:sp>
      <p:pic>
        <p:nvPicPr>
          <p:cNvPr id="78851" name="Рисунок 3"/>
          <p:cNvPicPr>
            <a:picLocks noChangeAspect="1"/>
          </p:cNvPicPr>
          <p:nvPr/>
        </p:nvPicPr>
        <p:blipFill>
          <a:blip r:embed="rId3">
            <a:extLst>
              <a:ext uri="{28A0092B-C50C-407E-A947-70E740481C1C}">
                <a14:useLocalDpi xmlns:a14="http://schemas.microsoft.com/office/drawing/2010/main" val="0"/>
              </a:ext>
            </a:extLst>
          </a:blip>
          <a:srcRect t="16150" r="9425"/>
          <a:stretch>
            <a:fillRect/>
          </a:stretch>
        </p:blipFill>
        <p:spPr bwMode="auto">
          <a:xfrm rot="1320340">
            <a:off x="2493493" y="2012950"/>
            <a:ext cx="6218767"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олилиния 4"/>
          <p:cNvSpPr/>
          <p:nvPr/>
        </p:nvSpPr>
        <p:spPr>
          <a:xfrm rot="1320340">
            <a:off x="4059769" y="2501900"/>
            <a:ext cx="3310467" cy="1936750"/>
          </a:xfrm>
          <a:custGeom>
            <a:avLst/>
            <a:gdLst>
              <a:gd name="connsiteX0" fmla="*/ 403412 w 4296335"/>
              <a:gd name="connsiteY0" fmla="*/ 262217 h 3207123"/>
              <a:gd name="connsiteX1" fmla="*/ 403412 w 4296335"/>
              <a:gd name="connsiteY1" fmla="*/ 342900 h 3207123"/>
              <a:gd name="connsiteX2" fmla="*/ 423582 w 4296335"/>
              <a:gd name="connsiteY2" fmla="*/ 457200 h 3207123"/>
              <a:gd name="connsiteX3" fmla="*/ 403412 w 4296335"/>
              <a:gd name="connsiteY3" fmla="*/ 558053 h 3207123"/>
              <a:gd name="connsiteX4" fmla="*/ 396688 w 4296335"/>
              <a:gd name="connsiteY4" fmla="*/ 578223 h 3207123"/>
              <a:gd name="connsiteX5" fmla="*/ 369794 w 4296335"/>
              <a:gd name="connsiteY5" fmla="*/ 618564 h 3207123"/>
              <a:gd name="connsiteX6" fmla="*/ 356347 w 4296335"/>
              <a:gd name="connsiteY6" fmla="*/ 632012 h 3207123"/>
              <a:gd name="connsiteX7" fmla="*/ 336176 w 4296335"/>
              <a:gd name="connsiteY7" fmla="*/ 665629 h 3207123"/>
              <a:gd name="connsiteX8" fmla="*/ 316006 w 4296335"/>
              <a:gd name="connsiteY8" fmla="*/ 685800 h 3207123"/>
              <a:gd name="connsiteX9" fmla="*/ 275664 w 4296335"/>
              <a:gd name="connsiteY9" fmla="*/ 753035 h 3207123"/>
              <a:gd name="connsiteX10" fmla="*/ 268941 w 4296335"/>
              <a:gd name="connsiteY10" fmla="*/ 786653 h 3207123"/>
              <a:gd name="connsiteX11" fmla="*/ 282388 w 4296335"/>
              <a:gd name="connsiteY11" fmla="*/ 894229 h 3207123"/>
              <a:gd name="connsiteX12" fmla="*/ 268941 w 4296335"/>
              <a:gd name="connsiteY12" fmla="*/ 1122829 h 3207123"/>
              <a:gd name="connsiteX13" fmla="*/ 262217 w 4296335"/>
              <a:gd name="connsiteY13" fmla="*/ 1149723 h 3207123"/>
              <a:gd name="connsiteX14" fmla="*/ 248770 w 4296335"/>
              <a:gd name="connsiteY14" fmla="*/ 1169894 h 3207123"/>
              <a:gd name="connsiteX15" fmla="*/ 242047 w 4296335"/>
              <a:gd name="connsiteY15" fmla="*/ 1190064 h 3207123"/>
              <a:gd name="connsiteX16" fmla="*/ 228600 w 4296335"/>
              <a:gd name="connsiteY16" fmla="*/ 1216959 h 3207123"/>
              <a:gd name="connsiteX17" fmla="*/ 215153 w 4296335"/>
              <a:gd name="connsiteY17" fmla="*/ 1290917 h 3207123"/>
              <a:gd name="connsiteX18" fmla="*/ 201706 w 4296335"/>
              <a:gd name="connsiteY18" fmla="*/ 1331259 h 3207123"/>
              <a:gd name="connsiteX19" fmla="*/ 188259 w 4296335"/>
              <a:gd name="connsiteY19" fmla="*/ 1385047 h 3207123"/>
              <a:gd name="connsiteX20" fmla="*/ 174812 w 4296335"/>
              <a:gd name="connsiteY20" fmla="*/ 1432112 h 3207123"/>
              <a:gd name="connsiteX21" fmla="*/ 168088 w 4296335"/>
              <a:gd name="connsiteY21" fmla="*/ 1465729 h 3207123"/>
              <a:gd name="connsiteX22" fmla="*/ 161364 w 4296335"/>
              <a:gd name="connsiteY22" fmla="*/ 1506070 h 3207123"/>
              <a:gd name="connsiteX23" fmla="*/ 147917 w 4296335"/>
              <a:gd name="connsiteY23" fmla="*/ 1546412 h 3207123"/>
              <a:gd name="connsiteX24" fmla="*/ 141194 w 4296335"/>
              <a:gd name="connsiteY24" fmla="*/ 1586753 h 3207123"/>
              <a:gd name="connsiteX25" fmla="*/ 114300 w 4296335"/>
              <a:gd name="connsiteY25" fmla="*/ 1667435 h 3207123"/>
              <a:gd name="connsiteX26" fmla="*/ 94129 w 4296335"/>
              <a:gd name="connsiteY26" fmla="*/ 1734670 h 3207123"/>
              <a:gd name="connsiteX27" fmla="*/ 73959 w 4296335"/>
              <a:gd name="connsiteY27" fmla="*/ 1768288 h 3207123"/>
              <a:gd name="connsiteX28" fmla="*/ 40341 w 4296335"/>
              <a:gd name="connsiteY28" fmla="*/ 1828800 h 3207123"/>
              <a:gd name="connsiteX29" fmla="*/ 20170 w 4296335"/>
              <a:gd name="connsiteY29" fmla="*/ 1848970 h 3207123"/>
              <a:gd name="connsiteX30" fmla="*/ 6723 w 4296335"/>
              <a:gd name="connsiteY30" fmla="*/ 1896035 h 3207123"/>
              <a:gd name="connsiteX31" fmla="*/ 0 w 4296335"/>
              <a:gd name="connsiteY31" fmla="*/ 2050676 h 3207123"/>
              <a:gd name="connsiteX32" fmla="*/ 20170 w 4296335"/>
              <a:gd name="connsiteY32" fmla="*/ 2252382 h 3207123"/>
              <a:gd name="connsiteX33" fmla="*/ 26894 w 4296335"/>
              <a:gd name="connsiteY33" fmla="*/ 2279276 h 3207123"/>
              <a:gd name="connsiteX34" fmla="*/ 47064 w 4296335"/>
              <a:gd name="connsiteY34" fmla="*/ 2312894 h 3207123"/>
              <a:gd name="connsiteX35" fmla="*/ 60512 w 4296335"/>
              <a:gd name="connsiteY35" fmla="*/ 2359959 h 3207123"/>
              <a:gd name="connsiteX36" fmla="*/ 80682 w 4296335"/>
              <a:gd name="connsiteY36" fmla="*/ 2393576 h 3207123"/>
              <a:gd name="connsiteX37" fmla="*/ 94129 w 4296335"/>
              <a:gd name="connsiteY37" fmla="*/ 2427194 h 3207123"/>
              <a:gd name="connsiteX38" fmla="*/ 100853 w 4296335"/>
              <a:gd name="connsiteY38" fmla="*/ 2447364 h 3207123"/>
              <a:gd name="connsiteX39" fmla="*/ 114300 w 4296335"/>
              <a:gd name="connsiteY39" fmla="*/ 2467535 h 3207123"/>
              <a:gd name="connsiteX40" fmla="*/ 121023 w 4296335"/>
              <a:gd name="connsiteY40" fmla="*/ 2487706 h 3207123"/>
              <a:gd name="connsiteX41" fmla="*/ 127747 w 4296335"/>
              <a:gd name="connsiteY41" fmla="*/ 2521323 h 3207123"/>
              <a:gd name="connsiteX42" fmla="*/ 147917 w 4296335"/>
              <a:gd name="connsiteY42" fmla="*/ 2548217 h 3207123"/>
              <a:gd name="connsiteX43" fmla="*/ 181535 w 4296335"/>
              <a:gd name="connsiteY43" fmla="*/ 2615453 h 3207123"/>
              <a:gd name="connsiteX44" fmla="*/ 221876 w 4296335"/>
              <a:gd name="connsiteY44" fmla="*/ 2649070 h 3207123"/>
              <a:gd name="connsiteX45" fmla="*/ 242047 w 4296335"/>
              <a:gd name="connsiteY45" fmla="*/ 2675964 h 3207123"/>
              <a:gd name="connsiteX46" fmla="*/ 255494 w 4296335"/>
              <a:gd name="connsiteY46" fmla="*/ 2689412 h 3207123"/>
              <a:gd name="connsiteX47" fmla="*/ 309282 w 4296335"/>
              <a:gd name="connsiteY47" fmla="*/ 2702859 h 3207123"/>
              <a:gd name="connsiteX48" fmla="*/ 349623 w 4296335"/>
              <a:gd name="connsiteY48" fmla="*/ 2723029 h 3207123"/>
              <a:gd name="connsiteX49" fmla="*/ 416859 w 4296335"/>
              <a:gd name="connsiteY49" fmla="*/ 2749923 h 3207123"/>
              <a:gd name="connsiteX50" fmla="*/ 477370 w 4296335"/>
              <a:gd name="connsiteY50" fmla="*/ 2776817 h 3207123"/>
              <a:gd name="connsiteX51" fmla="*/ 497541 w 4296335"/>
              <a:gd name="connsiteY51" fmla="*/ 2783541 h 3207123"/>
              <a:gd name="connsiteX52" fmla="*/ 517712 w 4296335"/>
              <a:gd name="connsiteY52" fmla="*/ 2790264 h 3207123"/>
              <a:gd name="connsiteX53" fmla="*/ 531159 w 4296335"/>
              <a:gd name="connsiteY53" fmla="*/ 2803712 h 3207123"/>
              <a:gd name="connsiteX54" fmla="*/ 605117 w 4296335"/>
              <a:gd name="connsiteY54" fmla="*/ 2803712 h 3207123"/>
              <a:gd name="connsiteX55" fmla="*/ 699247 w 4296335"/>
              <a:gd name="connsiteY55" fmla="*/ 2810435 h 3207123"/>
              <a:gd name="connsiteX56" fmla="*/ 719417 w 4296335"/>
              <a:gd name="connsiteY56" fmla="*/ 2817159 h 3207123"/>
              <a:gd name="connsiteX57" fmla="*/ 766482 w 4296335"/>
              <a:gd name="connsiteY57" fmla="*/ 2837329 h 3207123"/>
              <a:gd name="connsiteX58" fmla="*/ 793376 w 4296335"/>
              <a:gd name="connsiteY58" fmla="*/ 2850776 h 3207123"/>
              <a:gd name="connsiteX59" fmla="*/ 840441 w 4296335"/>
              <a:gd name="connsiteY59" fmla="*/ 2864223 h 3207123"/>
              <a:gd name="connsiteX60" fmla="*/ 941294 w 4296335"/>
              <a:gd name="connsiteY60" fmla="*/ 2897841 h 3207123"/>
              <a:gd name="connsiteX61" fmla="*/ 1102659 w 4296335"/>
              <a:gd name="connsiteY61" fmla="*/ 2924735 h 3207123"/>
              <a:gd name="connsiteX62" fmla="*/ 1223682 w 4296335"/>
              <a:gd name="connsiteY62" fmla="*/ 2931459 h 3207123"/>
              <a:gd name="connsiteX63" fmla="*/ 1277470 w 4296335"/>
              <a:gd name="connsiteY63" fmla="*/ 2938182 h 3207123"/>
              <a:gd name="connsiteX64" fmla="*/ 1284194 w 4296335"/>
              <a:gd name="connsiteY64" fmla="*/ 2958353 h 3207123"/>
              <a:gd name="connsiteX65" fmla="*/ 1317812 w 4296335"/>
              <a:gd name="connsiteY65" fmla="*/ 2991970 h 3207123"/>
              <a:gd name="connsiteX66" fmla="*/ 1344706 w 4296335"/>
              <a:gd name="connsiteY66" fmla="*/ 3025588 h 3207123"/>
              <a:gd name="connsiteX67" fmla="*/ 1385047 w 4296335"/>
              <a:gd name="connsiteY67" fmla="*/ 3072653 h 3207123"/>
              <a:gd name="connsiteX68" fmla="*/ 1405217 w 4296335"/>
              <a:gd name="connsiteY68" fmla="*/ 3079376 h 3207123"/>
              <a:gd name="connsiteX69" fmla="*/ 1485900 w 4296335"/>
              <a:gd name="connsiteY69" fmla="*/ 3146612 h 3207123"/>
              <a:gd name="connsiteX70" fmla="*/ 1512794 w 4296335"/>
              <a:gd name="connsiteY70" fmla="*/ 3166782 h 3207123"/>
              <a:gd name="connsiteX71" fmla="*/ 1539688 w 4296335"/>
              <a:gd name="connsiteY71" fmla="*/ 3173506 h 3207123"/>
              <a:gd name="connsiteX72" fmla="*/ 1593476 w 4296335"/>
              <a:gd name="connsiteY72" fmla="*/ 3193676 h 3207123"/>
              <a:gd name="connsiteX73" fmla="*/ 1788459 w 4296335"/>
              <a:gd name="connsiteY73" fmla="*/ 3200400 h 3207123"/>
              <a:gd name="connsiteX74" fmla="*/ 1889312 w 4296335"/>
              <a:gd name="connsiteY74" fmla="*/ 3207123 h 3207123"/>
              <a:gd name="connsiteX75" fmla="*/ 1922929 w 4296335"/>
              <a:gd name="connsiteY75" fmla="*/ 3186953 h 3207123"/>
              <a:gd name="connsiteX76" fmla="*/ 1943100 w 4296335"/>
              <a:gd name="connsiteY76" fmla="*/ 3173506 h 3207123"/>
              <a:gd name="connsiteX77" fmla="*/ 1963270 w 4296335"/>
              <a:gd name="connsiteY77" fmla="*/ 3166782 h 3207123"/>
              <a:gd name="connsiteX78" fmla="*/ 2084294 w 4296335"/>
              <a:gd name="connsiteY78" fmla="*/ 3146612 h 3207123"/>
              <a:gd name="connsiteX79" fmla="*/ 2104464 w 4296335"/>
              <a:gd name="connsiteY79" fmla="*/ 3133164 h 3207123"/>
              <a:gd name="connsiteX80" fmla="*/ 2117912 w 4296335"/>
              <a:gd name="connsiteY80" fmla="*/ 3119717 h 3207123"/>
              <a:gd name="connsiteX81" fmla="*/ 2144806 w 4296335"/>
              <a:gd name="connsiteY81" fmla="*/ 3106270 h 3207123"/>
              <a:gd name="connsiteX82" fmla="*/ 2252382 w 4296335"/>
              <a:gd name="connsiteY82" fmla="*/ 3059206 h 3207123"/>
              <a:gd name="connsiteX83" fmla="*/ 2339788 w 4296335"/>
              <a:gd name="connsiteY83" fmla="*/ 3045759 h 3207123"/>
              <a:gd name="connsiteX84" fmla="*/ 2407023 w 4296335"/>
              <a:gd name="connsiteY84" fmla="*/ 3025588 h 3207123"/>
              <a:gd name="connsiteX85" fmla="*/ 2433917 w 4296335"/>
              <a:gd name="connsiteY85" fmla="*/ 3018864 h 3207123"/>
              <a:gd name="connsiteX86" fmla="*/ 2675964 w 4296335"/>
              <a:gd name="connsiteY86" fmla="*/ 2870947 h 3207123"/>
              <a:gd name="connsiteX87" fmla="*/ 2790264 w 4296335"/>
              <a:gd name="connsiteY87" fmla="*/ 2810435 h 3207123"/>
              <a:gd name="connsiteX88" fmla="*/ 2870947 w 4296335"/>
              <a:gd name="connsiteY88" fmla="*/ 2749923 h 3207123"/>
              <a:gd name="connsiteX89" fmla="*/ 3018864 w 4296335"/>
              <a:gd name="connsiteY89" fmla="*/ 2662517 h 3207123"/>
              <a:gd name="connsiteX90" fmla="*/ 3139888 w 4296335"/>
              <a:gd name="connsiteY90" fmla="*/ 2669241 h 3207123"/>
              <a:gd name="connsiteX91" fmla="*/ 3193676 w 4296335"/>
              <a:gd name="connsiteY91" fmla="*/ 2628900 h 3207123"/>
              <a:gd name="connsiteX92" fmla="*/ 3274359 w 4296335"/>
              <a:gd name="connsiteY92" fmla="*/ 2575112 h 3207123"/>
              <a:gd name="connsiteX93" fmla="*/ 3408829 w 4296335"/>
              <a:gd name="connsiteY93" fmla="*/ 2467535 h 3207123"/>
              <a:gd name="connsiteX94" fmla="*/ 3529853 w 4296335"/>
              <a:gd name="connsiteY94" fmla="*/ 2386853 h 3207123"/>
              <a:gd name="connsiteX95" fmla="*/ 3684494 w 4296335"/>
              <a:gd name="connsiteY95" fmla="*/ 2252382 h 3207123"/>
              <a:gd name="connsiteX96" fmla="*/ 3758453 w 4296335"/>
              <a:gd name="connsiteY96" fmla="*/ 2077570 h 3207123"/>
              <a:gd name="connsiteX97" fmla="*/ 3778623 w 4296335"/>
              <a:gd name="connsiteY97" fmla="*/ 2057400 h 3207123"/>
              <a:gd name="connsiteX98" fmla="*/ 3818964 w 4296335"/>
              <a:gd name="connsiteY98" fmla="*/ 1976717 h 3207123"/>
              <a:gd name="connsiteX99" fmla="*/ 3866029 w 4296335"/>
              <a:gd name="connsiteY99" fmla="*/ 1916206 h 3207123"/>
              <a:gd name="connsiteX100" fmla="*/ 3899647 w 4296335"/>
              <a:gd name="connsiteY100" fmla="*/ 1828800 h 3207123"/>
              <a:gd name="connsiteX101" fmla="*/ 4000500 w 4296335"/>
              <a:gd name="connsiteY101" fmla="*/ 1667435 h 3207123"/>
              <a:gd name="connsiteX102" fmla="*/ 4013947 w 4296335"/>
              <a:gd name="connsiteY102" fmla="*/ 1627094 h 3207123"/>
              <a:gd name="connsiteX103" fmla="*/ 4040841 w 4296335"/>
              <a:gd name="connsiteY103" fmla="*/ 1573306 h 3207123"/>
              <a:gd name="connsiteX104" fmla="*/ 4047564 w 4296335"/>
              <a:gd name="connsiteY104" fmla="*/ 1526241 h 3207123"/>
              <a:gd name="connsiteX105" fmla="*/ 4054288 w 4296335"/>
              <a:gd name="connsiteY105" fmla="*/ 1472453 h 3207123"/>
              <a:gd name="connsiteX106" fmla="*/ 4081182 w 4296335"/>
              <a:gd name="connsiteY106" fmla="*/ 1371600 h 3207123"/>
              <a:gd name="connsiteX107" fmla="*/ 4128247 w 4296335"/>
              <a:gd name="connsiteY107" fmla="*/ 1270747 h 3207123"/>
              <a:gd name="connsiteX108" fmla="*/ 4148417 w 4296335"/>
              <a:gd name="connsiteY108" fmla="*/ 1216959 h 3207123"/>
              <a:gd name="connsiteX109" fmla="*/ 4161864 w 4296335"/>
              <a:gd name="connsiteY109" fmla="*/ 1190064 h 3207123"/>
              <a:gd name="connsiteX110" fmla="*/ 4182035 w 4296335"/>
              <a:gd name="connsiteY110" fmla="*/ 1129553 h 3207123"/>
              <a:gd name="connsiteX111" fmla="*/ 4269441 w 4296335"/>
              <a:gd name="connsiteY111" fmla="*/ 927847 h 3207123"/>
              <a:gd name="connsiteX112" fmla="*/ 4296335 w 4296335"/>
              <a:gd name="connsiteY112" fmla="*/ 860612 h 3207123"/>
              <a:gd name="connsiteX113" fmla="*/ 4282888 w 4296335"/>
              <a:gd name="connsiteY113" fmla="*/ 679076 h 3207123"/>
              <a:gd name="connsiteX114" fmla="*/ 4195482 w 4296335"/>
              <a:gd name="connsiteY114" fmla="*/ 571500 h 3207123"/>
              <a:gd name="connsiteX115" fmla="*/ 4040841 w 4296335"/>
              <a:gd name="connsiteY115" fmla="*/ 410135 h 3207123"/>
              <a:gd name="connsiteX116" fmla="*/ 3866029 w 4296335"/>
              <a:gd name="connsiteY116" fmla="*/ 289112 h 3207123"/>
              <a:gd name="connsiteX117" fmla="*/ 3798794 w 4296335"/>
              <a:gd name="connsiteY117" fmla="*/ 268941 h 3207123"/>
              <a:gd name="connsiteX118" fmla="*/ 3644153 w 4296335"/>
              <a:gd name="connsiteY118" fmla="*/ 215153 h 3207123"/>
              <a:gd name="connsiteX119" fmla="*/ 3543300 w 4296335"/>
              <a:gd name="connsiteY119" fmla="*/ 201706 h 3207123"/>
              <a:gd name="connsiteX120" fmla="*/ 3449170 w 4296335"/>
              <a:gd name="connsiteY120" fmla="*/ 181535 h 3207123"/>
              <a:gd name="connsiteX121" fmla="*/ 3348317 w 4296335"/>
              <a:gd name="connsiteY121" fmla="*/ 147917 h 3207123"/>
              <a:gd name="connsiteX122" fmla="*/ 3092823 w 4296335"/>
              <a:gd name="connsiteY122" fmla="*/ 87406 h 3207123"/>
              <a:gd name="connsiteX123" fmla="*/ 3025588 w 4296335"/>
              <a:gd name="connsiteY123" fmla="*/ 60512 h 3207123"/>
              <a:gd name="connsiteX124" fmla="*/ 2850776 w 4296335"/>
              <a:gd name="connsiteY124" fmla="*/ 0 h 3207123"/>
              <a:gd name="connsiteX125" fmla="*/ 2803712 w 4296335"/>
              <a:gd name="connsiteY125" fmla="*/ 33617 h 3207123"/>
              <a:gd name="connsiteX126" fmla="*/ 2790264 w 4296335"/>
              <a:gd name="connsiteY126" fmla="*/ 53788 h 3207123"/>
              <a:gd name="connsiteX127" fmla="*/ 2756647 w 4296335"/>
              <a:gd name="connsiteY127" fmla="*/ 73959 h 3207123"/>
              <a:gd name="connsiteX128" fmla="*/ 2736476 w 4296335"/>
              <a:gd name="connsiteY128" fmla="*/ 87406 h 3207123"/>
              <a:gd name="connsiteX129" fmla="*/ 2568388 w 4296335"/>
              <a:gd name="connsiteY129" fmla="*/ 141194 h 3207123"/>
              <a:gd name="connsiteX130" fmla="*/ 2534770 w 4296335"/>
              <a:gd name="connsiteY130" fmla="*/ 161364 h 3207123"/>
              <a:gd name="connsiteX131" fmla="*/ 2386853 w 4296335"/>
              <a:gd name="connsiteY131" fmla="*/ 215153 h 3207123"/>
              <a:gd name="connsiteX132" fmla="*/ 2346512 w 4296335"/>
              <a:gd name="connsiteY132" fmla="*/ 194982 h 3207123"/>
              <a:gd name="connsiteX133" fmla="*/ 2333064 w 4296335"/>
              <a:gd name="connsiteY133" fmla="*/ 181535 h 3207123"/>
              <a:gd name="connsiteX134" fmla="*/ 2286000 w 4296335"/>
              <a:gd name="connsiteY134" fmla="*/ 161364 h 3207123"/>
              <a:gd name="connsiteX135" fmla="*/ 2205317 w 4296335"/>
              <a:gd name="connsiteY135" fmla="*/ 174812 h 3207123"/>
              <a:gd name="connsiteX136" fmla="*/ 2084294 w 4296335"/>
              <a:gd name="connsiteY136" fmla="*/ 201706 h 3207123"/>
              <a:gd name="connsiteX137" fmla="*/ 1889312 w 4296335"/>
              <a:gd name="connsiteY137" fmla="*/ 181535 h 3207123"/>
              <a:gd name="connsiteX138" fmla="*/ 1801906 w 4296335"/>
              <a:gd name="connsiteY138" fmla="*/ 161364 h 3207123"/>
              <a:gd name="connsiteX139" fmla="*/ 1761564 w 4296335"/>
              <a:gd name="connsiteY139" fmla="*/ 147917 h 3207123"/>
              <a:gd name="connsiteX140" fmla="*/ 1741394 w 4296335"/>
              <a:gd name="connsiteY140" fmla="*/ 141194 h 3207123"/>
              <a:gd name="connsiteX141" fmla="*/ 1647264 w 4296335"/>
              <a:gd name="connsiteY141" fmla="*/ 174812 h 3207123"/>
              <a:gd name="connsiteX142" fmla="*/ 1620370 w 4296335"/>
              <a:gd name="connsiteY142" fmla="*/ 188259 h 3207123"/>
              <a:gd name="connsiteX143" fmla="*/ 1586753 w 4296335"/>
              <a:gd name="connsiteY143" fmla="*/ 194982 h 3207123"/>
              <a:gd name="connsiteX144" fmla="*/ 1485900 w 4296335"/>
              <a:gd name="connsiteY144" fmla="*/ 215153 h 3207123"/>
              <a:gd name="connsiteX145" fmla="*/ 1459006 w 4296335"/>
              <a:gd name="connsiteY145" fmla="*/ 221876 h 3207123"/>
              <a:gd name="connsiteX146" fmla="*/ 1364876 w 4296335"/>
              <a:gd name="connsiteY146" fmla="*/ 228600 h 3207123"/>
              <a:gd name="connsiteX147" fmla="*/ 1344706 w 4296335"/>
              <a:gd name="connsiteY147" fmla="*/ 235323 h 3207123"/>
              <a:gd name="connsiteX148" fmla="*/ 1210235 w 4296335"/>
              <a:gd name="connsiteY148" fmla="*/ 215153 h 3207123"/>
              <a:gd name="connsiteX149" fmla="*/ 907676 w 4296335"/>
              <a:gd name="connsiteY149" fmla="*/ 242047 h 3207123"/>
              <a:gd name="connsiteX150" fmla="*/ 813547 w 4296335"/>
              <a:gd name="connsiteY150" fmla="*/ 221876 h 3207123"/>
              <a:gd name="connsiteX151" fmla="*/ 692523 w 4296335"/>
              <a:gd name="connsiteY151" fmla="*/ 194982 h 3207123"/>
              <a:gd name="connsiteX152" fmla="*/ 578223 w 4296335"/>
              <a:gd name="connsiteY152" fmla="*/ 201706 h 3207123"/>
              <a:gd name="connsiteX153" fmla="*/ 558053 w 4296335"/>
              <a:gd name="connsiteY153" fmla="*/ 215153 h 3207123"/>
              <a:gd name="connsiteX154" fmla="*/ 531159 w 4296335"/>
              <a:gd name="connsiteY154" fmla="*/ 228600 h 3207123"/>
              <a:gd name="connsiteX155" fmla="*/ 437029 w 4296335"/>
              <a:gd name="connsiteY155" fmla="*/ 268941 h 3207123"/>
              <a:gd name="connsiteX156" fmla="*/ 268941 w 4296335"/>
              <a:gd name="connsiteY156" fmla="*/ 309282 h 3207123"/>
              <a:gd name="connsiteX157" fmla="*/ 383241 w 4296335"/>
              <a:gd name="connsiteY157" fmla="*/ 282388 h 3207123"/>
              <a:gd name="connsiteX158" fmla="*/ 403412 w 4296335"/>
              <a:gd name="connsiteY158" fmla="*/ 262217 h 3207123"/>
              <a:gd name="connsiteX0" fmla="*/ 403412 w 4296335"/>
              <a:gd name="connsiteY0" fmla="*/ 262217 h 3207123"/>
              <a:gd name="connsiteX1" fmla="*/ 403412 w 4296335"/>
              <a:gd name="connsiteY1" fmla="*/ 342900 h 3207123"/>
              <a:gd name="connsiteX2" fmla="*/ 423582 w 4296335"/>
              <a:gd name="connsiteY2" fmla="*/ 457200 h 3207123"/>
              <a:gd name="connsiteX3" fmla="*/ 403412 w 4296335"/>
              <a:gd name="connsiteY3" fmla="*/ 558053 h 3207123"/>
              <a:gd name="connsiteX4" fmla="*/ 396688 w 4296335"/>
              <a:gd name="connsiteY4" fmla="*/ 578223 h 3207123"/>
              <a:gd name="connsiteX5" fmla="*/ 369794 w 4296335"/>
              <a:gd name="connsiteY5" fmla="*/ 618564 h 3207123"/>
              <a:gd name="connsiteX6" fmla="*/ 356347 w 4296335"/>
              <a:gd name="connsiteY6" fmla="*/ 632012 h 3207123"/>
              <a:gd name="connsiteX7" fmla="*/ 336176 w 4296335"/>
              <a:gd name="connsiteY7" fmla="*/ 665629 h 3207123"/>
              <a:gd name="connsiteX8" fmla="*/ 316006 w 4296335"/>
              <a:gd name="connsiteY8" fmla="*/ 685800 h 3207123"/>
              <a:gd name="connsiteX9" fmla="*/ 275664 w 4296335"/>
              <a:gd name="connsiteY9" fmla="*/ 753035 h 3207123"/>
              <a:gd name="connsiteX10" fmla="*/ 268941 w 4296335"/>
              <a:gd name="connsiteY10" fmla="*/ 786653 h 3207123"/>
              <a:gd name="connsiteX11" fmla="*/ 282388 w 4296335"/>
              <a:gd name="connsiteY11" fmla="*/ 894229 h 3207123"/>
              <a:gd name="connsiteX12" fmla="*/ 268941 w 4296335"/>
              <a:gd name="connsiteY12" fmla="*/ 1122829 h 3207123"/>
              <a:gd name="connsiteX13" fmla="*/ 262217 w 4296335"/>
              <a:gd name="connsiteY13" fmla="*/ 1149723 h 3207123"/>
              <a:gd name="connsiteX14" fmla="*/ 248770 w 4296335"/>
              <a:gd name="connsiteY14" fmla="*/ 1169894 h 3207123"/>
              <a:gd name="connsiteX15" fmla="*/ 242047 w 4296335"/>
              <a:gd name="connsiteY15" fmla="*/ 1190064 h 3207123"/>
              <a:gd name="connsiteX16" fmla="*/ 228600 w 4296335"/>
              <a:gd name="connsiteY16" fmla="*/ 1216959 h 3207123"/>
              <a:gd name="connsiteX17" fmla="*/ 215153 w 4296335"/>
              <a:gd name="connsiteY17" fmla="*/ 1290917 h 3207123"/>
              <a:gd name="connsiteX18" fmla="*/ 201706 w 4296335"/>
              <a:gd name="connsiteY18" fmla="*/ 1331259 h 3207123"/>
              <a:gd name="connsiteX19" fmla="*/ 188259 w 4296335"/>
              <a:gd name="connsiteY19" fmla="*/ 1385047 h 3207123"/>
              <a:gd name="connsiteX20" fmla="*/ 174812 w 4296335"/>
              <a:gd name="connsiteY20" fmla="*/ 1432112 h 3207123"/>
              <a:gd name="connsiteX21" fmla="*/ 168088 w 4296335"/>
              <a:gd name="connsiteY21" fmla="*/ 1465729 h 3207123"/>
              <a:gd name="connsiteX22" fmla="*/ 161364 w 4296335"/>
              <a:gd name="connsiteY22" fmla="*/ 1506070 h 3207123"/>
              <a:gd name="connsiteX23" fmla="*/ 147917 w 4296335"/>
              <a:gd name="connsiteY23" fmla="*/ 1546412 h 3207123"/>
              <a:gd name="connsiteX24" fmla="*/ 141194 w 4296335"/>
              <a:gd name="connsiteY24" fmla="*/ 1586753 h 3207123"/>
              <a:gd name="connsiteX25" fmla="*/ 114300 w 4296335"/>
              <a:gd name="connsiteY25" fmla="*/ 1667435 h 3207123"/>
              <a:gd name="connsiteX26" fmla="*/ 94129 w 4296335"/>
              <a:gd name="connsiteY26" fmla="*/ 1734670 h 3207123"/>
              <a:gd name="connsiteX27" fmla="*/ 73959 w 4296335"/>
              <a:gd name="connsiteY27" fmla="*/ 1768288 h 3207123"/>
              <a:gd name="connsiteX28" fmla="*/ 40341 w 4296335"/>
              <a:gd name="connsiteY28" fmla="*/ 1828800 h 3207123"/>
              <a:gd name="connsiteX29" fmla="*/ 20170 w 4296335"/>
              <a:gd name="connsiteY29" fmla="*/ 1848970 h 3207123"/>
              <a:gd name="connsiteX30" fmla="*/ 6723 w 4296335"/>
              <a:gd name="connsiteY30" fmla="*/ 1896035 h 3207123"/>
              <a:gd name="connsiteX31" fmla="*/ 0 w 4296335"/>
              <a:gd name="connsiteY31" fmla="*/ 2050676 h 3207123"/>
              <a:gd name="connsiteX32" fmla="*/ 20170 w 4296335"/>
              <a:gd name="connsiteY32" fmla="*/ 2252382 h 3207123"/>
              <a:gd name="connsiteX33" fmla="*/ 26894 w 4296335"/>
              <a:gd name="connsiteY33" fmla="*/ 2279276 h 3207123"/>
              <a:gd name="connsiteX34" fmla="*/ 47064 w 4296335"/>
              <a:gd name="connsiteY34" fmla="*/ 2312894 h 3207123"/>
              <a:gd name="connsiteX35" fmla="*/ 60512 w 4296335"/>
              <a:gd name="connsiteY35" fmla="*/ 2359959 h 3207123"/>
              <a:gd name="connsiteX36" fmla="*/ 80682 w 4296335"/>
              <a:gd name="connsiteY36" fmla="*/ 2393576 h 3207123"/>
              <a:gd name="connsiteX37" fmla="*/ 94129 w 4296335"/>
              <a:gd name="connsiteY37" fmla="*/ 2427194 h 3207123"/>
              <a:gd name="connsiteX38" fmla="*/ 100853 w 4296335"/>
              <a:gd name="connsiteY38" fmla="*/ 2447364 h 3207123"/>
              <a:gd name="connsiteX39" fmla="*/ 114300 w 4296335"/>
              <a:gd name="connsiteY39" fmla="*/ 2467535 h 3207123"/>
              <a:gd name="connsiteX40" fmla="*/ 121023 w 4296335"/>
              <a:gd name="connsiteY40" fmla="*/ 2487706 h 3207123"/>
              <a:gd name="connsiteX41" fmla="*/ 127747 w 4296335"/>
              <a:gd name="connsiteY41" fmla="*/ 2521323 h 3207123"/>
              <a:gd name="connsiteX42" fmla="*/ 147917 w 4296335"/>
              <a:gd name="connsiteY42" fmla="*/ 2548217 h 3207123"/>
              <a:gd name="connsiteX43" fmla="*/ 181535 w 4296335"/>
              <a:gd name="connsiteY43" fmla="*/ 2615453 h 3207123"/>
              <a:gd name="connsiteX44" fmla="*/ 221876 w 4296335"/>
              <a:gd name="connsiteY44" fmla="*/ 2649070 h 3207123"/>
              <a:gd name="connsiteX45" fmla="*/ 242047 w 4296335"/>
              <a:gd name="connsiteY45" fmla="*/ 2675964 h 3207123"/>
              <a:gd name="connsiteX46" fmla="*/ 255494 w 4296335"/>
              <a:gd name="connsiteY46" fmla="*/ 2689412 h 3207123"/>
              <a:gd name="connsiteX47" fmla="*/ 309282 w 4296335"/>
              <a:gd name="connsiteY47" fmla="*/ 2702859 h 3207123"/>
              <a:gd name="connsiteX48" fmla="*/ 349623 w 4296335"/>
              <a:gd name="connsiteY48" fmla="*/ 2723029 h 3207123"/>
              <a:gd name="connsiteX49" fmla="*/ 416859 w 4296335"/>
              <a:gd name="connsiteY49" fmla="*/ 2749923 h 3207123"/>
              <a:gd name="connsiteX50" fmla="*/ 477370 w 4296335"/>
              <a:gd name="connsiteY50" fmla="*/ 2776817 h 3207123"/>
              <a:gd name="connsiteX51" fmla="*/ 497541 w 4296335"/>
              <a:gd name="connsiteY51" fmla="*/ 2783541 h 3207123"/>
              <a:gd name="connsiteX52" fmla="*/ 517712 w 4296335"/>
              <a:gd name="connsiteY52" fmla="*/ 2790264 h 3207123"/>
              <a:gd name="connsiteX53" fmla="*/ 531159 w 4296335"/>
              <a:gd name="connsiteY53" fmla="*/ 2803712 h 3207123"/>
              <a:gd name="connsiteX54" fmla="*/ 605117 w 4296335"/>
              <a:gd name="connsiteY54" fmla="*/ 2803712 h 3207123"/>
              <a:gd name="connsiteX55" fmla="*/ 699247 w 4296335"/>
              <a:gd name="connsiteY55" fmla="*/ 2810435 h 3207123"/>
              <a:gd name="connsiteX56" fmla="*/ 719417 w 4296335"/>
              <a:gd name="connsiteY56" fmla="*/ 2817159 h 3207123"/>
              <a:gd name="connsiteX57" fmla="*/ 766482 w 4296335"/>
              <a:gd name="connsiteY57" fmla="*/ 2837329 h 3207123"/>
              <a:gd name="connsiteX58" fmla="*/ 793376 w 4296335"/>
              <a:gd name="connsiteY58" fmla="*/ 2850776 h 3207123"/>
              <a:gd name="connsiteX59" fmla="*/ 840441 w 4296335"/>
              <a:gd name="connsiteY59" fmla="*/ 2864223 h 3207123"/>
              <a:gd name="connsiteX60" fmla="*/ 941294 w 4296335"/>
              <a:gd name="connsiteY60" fmla="*/ 2897841 h 3207123"/>
              <a:gd name="connsiteX61" fmla="*/ 1102659 w 4296335"/>
              <a:gd name="connsiteY61" fmla="*/ 2924735 h 3207123"/>
              <a:gd name="connsiteX62" fmla="*/ 1223682 w 4296335"/>
              <a:gd name="connsiteY62" fmla="*/ 2931459 h 3207123"/>
              <a:gd name="connsiteX63" fmla="*/ 1277470 w 4296335"/>
              <a:gd name="connsiteY63" fmla="*/ 2938182 h 3207123"/>
              <a:gd name="connsiteX64" fmla="*/ 1284194 w 4296335"/>
              <a:gd name="connsiteY64" fmla="*/ 2958353 h 3207123"/>
              <a:gd name="connsiteX65" fmla="*/ 1317812 w 4296335"/>
              <a:gd name="connsiteY65" fmla="*/ 2991970 h 3207123"/>
              <a:gd name="connsiteX66" fmla="*/ 1344706 w 4296335"/>
              <a:gd name="connsiteY66" fmla="*/ 3025588 h 3207123"/>
              <a:gd name="connsiteX67" fmla="*/ 1385047 w 4296335"/>
              <a:gd name="connsiteY67" fmla="*/ 3072653 h 3207123"/>
              <a:gd name="connsiteX68" fmla="*/ 1405217 w 4296335"/>
              <a:gd name="connsiteY68" fmla="*/ 3079376 h 3207123"/>
              <a:gd name="connsiteX69" fmla="*/ 1485900 w 4296335"/>
              <a:gd name="connsiteY69" fmla="*/ 3146612 h 3207123"/>
              <a:gd name="connsiteX70" fmla="*/ 1512794 w 4296335"/>
              <a:gd name="connsiteY70" fmla="*/ 3166782 h 3207123"/>
              <a:gd name="connsiteX71" fmla="*/ 1539688 w 4296335"/>
              <a:gd name="connsiteY71" fmla="*/ 3173506 h 3207123"/>
              <a:gd name="connsiteX72" fmla="*/ 1593476 w 4296335"/>
              <a:gd name="connsiteY72" fmla="*/ 3193676 h 3207123"/>
              <a:gd name="connsiteX73" fmla="*/ 1788459 w 4296335"/>
              <a:gd name="connsiteY73" fmla="*/ 3200400 h 3207123"/>
              <a:gd name="connsiteX74" fmla="*/ 1889312 w 4296335"/>
              <a:gd name="connsiteY74" fmla="*/ 3207123 h 3207123"/>
              <a:gd name="connsiteX75" fmla="*/ 1922929 w 4296335"/>
              <a:gd name="connsiteY75" fmla="*/ 3186953 h 3207123"/>
              <a:gd name="connsiteX76" fmla="*/ 1943100 w 4296335"/>
              <a:gd name="connsiteY76" fmla="*/ 3173506 h 3207123"/>
              <a:gd name="connsiteX77" fmla="*/ 1963270 w 4296335"/>
              <a:gd name="connsiteY77" fmla="*/ 3166782 h 3207123"/>
              <a:gd name="connsiteX78" fmla="*/ 2084294 w 4296335"/>
              <a:gd name="connsiteY78" fmla="*/ 3146612 h 3207123"/>
              <a:gd name="connsiteX79" fmla="*/ 2104464 w 4296335"/>
              <a:gd name="connsiteY79" fmla="*/ 3133164 h 3207123"/>
              <a:gd name="connsiteX80" fmla="*/ 2117912 w 4296335"/>
              <a:gd name="connsiteY80" fmla="*/ 3119717 h 3207123"/>
              <a:gd name="connsiteX81" fmla="*/ 2144806 w 4296335"/>
              <a:gd name="connsiteY81" fmla="*/ 3106270 h 3207123"/>
              <a:gd name="connsiteX82" fmla="*/ 2252382 w 4296335"/>
              <a:gd name="connsiteY82" fmla="*/ 3059206 h 3207123"/>
              <a:gd name="connsiteX83" fmla="*/ 2339788 w 4296335"/>
              <a:gd name="connsiteY83" fmla="*/ 3045759 h 3207123"/>
              <a:gd name="connsiteX84" fmla="*/ 2407023 w 4296335"/>
              <a:gd name="connsiteY84" fmla="*/ 3025588 h 3207123"/>
              <a:gd name="connsiteX85" fmla="*/ 2433917 w 4296335"/>
              <a:gd name="connsiteY85" fmla="*/ 3018864 h 3207123"/>
              <a:gd name="connsiteX86" fmla="*/ 2675964 w 4296335"/>
              <a:gd name="connsiteY86" fmla="*/ 2870947 h 3207123"/>
              <a:gd name="connsiteX87" fmla="*/ 2790264 w 4296335"/>
              <a:gd name="connsiteY87" fmla="*/ 2810435 h 3207123"/>
              <a:gd name="connsiteX88" fmla="*/ 2870947 w 4296335"/>
              <a:gd name="connsiteY88" fmla="*/ 2749923 h 3207123"/>
              <a:gd name="connsiteX89" fmla="*/ 3018864 w 4296335"/>
              <a:gd name="connsiteY89" fmla="*/ 2662517 h 3207123"/>
              <a:gd name="connsiteX90" fmla="*/ 3139888 w 4296335"/>
              <a:gd name="connsiteY90" fmla="*/ 2669241 h 3207123"/>
              <a:gd name="connsiteX91" fmla="*/ 3193676 w 4296335"/>
              <a:gd name="connsiteY91" fmla="*/ 2628900 h 3207123"/>
              <a:gd name="connsiteX92" fmla="*/ 3274359 w 4296335"/>
              <a:gd name="connsiteY92" fmla="*/ 2575112 h 3207123"/>
              <a:gd name="connsiteX93" fmla="*/ 3408829 w 4296335"/>
              <a:gd name="connsiteY93" fmla="*/ 2467535 h 3207123"/>
              <a:gd name="connsiteX94" fmla="*/ 3529853 w 4296335"/>
              <a:gd name="connsiteY94" fmla="*/ 2386853 h 3207123"/>
              <a:gd name="connsiteX95" fmla="*/ 3939955 w 4296335"/>
              <a:gd name="connsiteY95" fmla="*/ 2368963 h 3207123"/>
              <a:gd name="connsiteX96" fmla="*/ 3758453 w 4296335"/>
              <a:gd name="connsiteY96" fmla="*/ 2077570 h 3207123"/>
              <a:gd name="connsiteX97" fmla="*/ 3778623 w 4296335"/>
              <a:gd name="connsiteY97" fmla="*/ 2057400 h 3207123"/>
              <a:gd name="connsiteX98" fmla="*/ 3818964 w 4296335"/>
              <a:gd name="connsiteY98" fmla="*/ 1976717 h 3207123"/>
              <a:gd name="connsiteX99" fmla="*/ 3866029 w 4296335"/>
              <a:gd name="connsiteY99" fmla="*/ 1916206 h 3207123"/>
              <a:gd name="connsiteX100" fmla="*/ 3899647 w 4296335"/>
              <a:gd name="connsiteY100" fmla="*/ 1828800 h 3207123"/>
              <a:gd name="connsiteX101" fmla="*/ 4000500 w 4296335"/>
              <a:gd name="connsiteY101" fmla="*/ 1667435 h 3207123"/>
              <a:gd name="connsiteX102" fmla="*/ 4013947 w 4296335"/>
              <a:gd name="connsiteY102" fmla="*/ 1627094 h 3207123"/>
              <a:gd name="connsiteX103" fmla="*/ 4040841 w 4296335"/>
              <a:gd name="connsiteY103" fmla="*/ 1573306 h 3207123"/>
              <a:gd name="connsiteX104" fmla="*/ 4047564 w 4296335"/>
              <a:gd name="connsiteY104" fmla="*/ 1526241 h 3207123"/>
              <a:gd name="connsiteX105" fmla="*/ 4054288 w 4296335"/>
              <a:gd name="connsiteY105" fmla="*/ 1472453 h 3207123"/>
              <a:gd name="connsiteX106" fmla="*/ 4081182 w 4296335"/>
              <a:gd name="connsiteY106" fmla="*/ 1371600 h 3207123"/>
              <a:gd name="connsiteX107" fmla="*/ 4128247 w 4296335"/>
              <a:gd name="connsiteY107" fmla="*/ 1270747 h 3207123"/>
              <a:gd name="connsiteX108" fmla="*/ 4148417 w 4296335"/>
              <a:gd name="connsiteY108" fmla="*/ 1216959 h 3207123"/>
              <a:gd name="connsiteX109" fmla="*/ 4161864 w 4296335"/>
              <a:gd name="connsiteY109" fmla="*/ 1190064 h 3207123"/>
              <a:gd name="connsiteX110" fmla="*/ 4182035 w 4296335"/>
              <a:gd name="connsiteY110" fmla="*/ 1129553 h 3207123"/>
              <a:gd name="connsiteX111" fmla="*/ 4269441 w 4296335"/>
              <a:gd name="connsiteY111" fmla="*/ 927847 h 3207123"/>
              <a:gd name="connsiteX112" fmla="*/ 4296335 w 4296335"/>
              <a:gd name="connsiteY112" fmla="*/ 860612 h 3207123"/>
              <a:gd name="connsiteX113" fmla="*/ 4282888 w 4296335"/>
              <a:gd name="connsiteY113" fmla="*/ 679076 h 3207123"/>
              <a:gd name="connsiteX114" fmla="*/ 4195482 w 4296335"/>
              <a:gd name="connsiteY114" fmla="*/ 571500 h 3207123"/>
              <a:gd name="connsiteX115" fmla="*/ 4040841 w 4296335"/>
              <a:gd name="connsiteY115" fmla="*/ 410135 h 3207123"/>
              <a:gd name="connsiteX116" fmla="*/ 3866029 w 4296335"/>
              <a:gd name="connsiteY116" fmla="*/ 289112 h 3207123"/>
              <a:gd name="connsiteX117" fmla="*/ 3798794 w 4296335"/>
              <a:gd name="connsiteY117" fmla="*/ 268941 h 3207123"/>
              <a:gd name="connsiteX118" fmla="*/ 3644153 w 4296335"/>
              <a:gd name="connsiteY118" fmla="*/ 215153 h 3207123"/>
              <a:gd name="connsiteX119" fmla="*/ 3543300 w 4296335"/>
              <a:gd name="connsiteY119" fmla="*/ 201706 h 3207123"/>
              <a:gd name="connsiteX120" fmla="*/ 3449170 w 4296335"/>
              <a:gd name="connsiteY120" fmla="*/ 181535 h 3207123"/>
              <a:gd name="connsiteX121" fmla="*/ 3348317 w 4296335"/>
              <a:gd name="connsiteY121" fmla="*/ 147917 h 3207123"/>
              <a:gd name="connsiteX122" fmla="*/ 3092823 w 4296335"/>
              <a:gd name="connsiteY122" fmla="*/ 87406 h 3207123"/>
              <a:gd name="connsiteX123" fmla="*/ 3025588 w 4296335"/>
              <a:gd name="connsiteY123" fmla="*/ 60512 h 3207123"/>
              <a:gd name="connsiteX124" fmla="*/ 2850776 w 4296335"/>
              <a:gd name="connsiteY124" fmla="*/ 0 h 3207123"/>
              <a:gd name="connsiteX125" fmla="*/ 2803712 w 4296335"/>
              <a:gd name="connsiteY125" fmla="*/ 33617 h 3207123"/>
              <a:gd name="connsiteX126" fmla="*/ 2790264 w 4296335"/>
              <a:gd name="connsiteY126" fmla="*/ 53788 h 3207123"/>
              <a:gd name="connsiteX127" fmla="*/ 2756647 w 4296335"/>
              <a:gd name="connsiteY127" fmla="*/ 73959 h 3207123"/>
              <a:gd name="connsiteX128" fmla="*/ 2736476 w 4296335"/>
              <a:gd name="connsiteY128" fmla="*/ 87406 h 3207123"/>
              <a:gd name="connsiteX129" fmla="*/ 2568388 w 4296335"/>
              <a:gd name="connsiteY129" fmla="*/ 141194 h 3207123"/>
              <a:gd name="connsiteX130" fmla="*/ 2534770 w 4296335"/>
              <a:gd name="connsiteY130" fmla="*/ 161364 h 3207123"/>
              <a:gd name="connsiteX131" fmla="*/ 2386853 w 4296335"/>
              <a:gd name="connsiteY131" fmla="*/ 215153 h 3207123"/>
              <a:gd name="connsiteX132" fmla="*/ 2346512 w 4296335"/>
              <a:gd name="connsiteY132" fmla="*/ 194982 h 3207123"/>
              <a:gd name="connsiteX133" fmla="*/ 2333064 w 4296335"/>
              <a:gd name="connsiteY133" fmla="*/ 181535 h 3207123"/>
              <a:gd name="connsiteX134" fmla="*/ 2286000 w 4296335"/>
              <a:gd name="connsiteY134" fmla="*/ 161364 h 3207123"/>
              <a:gd name="connsiteX135" fmla="*/ 2205317 w 4296335"/>
              <a:gd name="connsiteY135" fmla="*/ 174812 h 3207123"/>
              <a:gd name="connsiteX136" fmla="*/ 2084294 w 4296335"/>
              <a:gd name="connsiteY136" fmla="*/ 201706 h 3207123"/>
              <a:gd name="connsiteX137" fmla="*/ 1889312 w 4296335"/>
              <a:gd name="connsiteY137" fmla="*/ 181535 h 3207123"/>
              <a:gd name="connsiteX138" fmla="*/ 1801906 w 4296335"/>
              <a:gd name="connsiteY138" fmla="*/ 161364 h 3207123"/>
              <a:gd name="connsiteX139" fmla="*/ 1761564 w 4296335"/>
              <a:gd name="connsiteY139" fmla="*/ 147917 h 3207123"/>
              <a:gd name="connsiteX140" fmla="*/ 1741394 w 4296335"/>
              <a:gd name="connsiteY140" fmla="*/ 141194 h 3207123"/>
              <a:gd name="connsiteX141" fmla="*/ 1647264 w 4296335"/>
              <a:gd name="connsiteY141" fmla="*/ 174812 h 3207123"/>
              <a:gd name="connsiteX142" fmla="*/ 1620370 w 4296335"/>
              <a:gd name="connsiteY142" fmla="*/ 188259 h 3207123"/>
              <a:gd name="connsiteX143" fmla="*/ 1586753 w 4296335"/>
              <a:gd name="connsiteY143" fmla="*/ 194982 h 3207123"/>
              <a:gd name="connsiteX144" fmla="*/ 1485900 w 4296335"/>
              <a:gd name="connsiteY144" fmla="*/ 215153 h 3207123"/>
              <a:gd name="connsiteX145" fmla="*/ 1459006 w 4296335"/>
              <a:gd name="connsiteY145" fmla="*/ 221876 h 3207123"/>
              <a:gd name="connsiteX146" fmla="*/ 1364876 w 4296335"/>
              <a:gd name="connsiteY146" fmla="*/ 228600 h 3207123"/>
              <a:gd name="connsiteX147" fmla="*/ 1344706 w 4296335"/>
              <a:gd name="connsiteY147" fmla="*/ 235323 h 3207123"/>
              <a:gd name="connsiteX148" fmla="*/ 1210235 w 4296335"/>
              <a:gd name="connsiteY148" fmla="*/ 215153 h 3207123"/>
              <a:gd name="connsiteX149" fmla="*/ 907676 w 4296335"/>
              <a:gd name="connsiteY149" fmla="*/ 242047 h 3207123"/>
              <a:gd name="connsiteX150" fmla="*/ 813547 w 4296335"/>
              <a:gd name="connsiteY150" fmla="*/ 221876 h 3207123"/>
              <a:gd name="connsiteX151" fmla="*/ 692523 w 4296335"/>
              <a:gd name="connsiteY151" fmla="*/ 194982 h 3207123"/>
              <a:gd name="connsiteX152" fmla="*/ 578223 w 4296335"/>
              <a:gd name="connsiteY152" fmla="*/ 201706 h 3207123"/>
              <a:gd name="connsiteX153" fmla="*/ 558053 w 4296335"/>
              <a:gd name="connsiteY153" fmla="*/ 215153 h 3207123"/>
              <a:gd name="connsiteX154" fmla="*/ 531159 w 4296335"/>
              <a:gd name="connsiteY154" fmla="*/ 228600 h 3207123"/>
              <a:gd name="connsiteX155" fmla="*/ 437029 w 4296335"/>
              <a:gd name="connsiteY155" fmla="*/ 268941 h 3207123"/>
              <a:gd name="connsiteX156" fmla="*/ 268941 w 4296335"/>
              <a:gd name="connsiteY156" fmla="*/ 309282 h 3207123"/>
              <a:gd name="connsiteX157" fmla="*/ 383241 w 4296335"/>
              <a:gd name="connsiteY157" fmla="*/ 282388 h 3207123"/>
              <a:gd name="connsiteX158" fmla="*/ 403412 w 4296335"/>
              <a:gd name="connsiteY158" fmla="*/ 262217 h 3207123"/>
              <a:gd name="connsiteX0" fmla="*/ 403412 w 4296335"/>
              <a:gd name="connsiteY0" fmla="*/ 262217 h 3207123"/>
              <a:gd name="connsiteX1" fmla="*/ 403412 w 4296335"/>
              <a:gd name="connsiteY1" fmla="*/ 342900 h 3207123"/>
              <a:gd name="connsiteX2" fmla="*/ 423582 w 4296335"/>
              <a:gd name="connsiteY2" fmla="*/ 457200 h 3207123"/>
              <a:gd name="connsiteX3" fmla="*/ 403412 w 4296335"/>
              <a:gd name="connsiteY3" fmla="*/ 558053 h 3207123"/>
              <a:gd name="connsiteX4" fmla="*/ 396688 w 4296335"/>
              <a:gd name="connsiteY4" fmla="*/ 578223 h 3207123"/>
              <a:gd name="connsiteX5" fmla="*/ 369794 w 4296335"/>
              <a:gd name="connsiteY5" fmla="*/ 618564 h 3207123"/>
              <a:gd name="connsiteX6" fmla="*/ 356347 w 4296335"/>
              <a:gd name="connsiteY6" fmla="*/ 632012 h 3207123"/>
              <a:gd name="connsiteX7" fmla="*/ 336176 w 4296335"/>
              <a:gd name="connsiteY7" fmla="*/ 665629 h 3207123"/>
              <a:gd name="connsiteX8" fmla="*/ 316006 w 4296335"/>
              <a:gd name="connsiteY8" fmla="*/ 685800 h 3207123"/>
              <a:gd name="connsiteX9" fmla="*/ 275664 w 4296335"/>
              <a:gd name="connsiteY9" fmla="*/ 753035 h 3207123"/>
              <a:gd name="connsiteX10" fmla="*/ 268941 w 4296335"/>
              <a:gd name="connsiteY10" fmla="*/ 786653 h 3207123"/>
              <a:gd name="connsiteX11" fmla="*/ 282388 w 4296335"/>
              <a:gd name="connsiteY11" fmla="*/ 894229 h 3207123"/>
              <a:gd name="connsiteX12" fmla="*/ 268941 w 4296335"/>
              <a:gd name="connsiteY12" fmla="*/ 1122829 h 3207123"/>
              <a:gd name="connsiteX13" fmla="*/ 262217 w 4296335"/>
              <a:gd name="connsiteY13" fmla="*/ 1149723 h 3207123"/>
              <a:gd name="connsiteX14" fmla="*/ 248770 w 4296335"/>
              <a:gd name="connsiteY14" fmla="*/ 1169894 h 3207123"/>
              <a:gd name="connsiteX15" fmla="*/ 242047 w 4296335"/>
              <a:gd name="connsiteY15" fmla="*/ 1190064 h 3207123"/>
              <a:gd name="connsiteX16" fmla="*/ 228600 w 4296335"/>
              <a:gd name="connsiteY16" fmla="*/ 1216959 h 3207123"/>
              <a:gd name="connsiteX17" fmla="*/ 215153 w 4296335"/>
              <a:gd name="connsiteY17" fmla="*/ 1290917 h 3207123"/>
              <a:gd name="connsiteX18" fmla="*/ 201706 w 4296335"/>
              <a:gd name="connsiteY18" fmla="*/ 1331259 h 3207123"/>
              <a:gd name="connsiteX19" fmla="*/ 188259 w 4296335"/>
              <a:gd name="connsiteY19" fmla="*/ 1385047 h 3207123"/>
              <a:gd name="connsiteX20" fmla="*/ 174812 w 4296335"/>
              <a:gd name="connsiteY20" fmla="*/ 1432112 h 3207123"/>
              <a:gd name="connsiteX21" fmla="*/ 168088 w 4296335"/>
              <a:gd name="connsiteY21" fmla="*/ 1465729 h 3207123"/>
              <a:gd name="connsiteX22" fmla="*/ 161364 w 4296335"/>
              <a:gd name="connsiteY22" fmla="*/ 1506070 h 3207123"/>
              <a:gd name="connsiteX23" fmla="*/ 147917 w 4296335"/>
              <a:gd name="connsiteY23" fmla="*/ 1546412 h 3207123"/>
              <a:gd name="connsiteX24" fmla="*/ 141194 w 4296335"/>
              <a:gd name="connsiteY24" fmla="*/ 1586753 h 3207123"/>
              <a:gd name="connsiteX25" fmla="*/ 114300 w 4296335"/>
              <a:gd name="connsiteY25" fmla="*/ 1667435 h 3207123"/>
              <a:gd name="connsiteX26" fmla="*/ 94129 w 4296335"/>
              <a:gd name="connsiteY26" fmla="*/ 1734670 h 3207123"/>
              <a:gd name="connsiteX27" fmla="*/ 73959 w 4296335"/>
              <a:gd name="connsiteY27" fmla="*/ 1768288 h 3207123"/>
              <a:gd name="connsiteX28" fmla="*/ 40341 w 4296335"/>
              <a:gd name="connsiteY28" fmla="*/ 1828800 h 3207123"/>
              <a:gd name="connsiteX29" fmla="*/ 20170 w 4296335"/>
              <a:gd name="connsiteY29" fmla="*/ 1848970 h 3207123"/>
              <a:gd name="connsiteX30" fmla="*/ 6723 w 4296335"/>
              <a:gd name="connsiteY30" fmla="*/ 1896035 h 3207123"/>
              <a:gd name="connsiteX31" fmla="*/ 0 w 4296335"/>
              <a:gd name="connsiteY31" fmla="*/ 2050676 h 3207123"/>
              <a:gd name="connsiteX32" fmla="*/ 20170 w 4296335"/>
              <a:gd name="connsiteY32" fmla="*/ 2252382 h 3207123"/>
              <a:gd name="connsiteX33" fmla="*/ 26894 w 4296335"/>
              <a:gd name="connsiteY33" fmla="*/ 2279276 h 3207123"/>
              <a:gd name="connsiteX34" fmla="*/ 47064 w 4296335"/>
              <a:gd name="connsiteY34" fmla="*/ 2312894 h 3207123"/>
              <a:gd name="connsiteX35" fmla="*/ 60512 w 4296335"/>
              <a:gd name="connsiteY35" fmla="*/ 2359959 h 3207123"/>
              <a:gd name="connsiteX36" fmla="*/ 80682 w 4296335"/>
              <a:gd name="connsiteY36" fmla="*/ 2393576 h 3207123"/>
              <a:gd name="connsiteX37" fmla="*/ 94129 w 4296335"/>
              <a:gd name="connsiteY37" fmla="*/ 2427194 h 3207123"/>
              <a:gd name="connsiteX38" fmla="*/ 100853 w 4296335"/>
              <a:gd name="connsiteY38" fmla="*/ 2447364 h 3207123"/>
              <a:gd name="connsiteX39" fmla="*/ 114300 w 4296335"/>
              <a:gd name="connsiteY39" fmla="*/ 2467535 h 3207123"/>
              <a:gd name="connsiteX40" fmla="*/ 121023 w 4296335"/>
              <a:gd name="connsiteY40" fmla="*/ 2487706 h 3207123"/>
              <a:gd name="connsiteX41" fmla="*/ 127747 w 4296335"/>
              <a:gd name="connsiteY41" fmla="*/ 2521323 h 3207123"/>
              <a:gd name="connsiteX42" fmla="*/ 147917 w 4296335"/>
              <a:gd name="connsiteY42" fmla="*/ 2548217 h 3207123"/>
              <a:gd name="connsiteX43" fmla="*/ 181535 w 4296335"/>
              <a:gd name="connsiteY43" fmla="*/ 2615453 h 3207123"/>
              <a:gd name="connsiteX44" fmla="*/ 221876 w 4296335"/>
              <a:gd name="connsiteY44" fmla="*/ 2649070 h 3207123"/>
              <a:gd name="connsiteX45" fmla="*/ 242047 w 4296335"/>
              <a:gd name="connsiteY45" fmla="*/ 2675964 h 3207123"/>
              <a:gd name="connsiteX46" fmla="*/ 255494 w 4296335"/>
              <a:gd name="connsiteY46" fmla="*/ 2689412 h 3207123"/>
              <a:gd name="connsiteX47" fmla="*/ 309282 w 4296335"/>
              <a:gd name="connsiteY47" fmla="*/ 2702859 h 3207123"/>
              <a:gd name="connsiteX48" fmla="*/ 349623 w 4296335"/>
              <a:gd name="connsiteY48" fmla="*/ 2723029 h 3207123"/>
              <a:gd name="connsiteX49" fmla="*/ 416859 w 4296335"/>
              <a:gd name="connsiteY49" fmla="*/ 2749923 h 3207123"/>
              <a:gd name="connsiteX50" fmla="*/ 477370 w 4296335"/>
              <a:gd name="connsiteY50" fmla="*/ 2776817 h 3207123"/>
              <a:gd name="connsiteX51" fmla="*/ 497541 w 4296335"/>
              <a:gd name="connsiteY51" fmla="*/ 2783541 h 3207123"/>
              <a:gd name="connsiteX52" fmla="*/ 517712 w 4296335"/>
              <a:gd name="connsiteY52" fmla="*/ 2790264 h 3207123"/>
              <a:gd name="connsiteX53" fmla="*/ 531159 w 4296335"/>
              <a:gd name="connsiteY53" fmla="*/ 2803712 h 3207123"/>
              <a:gd name="connsiteX54" fmla="*/ 605117 w 4296335"/>
              <a:gd name="connsiteY54" fmla="*/ 2803712 h 3207123"/>
              <a:gd name="connsiteX55" fmla="*/ 699247 w 4296335"/>
              <a:gd name="connsiteY55" fmla="*/ 2810435 h 3207123"/>
              <a:gd name="connsiteX56" fmla="*/ 719417 w 4296335"/>
              <a:gd name="connsiteY56" fmla="*/ 2817159 h 3207123"/>
              <a:gd name="connsiteX57" fmla="*/ 766482 w 4296335"/>
              <a:gd name="connsiteY57" fmla="*/ 2837329 h 3207123"/>
              <a:gd name="connsiteX58" fmla="*/ 793376 w 4296335"/>
              <a:gd name="connsiteY58" fmla="*/ 2850776 h 3207123"/>
              <a:gd name="connsiteX59" fmla="*/ 840441 w 4296335"/>
              <a:gd name="connsiteY59" fmla="*/ 2864223 h 3207123"/>
              <a:gd name="connsiteX60" fmla="*/ 941294 w 4296335"/>
              <a:gd name="connsiteY60" fmla="*/ 2897841 h 3207123"/>
              <a:gd name="connsiteX61" fmla="*/ 1102659 w 4296335"/>
              <a:gd name="connsiteY61" fmla="*/ 2924735 h 3207123"/>
              <a:gd name="connsiteX62" fmla="*/ 1223682 w 4296335"/>
              <a:gd name="connsiteY62" fmla="*/ 2931459 h 3207123"/>
              <a:gd name="connsiteX63" fmla="*/ 1277470 w 4296335"/>
              <a:gd name="connsiteY63" fmla="*/ 2938182 h 3207123"/>
              <a:gd name="connsiteX64" fmla="*/ 1284194 w 4296335"/>
              <a:gd name="connsiteY64" fmla="*/ 2958353 h 3207123"/>
              <a:gd name="connsiteX65" fmla="*/ 1317812 w 4296335"/>
              <a:gd name="connsiteY65" fmla="*/ 2991970 h 3207123"/>
              <a:gd name="connsiteX66" fmla="*/ 1344706 w 4296335"/>
              <a:gd name="connsiteY66" fmla="*/ 3025588 h 3207123"/>
              <a:gd name="connsiteX67" fmla="*/ 1385047 w 4296335"/>
              <a:gd name="connsiteY67" fmla="*/ 3072653 h 3207123"/>
              <a:gd name="connsiteX68" fmla="*/ 1405217 w 4296335"/>
              <a:gd name="connsiteY68" fmla="*/ 3079376 h 3207123"/>
              <a:gd name="connsiteX69" fmla="*/ 1485900 w 4296335"/>
              <a:gd name="connsiteY69" fmla="*/ 3146612 h 3207123"/>
              <a:gd name="connsiteX70" fmla="*/ 1512794 w 4296335"/>
              <a:gd name="connsiteY70" fmla="*/ 3166782 h 3207123"/>
              <a:gd name="connsiteX71" fmla="*/ 1539688 w 4296335"/>
              <a:gd name="connsiteY71" fmla="*/ 3173506 h 3207123"/>
              <a:gd name="connsiteX72" fmla="*/ 1593476 w 4296335"/>
              <a:gd name="connsiteY72" fmla="*/ 3193676 h 3207123"/>
              <a:gd name="connsiteX73" fmla="*/ 1788459 w 4296335"/>
              <a:gd name="connsiteY73" fmla="*/ 3200400 h 3207123"/>
              <a:gd name="connsiteX74" fmla="*/ 1889312 w 4296335"/>
              <a:gd name="connsiteY74" fmla="*/ 3207123 h 3207123"/>
              <a:gd name="connsiteX75" fmla="*/ 1922929 w 4296335"/>
              <a:gd name="connsiteY75" fmla="*/ 3186953 h 3207123"/>
              <a:gd name="connsiteX76" fmla="*/ 1943100 w 4296335"/>
              <a:gd name="connsiteY76" fmla="*/ 3173506 h 3207123"/>
              <a:gd name="connsiteX77" fmla="*/ 1963270 w 4296335"/>
              <a:gd name="connsiteY77" fmla="*/ 3166782 h 3207123"/>
              <a:gd name="connsiteX78" fmla="*/ 2084294 w 4296335"/>
              <a:gd name="connsiteY78" fmla="*/ 3146612 h 3207123"/>
              <a:gd name="connsiteX79" fmla="*/ 2104464 w 4296335"/>
              <a:gd name="connsiteY79" fmla="*/ 3133164 h 3207123"/>
              <a:gd name="connsiteX80" fmla="*/ 2117912 w 4296335"/>
              <a:gd name="connsiteY80" fmla="*/ 3119717 h 3207123"/>
              <a:gd name="connsiteX81" fmla="*/ 2144806 w 4296335"/>
              <a:gd name="connsiteY81" fmla="*/ 3106270 h 3207123"/>
              <a:gd name="connsiteX82" fmla="*/ 2252382 w 4296335"/>
              <a:gd name="connsiteY82" fmla="*/ 3059206 h 3207123"/>
              <a:gd name="connsiteX83" fmla="*/ 2339788 w 4296335"/>
              <a:gd name="connsiteY83" fmla="*/ 3045759 h 3207123"/>
              <a:gd name="connsiteX84" fmla="*/ 2407023 w 4296335"/>
              <a:gd name="connsiteY84" fmla="*/ 3025588 h 3207123"/>
              <a:gd name="connsiteX85" fmla="*/ 2433917 w 4296335"/>
              <a:gd name="connsiteY85" fmla="*/ 3018864 h 3207123"/>
              <a:gd name="connsiteX86" fmla="*/ 2675964 w 4296335"/>
              <a:gd name="connsiteY86" fmla="*/ 2870947 h 3207123"/>
              <a:gd name="connsiteX87" fmla="*/ 2790264 w 4296335"/>
              <a:gd name="connsiteY87" fmla="*/ 2810435 h 3207123"/>
              <a:gd name="connsiteX88" fmla="*/ 2870947 w 4296335"/>
              <a:gd name="connsiteY88" fmla="*/ 2749923 h 3207123"/>
              <a:gd name="connsiteX89" fmla="*/ 3018864 w 4296335"/>
              <a:gd name="connsiteY89" fmla="*/ 2662517 h 3207123"/>
              <a:gd name="connsiteX90" fmla="*/ 3139888 w 4296335"/>
              <a:gd name="connsiteY90" fmla="*/ 2669241 h 3207123"/>
              <a:gd name="connsiteX91" fmla="*/ 3193676 w 4296335"/>
              <a:gd name="connsiteY91" fmla="*/ 2628900 h 3207123"/>
              <a:gd name="connsiteX92" fmla="*/ 3274359 w 4296335"/>
              <a:gd name="connsiteY92" fmla="*/ 2575112 h 3207123"/>
              <a:gd name="connsiteX93" fmla="*/ 3408829 w 4296335"/>
              <a:gd name="connsiteY93" fmla="*/ 2467535 h 3207123"/>
              <a:gd name="connsiteX94" fmla="*/ 3581797 w 4296335"/>
              <a:gd name="connsiteY94" fmla="*/ 2465491 h 3207123"/>
              <a:gd name="connsiteX95" fmla="*/ 3939955 w 4296335"/>
              <a:gd name="connsiteY95" fmla="*/ 2368963 h 3207123"/>
              <a:gd name="connsiteX96" fmla="*/ 3758453 w 4296335"/>
              <a:gd name="connsiteY96" fmla="*/ 2077570 h 3207123"/>
              <a:gd name="connsiteX97" fmla="*/ 3778623 w 4296335"/>
              <a:gd name="connsiteY97" fmla="*/ 2057400 h 3207123"/>
              <a:gd name="connsiteX98" fmla="*/ 3818964 w 4296335"/>
              <a:gd name="connsiteY98" fmla="*/ 1976717 h 3207123"/>
              <a:gd name="connsiteX99" fmla="*/ 3866029 w 4296335"/>
              <a:gd name="connsiteY99" fmla="*/ 1916206 h 3207123"/>
              <a:gd name="connsiteX100" fmla="*/ 3899647 w 4296335"/>
              <a:gd name="connsiteY100" fmla="*/ 1828800 h 3207123"/>
              <a:gd name="connsiteX101" fmla="*/ 4000500 w 4296335"/>
              <a:gd name="connsiteY101" fmla="*/ 1667435 h 3207123"/>
              <a:gd name="connsiteX102" fmla="*/ 4013947 w 4296335"/>
              <a:gd name="connsiteY102" fmla="*/ 1627094 h 3207123"/>
              <a:gd name="connsiteX103" fmla="*/ 4040841 w 4296335"/>
              <a:gd name="connsiteY103" fmla="*/ 1573306 h 3207123"/>
              <a:gd name="connsiteX104" fmla="*/ 4047564 w 4296335"/>
              <a:gd name="connsiteY104" fmla="*/ 1526241 h 3207123"/>
              <a:gd name="connsiteX105" fmla="*/ 4054288 w 4296335"/>
              <a:gd name="connsiteY105" fmla="*/ 1472453 h 3207123"/>
              <a:gd name="connsiteX106" fmla="*/ 4081182 w 4296335"/>
              <a:gd name="connsiteY106" fmla="*/ 1371600 h 3207123"/>
              <a:gd name="connsiteX107" fmla="*/ 4128247 w 4296335"/>
              <a:gd name="connsiteY107" fmla="*/ 1270747 h 3207123"/>
              <a:gd name="connsiteX108" fmla="*/ 4148417 w 4296335"/>
              <a:gd name="connsiteY108" fmla="*/ 1216959 h 3207123"/>
              <a:gd name="connsiteX109" fmla="*/ 4161864 w 4296335"/>
              <a:gd name="connsiteY109" fmla="*/ 1190064 h 3207123"/>
              <a:gd name="connsiteX110" fmla="*/ 4182035 w 4296335"/>
              <a:gd name="connsiteY110" fmla="*/ 1129553 h 3207123"/>
              <a:gd name="connsiteX111" fmla="*/ 4269441 w 4296335"/>
              <a:gd name="connsiteY111" fmla="*/ 927847 h 3207123"/>
              <a:gd name="connsiteX112" fmla="*/ 4296335 w 4296335"/>
              <a:gd name="connsiteY112" fmla="*/ 860612 h 3207123"/>
              <a:gd name="connsiteX113" fmla="*/ 4282888 w 4296335"/>
              <a:gd name="connsiteY113" fmla="*/ 679076 h 3207123"/>
              <a:gd name="connsiteX114" fmla="*/ 4195482 w 4296335"/>
              <a:gd name="connsiteY114" fmla="*/ 571500 h 3207123"/>
              <a:gd name="connsiteX115" fmla="*/ 4040841 w 4296335"/>
              <a:gd name="connsiteY115" fmla="*/ 410135 h 3207123"/>
              <a:gd name="connsiteX116" fmla="*/ 3866029 w 4296335"/>
              <a:gd name="connsiteY116" fmla="*/ 289112 h 3207123"/>
              <a:gd name="connsiteX117" fmla="*/ 3798794 w 4296335"/>
              <a:gd name="connsiteY117" fmla="*/ 268941 h 3207123"/>
              <a:gd name="connsiteX118" fmla="*/ 3644153 w 4296335"/>
              <a:gd name="connsiteY118" fmla="*/ 215153 h 3207123"/>
              <a:gd name="connsiteX119" fmla="*/ 3543300 w 4296335"/>
              <a:gd name="connsiteY119" fmla="*/ 201706 h 3207123"/>
              <a:gd name="connsiteX120" fmla="*/ 3449170 w 4296335"/>
              <a:gd name="connsiteY120" fmla="*/ 181535 h 3207123"/>
              <a:gd name="connsiteX121" fmla="*/ 3348317 w 4296335"/>
              <a:gd name="connsiteY121" fmla="*/ 147917 h 3207123"/>
              <a:gd name="connsiteX122" fmla="*/ 3092823 w 4296335"/>
              <a:gd name="connsiteY122" fmla="*/ 87406 h 3207123"/>
              <a:gd name="connsiteX123" fmla="*/ 3025588 w 4296335"/>
              <a:gd name="connsiteY123" fmla="*/ 60512 h 3207123"/>
              <a:gd name="connsiteX124" fmla="*/ 2850776 w 4296335"/>
              <a:gd name="connsiteY124" fmla="*/ 0 h 3207123"/>
              <a:gd name="connsiteX125" fmla="*/ 2803712 w 4296335"/>
              <a:gd name="connsiteY125" fmla="*/ 33617 h 3207123"/>
              <a:gd name="connsiteX126" fmla="*/ 2790264 w 4296335"/>
              <a:gd name="connsiteY126" fmla="*/ 53788 h 3207123"/>
              <a:gd name="connsiteX127" fmla="*/ 2756647 w 4296335"/>
              <a:gd name="connsiteY127" fmla="*/ 73959 h 3207123"/>
              <a:gd name="connsiteX128" fmla="*/ 2736476 w 4296335"/>
              <a:gd name="connsiteY128" fmla="*/ 87406 h 3207123"/>
              <a:gd name="connsiteX129" fmla="*/ 2568388 w 4296335"/>
              <a:gd name="connsiteY129" fmla="*/ 141194 h 3207123"/>
              <a:gd name="connsiteX130" fmla="*/ 2534770 w 4296335"/>
              <a:gd name="connsiteY130" fmla="*/ 161364 h 3207123"/>
              <a:gd name="connsiteX131" fmla="*/ 2386853 w 4296335"/>
              <a:gd name="connsiteY131" fmla="*/ 215153 h 3207123"/>
              <a:gd name="connsiteX132" fmla="*/ 2346512 w 4296335"/>
              <a:gd name="connsiteY132" fmla="*/ 194982 h 3207123"/>
              <a:gd name="connsiteX133" fmla="*/ 2333064 w 4296335"/>
              <a:gd name="connsiteY133" fmla="*/ 181535 h 3207123"/>
              <a:gd name="connsiteX134" fmla="*/ 2286000 w 4296335"/>
              <a:gd name="connsiteY134" fmla="*/ 161364 h 3207123"/>
              <a:gd name="connsiteX135" fmla="*/ 2205317 w 4296335"/>
              <a:gd name="connsiteY135" fmla="*/ 174812 h 3207123"/>
              <a:gd name="connsiteX136" fmla="*/ 2084294 w 4296335"/>
              <a:gd name="connsiteY136" fmla="*/ 201706 h 3207123"/>
              <a:gd name="connsiteX137" fmla="*/ 1889312 w 4296335"/>
              <a:gd name="connsiteY137" fmla="*/ 181535 h 3207123"/>
              <a:gd name="connsiteX138" fmla="*/ 1801906 w 4296335"/>
              <a:gd name="connsiteY138" fmla="*/ 161364 h 3207123"/>
              <a:gd name="connsiteX139" fmla="*/ 1761564 w 4296335"/>
              <a:gd name="connsiteY139" fmla="*/ 147917 h 3207123"/>
              <a:gd name="connsiteX140" fmla="*/ 1741394 w 4296335"/>
              <a:gd name="connsiteY140" fmla="*/ 141194 h 3207123"/>
              <a:gd name="connsiteX141" fmla="*/ 1647264 w 4296335"/>
              <a:gd name="connsiteY141" fmla="*/ 174812 h 3207123"/>
              <a:gd name="connsiteX142" fmla="*/ 1620370 w 4296335"/>
              <a:gd name="connsiteY142" fmla="*/ 188259 h 3207123"/>
              <a:gd name="connsiteX143" fmla="*/ 1586753 w 4296335"/>
              <a:gd name="connsiteY143" fmla="*/ 194982 h 3207123"/>
              <a:gd name="connsiteX144" fmla="*/ 1485900 w 4296335"/>
              <a:gd name="connsiteY144" fmla="*/ 215153 h 3207123"/>
              <a:gd name="connsiteX145" fmla="*/ 1459006 w 4296335"/>
              <a:gd name="connsiteY145" fmla="*/ 221876 h 3207123"/>
              <a:gd name="connsiteX146" fmla="*/ 1364876 w 4296335"/>
              <a:gd name="connsiteY146" fmla="*/ 228600 h 3207123"/>
              <a:gd name="connsiteX147" fmla="*/ 1344706 w 4296335"/>
              <a:gd name="connsiteY147" fmla="*/ 235323 h 3207123"/>
              <a:gd name="connsiteX148" fmla="*/ 1210235 w 4296335"/>
              <a:gd name="connsiteY148" fmla="*/ 215153 h 3207123"/>
              <a:gd name="connsiteX149" fmla="*/ 907676 w 4296335"/>
              <a:gd name="connsiteY149" fmla="*/ 242047 h 3207123"/>
              <a:gd name="connsiteX150" fmla="*/ 813547 w 4296335"/>
              <a:gd name="connsiteY150" fmla="*/ 221876 h 3207123"/>
              <a:gd name="connsiteX151" fmla="*/ 692523 w 4296335"/>
              <a:gd name="connsiteY151" fmla="*/ 194982 h 3207123"/>
              <a:gd name="connsiteX152" fmla="*/ 578223 w 4296335"/>
              <a:gd name="connsiteY152" fmla="*/ 201706 h 3207123"/>
              <a:gd name="connsiteX153" fmla="*/ 558053 w 4296335"/>
              <a:gd name="connsiteY153" fmla="*/ 215153 h 3207123"/>
              <a:gd name="connsiteX154" fmla="*/ 531159 w 4296335"/>
              <a:gd name="connsiteY154" fmla="*/ 228600 h 3207123"/>
              <a:gd name="connsiteX155" fmla="*/ 437029 w 4296335"/>
              <a:gd name="connsiteY155" fmla="*/ 268941 h 3207123"/>
              <a:gd name="connsiteX156" fmla="*/ 268941 w 4296335"/>
              <a:gd name="connsiteY156" fmla="*/ 309282 h 3207123"/>
              <a:gd name="connsiteX157" fmla="*/ 383241 w 4296335"/>
              <a:gd name="connsiteY157" fmla="*/ 282388 h 3207123"/>
              <a:gd name="connsiteX158" fmla="*/ 403412 w 4296335"/>
              <a:gd name="connsiteY158" fmla="*/ 262217 h 3207123"/>
              <a:gd name="connsiteX0" fmla="*/ 403412 w 4296335"/>
              <a:gd name="connsiteY0" fmla="*/ 262217 h 3207123"/>
              <a:gd name="connsiteX1" fmla="*/ 403412 w 4296335"/>
              <a:gd name="connsiteY1" fmla="*/ 342900 h 3207123"/>
              <a:gd name="connsiteX2" fmla="*/ 423582 w 4296335"/>
              <a:gd name="connsiteY2" fmla="*/ 457200 h 3207123"/>
              <a:gd name="connsiteX3" fmla="*/ 403412 w 4296335"/>
              <a:gd name="connsiteY3" fmla="*/ 558053 h 3207123"/>
              <a:gd name="connsiteX4" fmla="*/ 396688 w 4296335"/>
              <a:gd name="connsiteY4" fmla="*/ 578223 h 3207123"/>
              <a:gd name="connsiteX5" fmla="*/ 369794 w 4296335"/>
              <a:gd name="connsiteY5" fmla="*/ 618564 h 3207123"/>
              <a:gd name="connsiteX6" fmla="*/ 356347 w 4296335"/>
              <a:gd name="connsiteY6" fmla="*/ 632012 h 3207123"/>
              <a:gd name="connsiteX7" fmla="*/ 336176 w 4296335"/>
              <a:gd name="connsiteY7" fmla="*/ 665629 h 3207123"/>
              <a:gd name="connsiteX8" fmla="*/ 316006 w 4296335"/>
              <a:gd name="connsiteY8" fmla="*/ 685800 h 3207123"/>
              <a:gd name="connsiteX9" fmla="*/ 275664 w 4296335"/>
              <a:gd name="connsiteY9" fmla="*/ 753035 h 3207123"/>
              <a:gd name="connsiteX10" fmla="*/ 268941 w 4296335"/>
              <a:gd name="connsiteY10" fmla="*/ 786653 h 3207123"/>
              <a:gd name="connsiteX11" fmla="*/ 282388 w 4296335"/>
              <a:gd name="connsiteY11" fmla="*/ 894229 h 3207123"/>
              <a:gd name="connsiteX12" fmla="*/ 268941 w 4296335"/>
              <a:gd name="connsiteY12" fmla="*/ 1122829 h 3207123"/>
              <a:gd name="connsiteX13" fmla="*/ 262217 w 4296335"/>
              <a:gd name="connsiteY13" fmla="*/ 1149723 h 3207123"/>
              <a:gd name="connsiteX14" fmla="*/ 248770 w 4296335"/>
              <a:gd name="connsiteY14" fmla="*/ 1169894 h 3207123"/>
              <a:gd name="connsiteX15" fmla="*/ 242047 w 4296335"/>
              <a:gd name="connsiteY15" fmla="*/ 1190064 h 3207123"/>
              <a:gd name="connsiteX16" fmla="*/ 228600 w 4296335"/>
              <a:gd name="connsiteY16" fmla="*/ 1216959 h 3207123"/>
              <a:gd name="connsiteX17" fmla="*/ 215153 w 4296335"/>
              <a:gd name="connsiteY17" fmla="*/ 1290917 h 3207123"/>
              <a:gd name="connsiteX18" fmla="*/ 201706 w 4296335"/>
              <a:gd name="connsiteY18" fmla="*/ 1331259 h 3207123"/>
              <a:gd name="connsiteX19" fmla="*/ 188259 w 4296335"/>
              <a:gd name="connsiteY19" fmla="*/ 1385047 h 3207123"/>
              <a:gd name="connsiteX20" fmla="*/ 174812 w 4296335"/>
              <a:gd name="connsiteY20" fmla="*/ 1432112 h 3207123"/>
              <a:gd name="connsiteX21" fmla="*/ 168088 w 4296335"/>
              <a:gd name="connsiteY21" fmla="*/ 1465729 h 3207123"/>
              <a:gd name="connsiteX22" fmla="*/ 161364 w 4296335"/>
              <a:gd name="connsiteY22" fmla="*/ 1506070 h 3207123"/>
              <a:gd name="connsiteX23" fmla="*/ 147917 w 4296335"/>
              <a:gd name="connsiteY23" fmla="*/ 1546412 h 3207123"/>
              <a:gd name="connsiteX24" fmla="*/ 141194 w 4296335"/>
              <a:gd name="connsiteY24" fmla="*/ 1586753 h 3207123"/>
              <a:gd name="connsiteX25" fmla="*/ 114300 w 4296335"/>
              <a:gd name="connsiteY25" fmla="*/ 1667435 h 3207123"/>
              <a:gd name="connsiteX26" fmla="*/ 94129 w 4296335"/>
              <a:gd name="connsiteY26" fmla="*/ 1734670 h 3207123"/>
              <a:gd name="connsiteX27" fmla="*/ 73959 w 4296335"/>
              <a:gd name="connsiteY27" fmla="*/ 1768288 h 3207123"/>
              <a:gd name="connsiteX28" fmla="*/ 40341 w 4296335"/>
              <a:gd name="connsiteY28" fmla="*/ 1828800 h 3207123"/>
              <a:gd name="connsiteX29" fmla="*/ 20170 w 4296335"/>
              <a:gd name="connsiteY29" fmla="*/ 1848970 h 3207123"/>
              <a:gd name="connsiteX30" fmla="*/ 6723 w 4296335"/>
              <a:gd name="connsiteY30" fmla="*/ 1896035 h 3207123"/>
              <a:gd name="connsiteX31" fmla="*/ 0 w 4296335"/>
              <a:gd name="connsiteY31" fmla="*/ 2050676 h 3207123"/>
              <a:gd name="connsiteX32" fmla="*/ 20170 w 4296335"/>
              <a:gd name="connsiteY32" fmla="*/ 2252382 h 3207123"/>
              <a:gd name="connsiteX33" fmla="*/ 26894 w 4296335"/>
              <a:gd name="connsiteY33" fmla="*/ 2279276 h 3207123"/>
              <a:gd name="connsiteX34" fmla="*/ 47064 w 4296335"/>
              <a:gd name="connsiteY34" fmla="*/ 2312894 h 3207123"/>
              <a:gd name="connsiteX35" fmla="*/ 60512 w 4296335"/>
              <a:gd name="connsiteY35" fmla="*/ 2359959 h 3207123"/>
              <a:gd name="connsiteX36" fmla="*/ 80682 w 4296335"/>
              <a:gd name="connsiteY36" fmla="*/ 2393576 h 3207123"/>
              <a:gd name="connsiteX37" fmla="*/ 94129 w 4296335"/>
              <a:gd name="connsiteY37" fmla="*/ 2427194 h 3207123"/>
              <a:gd name="connsiteX38" fmla="*/ 100853 w 4296335"/>
              <a:gd name="connsiteY38" fmla="*/ 2447364 h 3207123"/>
              <a:gd name="connsiteX39" fmla="*/ 114300 w 4296335"/>
              <a:gd name="connsiteY39" fmla="*/ 2467535 h 3207123"/>
              <a:gd name="connsiteX40" fmla="*/ 121023 w 4296335"/>
              <a:gd name="connsiteY40" fmla="*/ 2487706 h 3207123"/>
              <a:gd name="connsiteX41" fmla="*/ 127747 w 4296335"/>
              <a:gd name="connsiteY41" fmla="*/ 2521323 h 3207123"/>
              <a:gd name="connsiteX42" fmla="*/ 147917 w 4296335"/>
              <a:gd name="connsiteY42" fmla="*/ 2548217 h 3207123"/>
              <a:gd name="connsiteX43" fmla="*/ 181535 w 4296335"/>
              <a:gd name="connsiteY43" fmla="*/ 2615453 h 3207123"/>
              <a:gd name="connsiteX44" fmla="*/ 221876 w 4296335"/>
              <a:gd name="connsiteY44" fmla="*/ 2649070 h 3207123"/>
              <a:gd name="connsiteX45" fmla="*/ 242047 w 4296335"/>
              <a:gd name="connsiteY45" fmla="*/ 2675964 h 3207123"/>
              <a:gd name="connsiteX46" fmla="*/ 255494 w 4296335"/>
              <a:gd name="connsiteY46" fmla="*/ 2689412 h 3207123"/>
              <a:gd name="connsiteX47" fmla="*/ 309282 w 4296335"/>
              <a:gd name="connsiteY47" fmla="*/ 2702859 h 3207123"/>
              <a:gd name="connsiteX48" fmla="*/ 349623 w 4296335"/>
              <a:gd name="connsiteY48" fmla="*/ 2723029 h 3207123"/>
              <a:gd name="connsiteX49" fmla="*/ 416859 w 4296335"/>
              <a:gd name="connsiteY49" fmla="*/ 2749923 h 3207123"/>
              <a:gd name="connsiteX50" fmla="*/ 477370 w 4296335"/>
              <a:gd name="connsiteY50" fmla="*/ 2776817 h 3207123"/>
              <a:gd name="connsiteX51" fmla="*/ 497541 w 4296335"/>
              <a:gd name="connsiteY51" fmla="*/ 2783541 h 3207123"/>
              <a:gd name="connsiteX52" fmla="*/ 517712 w 4296335"/>
              <a:gd name="connsiteY52" fmla="*/ 2790264 h 3207123"/>
              <a:gd name="connsiteX53" fmla="*/ 531159 w 4296335"/>
              <a:gd name="connsiteY53" fmla="*/ 2803712 h 3207123"/>
              <a:gd name="connsiteX54" fmla="*/ 605117 w 4296335"/>
              <a:gd name="connsiteY54" fmla="*/ 2803712 h 3207123"/>
              <a:gd name="connsiteX55" fmla="*/ 699247 w 4296335"/>
              <a:gd name="connsiteY55" fmla="*/ 2810435 h 3207123"/>
              <a:gd name="connsiteX56" fmla="*/ 719417 w 4296335"/>
              <a:gd name="connsiteY56" fmla="*/ 2817159 h 3207123"/>
              <a:gd name="connsiteX57" fmla="*/ 766482 w 4296335"/>
              <a:gd name="connsiteY57" fmla="*/ 2837329 h 3207123"/>
              <a:gd name="connsiteX58" fmla="*/ 793376 w 4296335"/>
              <a:gd name="connsiteY58" fmla="*/ 2850776 h 3207123"/>
              <a:gd name="connsiteX59" fmla="*/ 840441 w 4296335"/>
              <a:gd name="connsiteY59" fmla="*/ 2864223 h 3207123"/>
              <a:gd name="connsiteX60" fmla="*/ 941294 w 4296335"/>
              <a:gd name="connsiteY60" fmla="*/ 2897841 h 3207123"/>
              <a:gd name="connsiteX61" fmla="*/ 1102659 w 4296335"/>
              <a:gd name="connsiteY61" fmla="*/ 2924735 h 3207123"/>
              <a:gd name="connsiteX62" fmla="*/ 1223682 w 4296335"/>
              <a:gd name="connsiteY62" fmla="*/ 2931459 h 3207123"/>
              <a:gd name="connsiteX63" fmla="*/ 1277470 w 4296335"/>
              <a:gd name="connsiteY63" fmla="*/ 2938182 h 3207123"/>
              <a:gd name="connsiteX64" fmla="*/ 1284194 w 4296335"/>
              <a:gd name="connsiteY64" fmla="*/ 2958353 h 3207123"/>
              <a:gd name="connsiteX65" fmla="*/ 1317812 w 4296335"/>
              <a:gd name="connsiteY65" fmla="*/ 2991970 h 3207123"/>
              <a:gd name="connsiteX66" fmla="*/ 1344706 w 4296335"/>
              <a:gd name="connsiteY66" fmla="*/ 3025588 h 3207123"/>
              <a:gd name="connsiteX67" fmla="*/ 1385047 w 4296335"/>
              <a:gd name="connsiteY67" fmla="*/ 3072653 h 3207123"/>
              <a:gd name="connsiteX68" fmla="*/ 1405217 w 4296335"/>
              <a:gd name="connsiteY68" fmla="*/ 3079376 h 3207123"/>
              <a:gd name="connsiteX69" fmla="*/ 1485900 w 4296335"/>
              <a:gd name="connsiteY69" fmla="*/ 3146612 h 3207123"/>
              <a:gd name="connsiteX70" fmla="*/ 1512794 w 4296335"/>
              <a:gd name="connsiteY70" fmla="*/ 3166782 h 3207123"/>
              <a:gd name="connsiteX71" fmla="*/ 1539688 w 4296335"/>
              <a:gd name="connsiteY71" fmla="*/ 3173506 h 3207123"/>
              <a:gd name="connsiteX72" fmla="*/ 1593476 w 4296335"/>
              <a:gd name="connsiteY72" fmla="*/ 3193676 h 3207123"/>
              <a:gd name="connsiteX73" fmla="*/ 1788459 w 4296335"/>
              <a:gd name="connsiteY73" fmla="*/ 3200400 h 3207123"/>
              <a:gd name="connsiteX74" fmla="*/ 1889312 w 4296335"/>
              <a:gd name="connsiteY74" fmla="*/ 3207123 h 3207123"/>
              <a:gd name="connsiteX75" fmla="*/ 1922929 w 4296335"/>
              <a:gd name="connsiteY75" fmla="*/ 3186953 h 3207123"/>
              <a:gd name="connsiteX76" fmla="*/ 1943100 w 4296335"/>
              <a:gd name="connsiteY76" fmla="*/ 3173506 h 3207123"/>
              <a:gd name="connsiteX77" fmla="*/ 1963270 w 4296335"/>
              <a:gd name="connsiteY77" fmla="*/ 3166782 h 3207123"/>
              <a:gd name="connsiteX78" fmla="*/ 2084294 w 4296335"/>
              <a:gd name="connsiteY78" fmla="*/ 3146612 h 3207123"/>
              <a:gd name="connsiteX79" fmla="*/ 2104464 w 4296335"/>
              <a:gd name="connsiteY79" fmla="*/ 3133164 h 3207123"/>
              <a:gd name="connsiteX80" fmla="*/ 2117912 w 4296335"/>
              <a:gd name="connsiteY80" fmla="*/ 3119717 h 3207123"/>
              <a:gd name="connsiteX81" fmla="*/ 2144806 w 4296335"/>
              <a:gd name="connsiteY81" fmla="*/ 3106270 h 3207123"/>
              <a:gd name="connsiteX82" fmla="*/ 2252382 w 4296335"/>
              <a:gd name="connsiteY82" fmla="*/ 3059206 h 3207123"/>
              <a:gd name="connsiteX83" fmla="*/ 2339788 w 4296335"/>
              <a:gd name="connsiteY83" fmla="*/ 3045759 h 3207123"/>
              <a:gd name="connsiteX84" fmla="*/ 2407023 w 4296335"/>
              <a:gd name="connsiteY84" fmla="*/ 3025588 h 3207123"/>
              <a:gd name="connsiteX85" fmla="*/ 2433917 w 4296335"/>
              <a:gd name="connsiteY85" fmla="*/ 3018864 h 3207123"/>
              <a:gd name="connsiteX86" fmla="*/ 2675964 w 4296335"/>
              <a:gd name="connsiteY86" fmla="*/ 2870947 h 3207123"/>
              <a:gd name="connsiteX87" fmla="*/ 2790264 w 4296335"/>
              <a:gd name="connsiteY87" fmla="*/ 2810435 h 3207123"/>
              <a:gd name="connsiteX88" fmla="*/ 2870947 w 4296335"/>
              <a:gd name="connsiteY88" fmla="*/ 2749923 h 3207123"/>
              <a:gd name="connsiteX89" fmla="*/ 3018864 w 4296335"/>
              <a:gd name="connsiteY89" fmla="*/ 2662517 h 3207123"/>
              <a:gd name="connsiteX90" fmla="*/ 3139888 w 4296335"/>
              <a:gd name="connsiteY90" fmla="*/ 2669241 h 3207123"/>
              <a:gd name="connsiteX91" fmla="*/ 3193676 w 4296335"/>
              <a:gd name="connsiteY91" fmla="*/ 2628900 h 3207123"/>
              <a:gd name="connsiteX92" fmla="*/ 3274359 w 4296335"/>
              <a:gd name="connsiteY92" fmla="*/ 2575112 h 3207123"/>
              <a:gd name="connsiteX93" fmla="*/ 3425115 w 4296335"/>
              <a:gd name="connsiteY93" fmla="*/ 2506117 h 3207123"/>
              <a:gd name="connsiteX94" fmla="*/ 3581797 w 4296335"/>
              <a:gd name="connsiteY94" fmla="*/ 2465491 h 3207123"/>
              <a:gd name="connsiteX95" fmla="*/ 3939955 w 4296335"/>
              <a:gd name="connsiteY95" fmla="*/ 2368963 h 3207123"/>
              <a:gd name="connsiteX96" fmla="*/ 3758453 w 4296335"/>
              <a:gd name="connsiteY96" fmla="*/ 2077570 h 3207123"/>
              <a:gd name="connsiteX97" fmla="*/ 3778623 w 4296335"/>
              <a:gd name="connsiteY97" fmla="*/ 2057400 h 3207123"/>
              <a:gd name="connsiteX98" fmla="*/ 3818964 w 4296335"/>
              <a:gd name="connsiteY98" fmla="*/ 1976717 h 3207123"/>
              <a:gd name="connsiteX99" fmla="*/ 3866029 w 4296335"/>
              <a:gd name="connsiteY99" fmla="*/ 1916206 h 3207123"/>
              <a:gd name="connsiteX100" fmla="*/ 3899647 w 4296335"/>
              <a:gd name="connsiteY100" fmla="*/ 1828800 h 3207123"/>
              <a:gd name="connsiteX101" fmla="*/ 4000500 w 4296335"/>
              <a:gd name="connsiteY101" fmla="*/ 1667435 h 3207123"/>
              <a:gd name="connsiteX102" fmla="*/ 4013947 w 4296335"/>
              <a:gd name="connsiteY102" fmla="*/ 1627094 h 3207123"/>
              <a:gd name="connsiteX103" fmla="*/ 4040841 w 4296335"/>
              <a:gd name="connsiteY103" fmla="*/ 1573306 h 3207123"/>
              <a:gd name="connsiteX104" fmla="*/ 4047564 w 4296335"/>
              <a:gd name="connsiteY104" fmla="*/ 1526241 h 3207123"/>
              <a:gd name="connsiteX105" fmla="*/ 4054288 w 4296335"/>
              <a:gd name="connsiteY105" fmla="*/ 1472453 h 3207123"/>
              <a:gd name="connsiteX106" fmla="*/ 4081182 w 4296335"/>
              <a:gd name="connsiteY106" fmla="*/ 1371600 h 3207123"/>
              <a:gd name="connsiteX107" fmla="*/ 4128247 w 4296335"/>
              <a:gd name="connsiteY107" fmla="*/ 1270747 h 3207123"/>
              <a:gd name="connsiteX108" fmla="*/ 4148417 w 4296335"/>
              <a:gd name="connsiteY108" fmla="*/ 1216959 h 3207123"/>
              <a:gd name="connsiteX109" fmla="*/ 4161864 w 4296335"/>
              <a:gd name="connsiteY109" fmla="*/ 1190064 h 3207123"/>
              <a:gd name="connsiteX110" fmla="*/ 4182035 w 4296335"/>
              <a:gd name="connsiteY110" fmla="*/ 1129553 h 3207123"/>
              <a:gd name="connsiteX111" fmla="*/ 4269441 w 4296335"/>
              <a:gd name="connsiteY111" fmla="*/ 927847 h 3207123"/>
              <a:gd name="connsiteX112" fmla="*/ 4296335 w 4296335"/>
              <a:gd name="connsiteY112" fmla="*/ 860612 h 3207123"/>
              <a:gd name="connsiteX113" fmla="*/ 4282888 w 4296335"/>
              <a:gd name="connsiteY113" fmla="*/ 679076 h 3207123"/>
              <a:gd name="connsiteX114" fmla="*/ 4195482 w 4296335"/>
              <a:gd name="connsiteY114" fmla="*/ 571500 h 3207123"/>
              <a:gd name="connsiteX115" fmla="*/ 4040841 w 4296335"/>
              <a:gd name="connsiteY115" fmla="*/ 410135 h 3207123"/>
              <a:gd name="connsiteX116" fmla="*/ 3866029 w 4296335"/>
              <a:gd name="connsiteY116" fmla="*/ 289112 h 3207123"/>
              <a:gd name="connsiteX117" fmla="*/ 3798794 w 4296335"/>
              <a:gd name="connsiteY117" fmla="*/ 268941 h 3207123"/>
              <a:gd name="connsiteX118" fmla="*/ 3644153 w 4296335"/>
              <a:gd name="connsiteY118" fmla="*/ 215153 h 3207123"/>
              <a:gd name="connsiteX119" fmla="*/ 3543300 w 4296335"/>
              <a:gd name="connsiteY119" fmla="*/ 201706 h 3207123"/>
              <a:gd name="connsiteX120" fmla="*/ 3449170 w 4296335"/>
              <a:gd name="connsiteY120" fmla="*/ 181535 h 3207123"/>
              <a:gd name="connsiteX121" fmla="*/ 3348317 w 4296335"/>
              <a:gd name="connsiteY121" fmla="*/ 147917 h 3207123"/>
              <a:gd name="connsiteX122" fmla="*/ 3092823 w 4296335"/>
              <a:gd name="connsiteY122" fmla="*/ 87406 h 3207123"/>
              <a:gd name="connsiteX123" fmla="*/ 3025588 w 4296335"/>
              <a:gd name="connsiteY123" fmla="*/ 60512 h 3207123"/>
              <a:gd name="connsiteX124" fmla="*/ 2850776 w 4296335"/>
              <a:gd name="connsiteY124" fmla="*/ 0 h 3207123"/>
              <a:gd name="connsiteX125" fmla="*/ 2803712 w 4296335"/>
              <a:gd name="connsiteY125" fmla="*/ 33617 h 3207123"/>
              <a:gd name="connsiteX126" fmla="*/ 2790264 w 4296335"/>
              <a:gd name="connsiteY126" fmla="*/ 53788 h 3207123"/>
              <a:gd name="connsiteX127" fmla="*/ 2756647 w 4296335"/>
              <a:gd name="connsiteY127" fmla="*/ 73959 h 3207123"/>
              <a:gd name="connsiteX128" fmla="*/ 2736476 w 4296335"/>
              <a:gd name="connsiteY128" fmla="*/ 87406 h 3207123"/>
              <a:gd name="connsiteX129" fmla="*/ 2568388 w 4296335"/>
              <a:gd name="connsiteY129" fmla="*/ 141194 h 3207123"/>
              <a:gd name="connsiteX130" fmla="*/ 2534770 w 4296335"/>
              <a:gd name="connsiteY130" fmla="*/ 161364 h 3207123"/>
              <a:gd name="connsiteX131" fmla="*/ 2386853 w 4296335"/>
              <a:gd name="connsiteY131" fmla="*/ 215153 h 3207123"/>
              <a:gd name="connsiteX132" fmla="*/ 2346512 w 4296335"/>
              <a:gd name="connsiteY132" fmla="*/ 194982 h 3207123"/>
              <a:gd name="connsiteX133" fmla="*/ 2333064 w 4296335"/>
              <a:gd name="connsiteY133" fmla="*/ 181535 h 3207123"/>
              <a:gd name="connsiteX134" fmla="*/ 2286000 w 4296335"/>
              <a:gd name="connsiteY134" fmla="*/ 161364 h 3207123"/>
              <a:gd name="connsiteX135" fmla="*/ 2205317 w 4296335"/>
              <a:gd name="connsiteY135" fmla="*/ 174812 h 3207123"/>
              <a:gd name="connsiteX136" fmla="*/ 2084294 w 4296335"/>
              <a:gd name="connsiteY136" fmla="*/ 201706 h 3207123"/>
              <a:gd name="connsiteX137" fmla="*/ 1889312 w 4296335"/>
              <a:gd name="connsiteY137" fmla="*/ 181535 h 3207123"/>
              <a:gd name="connsiteX138" fmla="*/ 1801906 w 4296335"/>
              <a:gd name="connsiteY138" fmla="*/ 161364 h 3207123"/>
              <a:gd name="connsiteX139" fmla="*/ 1761564 w 4296335"/>
              <a:gd name="connsiteY139" fmla="*/ 147917 h 3207123"/>
              <a:gd name="connsiteX140" fmla="*/ 1741394 w 4296335"/>
              <a:gd name="connsiteY140" fmla="*/ 141194 h 3207123"/>
              <a:gd name="connsiteX141" fmla="*/ 1647264 w 4296335"/>
              <a:gd name="connsiteY141" fmla="*/ 174812 h 3207123"/>
              <a:gd name="connsiteX142" fmla="*/ 1620370 w 4296335"/>
              <a:gd name="connsiteY142" fmla="*/ 188259 h 3207123"/>
              <a:gd name="connsiteX143" fmla="*/ 1586753 w 4296335"/>
              <a:gd name="connsiteY143" fmla="*/ 194982 h 3207123"/>
              <a:gd name="connsiteX144" fmla="*/ 1485900 w 4296335"/>
              <a:gd name="connsiteY144" fmla="*/ 215153 h 3207123"/>
              <a:gd name="connsiteX145" fmla="*/ 1459006 w 4296335"/>
              <a:gd name="connsiteY145" fmla="*/ 221876 h 3207123"/>
              <a:gd name="connsiteX146" fmla="*/ 1364876 w 4296335"/>
              <a:gd name="connsiteY146" fmla="*/ 228600 h 3207123"/>
              <a:gd name="connsiteX147" fmla="*/ 1344706 w 4296335"/>
              <a:gd name="connsiteY147" fmla="*/ 235323 h 3207123"/>
              <a:gd name="connsiteX148" fmla="*/ 1210235 w 4296335"/>
              <a:gd name="connsiteY148" fmla="*/ 215153 h 3207123"/>
              <a:gd name="connsiteX149" fmla="*/ 907676 w 4296335"/>
              <a:gd name="connsiteY149" fmla="*/ 242047 h 3207123"/>
              <a:gd name="connsiteX150" fmla="*/ 813547 w 4296335"/>
              <a:gd name="connsiteY150" fmla="*/ 221876 h 3207123"/>
              <a:gd name="connsiteX151" fmla="*/ 692523 w 4296335"/>
              <a:gd name="connsiteY151" fmla="*/ 194982 h 3207123"/>
              <a:gd name="connsiteX152" fmla="*/ 578223 w 4296335"/>
              <a:gd name="connsiteY152" fmla="*/ 201706 h 3207123"/>
              <a:gd name="connsiteX153" fmla="*/ 558053 w 4296335"/>
              <a:gd name="connsiteY153" fmla="*/ 215153 h 3207123"/>
              <a:gd name="connsiteX154" fmla="*/ 531159 w 4296335"/>
              <a:gd name="connsiteY154" fmla="*/ 228600 h 3207123"/>
              <a:gd name="connsiteX155" fmla="*/ 437029 w 4296335"/>
              <a:gd name="connsiteY155" fmla="*/ 268941 h 3207123"/>
              <a:gd name="connsiteX156" fmla="*/ 268941 w 4296335"/>
              <a:gd name="connsiteY156" fmla="*/ 309282 h 3207123"/>
              <a:gd name="connsiteX157" fmla="*/ 383241 w 4296335"/>
              <a:gd name="connsiteY157" fmla="*/ 282388 h 3207123"/>
              <a:gd name="connsiteX158" fmla="*/ 403412 w 4296335"/>
              <a:gd name="connsiteY158" fmla="*/ 262217 h 3207123"/>
              <a:gd name="connsiteX0" fmla="*/ 403412 w 4296335"/>
              <a:gd name="connsiteY0" fmla="*/ 262217 h 3207123"/>
              <a:gd name="connsiteX1" fmla="*/ 403412 w 4296335"/>
              <a:gd name="connsiteY1" fmla="*/ 342900 h 3207123"/>
              <a:gd name="connsiteX2" fmla="*/ 423582 w 4296335"/>
              <a:gd name="connsiteY2" fmla="*/ 457200 h 3207123"/>
              <a:gd name="connsiteX3" fmla="*/ 403412 w 4296335"/>
              <a:gd name="connsiteY3" fmla="*/ 558053 h 3207123"/>
              <a:gd name="connsiteX4" fmla="*/ 396688 w 4296335"/>
              <a:gd name="connsiteY4" fmla="*/ 578223 h 3207123"/>
              <a:gd name="connsiteX5" fmla="*/ 369794 w 4296335"/>
              <a:gd name="connsiteY5" fmla="*/ 618564 h 3207123"/>
              <a:gd name="connsiteX6" fmla="*/ 356347 w 4296335"/>
              <a:gd name="connsiteY6" fmla="*/ 632012 h 3207123"/>
              <a:gd name="connsiteX7" fmla="*/ 336176 w 4296335"/>
              <a:gd name="connsiteY7" fmla="*/ 665629 h 3207123"/>
              <a:gd name="connsiteX8" fmla="*/ 316006 w 4296335"/>
              <a:gd name="connsiteY8" fmla="*/ 685800 h 3207123"/>
              <a:gd name="connsiteX9" fmla="*/ 275664 w 4296335"/>
              <a:gd name="connsiteY9" fmla="*/ 753035 h 3207123"/>
              <a:gd name="connsiteX10" fmla="*/ 268941 w 4296335"/>
              <a:gd name="connsiteY10" fmla="*/ 786653 h 3207123"/>
              <a:gd name="connsiteX11" fmla="*/ 282388 w 4296335"/>
              <a:gd name="connsiteY11" fmla="*/ 894229 h 3207123"/>
              <a:gd name="connsiteX12" fmla="*/ 268941 w 4296335"/>
              <a:gd name="connsiteY12" fmla="*/ 1122829 h 3207123"/>
              <a:gd name="connsiteX13" fmla="*/ 262217 w 4296335"/>
              <a:gd name="connsiteY13" fmla="*/ 1149723 h 3207123"/>
              <a:gd name="connsiteX14" fmla="*/ 248770 w 4296335"/>
              <a:gd name="connsiteY14" fmla="*/ 1169894 h 3207123"/>
              <a:gd name="connsiteX15" fmla="*/ 242047 w 4296335"/>
              <a:gd name="connsiteY15" fmla="*/ 1190064 h 3207123"/>
              <a:gd name="connsiteX16" fmla="*/ 228600 w 4296335"/>
              <a:gd name="connsiteY16" fmla="*/ 1216959 h 3207123"/>
              <a:gd name="connsiteX17" fmla="*/ 215153 w 4296335"/>
              <a:gd name="connsiteY17" fmla="*/ 1290917 h 3207123"/>
              <a:gd name="connsiteX18" fmla="*/ 201706 w 4296335"/>
              <a:gd name="connsiteY18" fmla="*/ 1331259 h 3207123"/>
              <a:gd name="connsiteX19" fmla="*/ 188259 w 4296335"/>
              <a:gd name="connsiteY19" fmla="*/ 1385047 h 3207123"/>
              <a:gd name="connsiteX20" fmla="*/ 174812 w 4296335"/>
              <a:gd name="connsiteY20" fmla="*/ 1432112 h 3207123"/>
              <a:gd name="connsiteX21" fmla="*/ 168088 w 4296335"/>
              <a:gd name="connsiteY21" fmla="*/ 1465729 h 3207123"/>
              <a:gd name="connsiteX22" fmla="*/ 161364 w 4296335"/>
              <a:gd name="connsiteY22" fmla="*/ 1506070 h 3207123"/>
              <a:gd name="connsiteX23" fmla="*/ 147917 w 4296335"/>
              <a:gd name="connsiteY23" fmla="*/ 1546412 h 3207123"/>
              <a:gd name="connsiteX24" fmla="*/ 141194 w 4296335"/>
              <a:gd name="connsiteY24" fmla="*/ 1586753 h 3207123"/>
              <a:gd name="connsiteX25" fmla="*/ 114300 w 4296335"/>
              <a:gd name="connsiteY25" fmla="*/ 1667435 h 3207123"/>
              <a:gd name="connsiteX26" fmla="*/ 94129 w 4296335"/>
              <a:gd name="connsiteY26" fmla="*/ 1734670 h 3207123"/>
              <a:gd name="connsiteX27" fmla="*/ 73959 w 4296335"/>
              <a:gd name="connsiteY27" fmla="*/ 1768288 h 3207123"/>
              <a:gd name="connsiteX28" fmla="*/ 40341 w 4296335"/>
              <a:gd name="connsiteY28" fmla="*/ 1828800 h 3207123"/>
              <a:gd name="connsiteX29" fmla="*/ 20170 w 4296335"/>
              <a:gd name="connsiteY29" fmla="*/ 1848970 h 3207123"/>
              <a:gd name="connsiteX30" fmla="*/ 6723 w 4296335"/>
              <a:gd name="connsiteY30" fmla="*/ 1896035 h 3207123"/>
              <a:gd name="connsiteX31" fmla="*/ 0 w 4296335"/>
              <a:gd name="connsiteY31" fmla="*/ 2050676 h 3207123"/>
              <a:gd name="connsiteX32" fmla="*/ 20170 w 4296335"/>
              <a:gd name="connsiteY32" fmla="*/ 2252382 h 3207123"/>
              <a:gd name="connsiteX33" fmla="*/ 26894 w 4296335"/>
              <a:gd name="connsiteY33" fmla="*/ 2279276 h 3207123"/>
              <a:gd name="connsiteX34" fmla="*/ 47064 w 4296335"/>
              <a:gd name="connsiteY34" fmla="*/ 2312894 h 3207123"/>
              <a:gd name="connsiteX35" fmla="*/ 60512 w 4296335"/>
              <a:gd name="connsiteY35" fmla="*/ 2359959 h 3207123"/>
              <a:gd name="connsiteX36" fmla="*/ 80682 w 4296335"/>
              <a:gd name="connsiteY36" fmla="*/ 2393576 h 3207123"/>
              <a:gd name="connsiteX37" fmla="*/ 94129 w 4296335"/>
              <a:gd name="connsiteY37" fmla="*/ 2427194 h 3207123"/>
              <a:gd name="connsiteX38" fmla="*/ 100853 w 4296335"/>
              <a:gd name="connsiteY38" fmla="*/ 2447364 h 3207123"/>
              <a:gd name="connsiteX39" fmla="*/ 114300 w 4296335"/>
              <a:gd name="connsiteY39" fmla="*/ 2467535 h 3207123"/>
              <a:gd name="connsiteX40" fmla="*/ 121023 w 4296335"/>
              <a:gd name="connsiteY40" fmla="*/ 2487706 h 3207123"/>
              <a:gd name="connsiteX41" fmla="*/ 127747 w 4296335"/>
              <a:gd name="connsiteY41" fmla="*/ 2521323 h 3207123"/>
              <a:gd name="connsiteX42" fmla="*/ 147917 w 4296335"/>
              <a:gd name="connsiteY42" fmla="*/ 2548217 h 3207123"/>
              <a:gd name="connsiteX43" fmla="*/ 181535 w 4296335"/>
              <a:gd name="connsiteY43" fmla="*/ 2615453 h 3207123"/>
              <a:gd name="connsiteX44" fmla="*/ 221876 w 4296335"/>
              <a:gd name="connsiteY44" fmla="*/ 2649070 h 3207123"/>
              <a:gd name="connsiteX45" fmla="*/ 242047 w 4296335"/>
              <a:gd name="connsiteY45" fmla="*/ 2675964 h 3207123"/>
              <a:gd name="connsiteX46" fmla="*/ 255494 w 4296335"/>
              <a:gd name="connsiteY46" fmla="*/ 2689412 h 3207123"/>
              <a:gd name="connsiteX47" fmla="*/ 309282 w 4296335"/>
              <a:gd name="connsiteY47" fmla="*/ 2702859 h 3207123"/>
              <a:gd name="connsiteX48" fmla="*/ 349623 w 4296335"/>
              <a:gd name="connsiteY48" fmla="*/ 2723029 h 3207123"/>
              <a:gd name="connsiteX49" fmla="*/ 416859 w 4296335"/>
              <a:gd name="connsiteY49" fmla="*/ 2749923 h 3207123"/>
              <a:gd name="connsiteX50" fmla="*/ 477370 w 4296335"/>
              <a:gd name="connsiteY50" fmla="*/ 2776817 h 3207123"/>
              <a:gd name="connsiteX51" fmla="*/ 497541 w 4296335"/>
              <a:gd name="connsiteY51" fmla="*/ 2783541 h 3207123"/>
              <a:gd name="connsiteX52" fmla="*/ 517712 w 4296335"/>
              <a:gd name="connsiteY52" fmla="*/ 2790264 h 3207123"/>
              <a:gd name="connsiteX53" fmla="*/ 531159 w 4296335"/>
              <a:gd name="connsiteY53" fmla="*/ 2803712 h 3207123"/>
              <a:gd name="connsiteX54" fmla="*/ 605117 w 4296335"/>
              <a:gd name="connsiteY54" fmla="*/ 2803712 h 3207123"/>
              <a:gd name="connsiteX55" fmla="*/ 699247 w 4296335"/>
              <a:gd name="connsiteY55" fmla="*/ 2810435 h 3207123"/>
              <a:gd name="connsiteX56" fmla="*/ 719417 w 4296335"/>
              <a:gd name="connsiteY56" fmla="*/ 2817159 h 3207123"/>
              <a:gd name="connsiteX57" fmla="*/ 766482 w 4296335"/>
              <a:gd name="connsiteY57" fmla="*/ 2837329 h 3207123"/>
              <a:gd name="connsiteX58" fmla="*/ 793376 w 4296335"/>
              <a:gd name="connsiteY58" fmla="*/ 2850776 h 3207123"/>
              <a:gd name="connsiteX59" fmla="*/ 840441 w 4296335"/>
              <a:gd name="connsiteY59" fmla="*/ 2864223 h 3207123"/>
              <a:gd name="connsiteX60" fmla="*/ 941294 w 4296335"/>
              <a:gd name="connsiteY60" fmla="*/ 2897841 h 3207123"/>
              <a:gd name="connsiteX61" fmla="*/ 1102659 w 4296335"/>
              <a:gd name="connsiteY61" fmla="*/ 2924735 h 3207123"/>
              <a:gd name="connsiteX62" fmla="*/ 1223682 w 4296335"/>
              <a:gd name="connsiteY62" fmla="*/ 2931459 h 3207123"/>
              <a:gd name="connsiteX63" fmla="*/ 1277470 w 4296335"/>
              <a:gd name="connsiteY63" fmla="*/ 2938182 h 3207123"/>
              <a:gd name="connsiteX64" fmla="*/ 1284194 w 4296335"/>
              <a:gd name="connsiteY64" fmla="*/ 2958353 h 3207123"/>
              <a:gd name="connsiteX65" fmla="*/ 1317812 w 4296335"/>
              <a:gd name="connsiteY65" fmla="*/ 2991970 h 3207123"/>
              <a:gd name="connsiteX66" fmla="*/ 1344706 w 4296335"/>
              <a:gd name="connsiteY66" fmla="*/ 3025588 h 3207123"/>
              <a:gd name="connsiteX67" fmla="*/ 1385047 w 4296335"/>
              <a:gd name="connsiteY67" fmla="*/ 3072653 h 3207123"/>
              <a:gd name="connsiteX68" fmla="*/ 1405217 w 4296335"/>
              <a:gd name="connsiteY68" fmla="*/ 3079376 h 3207123"/>
              <a:gd name="connsiteX69" fmla="*/ 1485900 w 4296335"/>
              <a:gd name="connsiteY69" fmla="*/ 3146612 h 3207123"/>
              <a:gd name="connsiteX70" fmla="*/ 1512794 w 4296335"/>
              <a:gd name="connsiteY70" fmla="*/ 3166782 h 3207123"/>
              <a:gd name="connsiteX71" fmla="*/ 1539688 w 4296335"/>
              <a:gd name="connsiteY71" fmla="*/ 3173506 h 3207123"/>
              <a:gd name="connsiteX72" fmla="*/ 1593476 w 4296335"/>
              <a:gd name="connsiteY72" fmla="*/ 3193676 h 3207123"/>
              <a:gd name="connsiteX73" fmla="*/ 1788459 w 4296335"/>
              <a:gd name="connsiteY73" fmla="*/ 3200400 h 3207123"/>
              <a:gd name="connsiteX74" fmla="*/ 1889312 w 4296335"/>
              <a:gd name="connsiteY74" fmla="*/ 3207123 h 3207123"/>
              <a:gd name="connsiteX75" fmla="*/ 1922929 w 4296335"/>
              <a:gd name="connsiteY75" fmla="*/ 3186953 h 3207123"/>
              <a:gd name="connsiteX76" fmla="*/ 1943100 w 4296335"/>
              <a:gd name="connsiteY76" fmla="*/ 3173506 h 3207123"/>
              <a:gd name="connsiteX77" fmla="*/ 1963270 w 4296335"/>
              <a:gd name="connsiteY77" fmla="*/ 3166782 h 3207123"/>
              <a:gd name="connsiteX78" fmla="*/ 2084294 w 4296335"/>
              <a:gd name="connsiteY78" fmla="*/ 3146612 h 3207123"/>
              <a:gd name="connsiteX79" fmla="*/ 2104464 w 4296335"/>
              <a:gd name="connsiteY79" fmla="*/ 3133164 h 3207123"/>
              <a:gd name="connsiteX80" fmla="*/ 2117912 w 4296335"/>
              <a:gd name="connsiteY80" fmla="*/ 3119717 h 3207123"/>
              <a:gd name="connsiteX81" fmla="*/ 2144806 w 4296335"/>
              <a:gd name="connsiteY81" fmla="*/ 3106270 h 3207123"/>
              <a:gd name="connsiteX82" fmla="*/ 2252382 w 4296335"/>
              <a:gd name="connsiteY82" fmla="*/ 3059206 h 3207123"/>
              <a:gd name="connsiteX83" fmla="*/ 2339788 w 4296335"/>
              <a:gd name="connsiteY83" fmla="*/ 3045759 h 3207123"/>
              <a:gd name="connsiteX84" fmla="*/ 2407023 w 4296335"/>
              <a:gd name="connsiteY84" fmla="*/ 3025588 h 3207123"/>
              <a:gd name="connsiteX85" fmla="*/ 2433917 w 4296335"/>
              <a:gd name="connsiteY85" fmla="*/ 3018864 h 3207123"/>
              <a:gd name="connsiteX86" fmla="*/ 2675964 w 4296335"/>
              <a:gd name="connsiteY86" fmla="*/ 2870947 h 3207123"/>
              <a:gd name="connsiteX87" fmla="*/ 2790264 w 4296335"/>
              <a:gd name="connsiteY87" fmla="*/ 2810435 h 3207123"/>
              <a:gd name="connsiteX88" fmla="*/ 2870947 w 4296335"/>
              <a:gd name="connsiteY88" fmla="*/ 2749923 h 3207123"/>
              <a:gd name="connsiteX89" fmla="*/ 3018864 w 4296335"/>
              <a:gd name="connsiteY89" fmla="*/ 2662517 h 3207123"/>
              <a:gd name="connsiteX90" fmla="*/ 3139888 w 4296335"/>
              <a:gd name="connsiteY90" fmla="*/ 2669241 h 3207123"/>
              <a:gd name="connsiteX91" fmla="*/ 3193676 w 4296335"/>
              <a:gd name="connsiteY91" fmla="*/ 2628900 h 3207123"/>
              <a:gd name="connsiteX92" fmla="*/ 3274359 w 4296335"/>
              <a:gd name="connsiteY92" fmla="*/ 2575112 h 3207123"/>
              <a:gd name="connsiteX93" fmla="*/ 3425115 w 4296335"/>
              <a:gd name="connsiteY93" fmla="*/ 2506117 h 3207123"/>
              <a:gd name="connsiteX94" fmla="*/ 3581797 w 4296335"/>
              <a:gd name="connsiteY94" fmla="*/ 2465491 h 3207123"/>
              <a:gd name="connsiteX95" fmla="*/ 3939955 w 4296335"/>
              <a:gd name="connsiteY95" fmla="*/ 2368963 h 3207123"/>
              <a:gd name="connsiteX96" fmla="*/ 3758453 w 4296335"/>
              <a:gd name="connsiteY96" fmla="*/ 2077570 h 3207123"/>
              <a:gd name="connsiteX97" fmla="*/ 3920759 w 4296335"/>
              <a:gd name="connsiteY97" fmla="*/ 2083185 h 3207123"/>
              <a:gd name="connsiteX98" fmla="*/ 3818964 w 4296335"/>
              <a:gd name="connsiteY98" fmla="*/ 1976717 h 3207123"/>
              <a:gd name="connsiteX99" fmla="*/ 3866029 w 4296335"/>
              <a:gd name="connsiteY99" fmla="*/ 1916206 h 3207123"/>
              <a:gd name="connsiteX100" fmla="*/ 3899647 w 4296335"/>
              <a:gd name="connsiteY100" fmla="*/ 1828800 h 3207123"/>
              <a:gd name="connsiteX101" fmla="*/ 4000500 w 4296335"/>
              <a:gd name="connsiteY101" fmla="*/ 1667435 h 3207123"/>
              <a:gd name="connsiteX102" fmla="*/ 4013947 w 4296335"/>
              <a:gd name="connsiteY102" fmla="*/ 1627094 h 3207123"/>
              <a:gd name="connsiteX103" fmla="*/ 4040841 w 4296335"/>
              <a:gd name="connsiteY103" fmla="*/ 1573306 h 3207123"/>
              <a:gd name="connsiteX104" fmla="*/ 4047564 w 4296335"/>
              <a:gd name="connsiteY104" fmla="*/ 1526241 h 3207123"/>
              <a:gd name="connsiteX105" fmla="*/ 4054288 w 4296335"/>
              <a:gd name="connsiteY105" fmla="*/ 1472453 h 3207123"/>
              <a:gd name="connsiteX106" fmla="*/ 4081182 w 4296335"/>
              <a:gd name="connsiteY106" fmla="*/ 1371600 h 3207123"/>
              <a:gd name="connsiteX107" fmla="*/ 4128247 w 4296335"/>
              <a:gd name="connsiteY107" fmla="*/ 1270747 h 3207123"/>
              <a:gd name="connsiteX108" fmla="*/ 4148417 w 4296335"/>
              <a:gd name="connsiteY108" fmla="*/ 1216959 h 3207123"/>
              <a:gd name="connsiteX109" fmla="*/ 4161864 w 4296335"/>
              <a:gd name="connsiteY109" fmla="*/ 1190064 h 3207123"/>
              <a:gd name="connsiteX110" fmla="*/ 4182035 w 4296335"/>
              <a:gd name="connsiteY110" fmla="*/ 1129553 h 3207123"/>
              <a:gd name="connsiteX111" fmla="*/ 4269441 w 4296335"/>
              <a:gd name="connsiteY111" fmla="*/ 927847 h 3207123"/>
              <a:gd name="connsiteX112" fmla="*/ 4296335 w 4296335"/>
              <a:gd name="connsiteY112" fmla="*/ 860612 h 3207123"/>
              <a:gd name="connsiteX113" fmla="*/ 4282888 w 4296335"/>
              <a:gd name="connsiteY113" fmla="*/ 679076 h 3207123"/>
              <a:gd name="connsiteX114" fmla="*/ 4195482 w 4296335"/>
              <a:gd name="connsiteY114" fmla="*/ 571500 h 3207123"/>
              <a:gd name="connsiteX115" fmla="*/ 4040841 w 4296335"/>
              <a:gd name="connsiteY115" fmla="*/ 410135 h 3207123"/>
              <a:gd name="connsiteX116" fmla="*/ 3866029 w 4296335"/>
              <a:gd name="connsiteY116" fmla="*/ 289112 h 3207123"/>
              <a:gd name="connsiteX117" fmla="*/ 3798794 w 4296335"/>
              <a:gd name="connsiteY117" fmla="*/ 268941 h 3207123"/>
              <a:gd name="connsiteX118" fmla="*/ 3644153 w 4296335"/>
              <a:gd name="connsiteY118" fmla="*/ 215153 h 3207123"/>
              <a:gd name="connsiteX119" fmla="*/ 3543300 w 4296335"/>
              <a:gd name="connsiteY119" fmla="*/ 201706 h 3207123"/>
              <a:gd name="connsiteX120" fmla="*/ 3449170 w 4296335"/>
              <a:gd name="connsiteY120" fmla="*/ 181535 h 3207123"/>
              <a:gd name="connsiteX121" fmla="*/ 3348317 w 4296335"/>
              <a:gd name="connsiteY121" fmla="*/ 147917 h 3207123"/>
              <a:gd name="connsiteX122" fmla="*/ 3092823 w 4296335"/>
              <a:gd name="connsiteY122" fmla="*/ 87406 h 3207123"/>
              <a:gd name="connsiteX123" fmla="*/ 3025588 w 4296335"/>
              <a:gd name="connsiteY123" fmla="*/ 60512 h 3207123"/>
              <a:gd name="connsiteX124" fmla="*/ 2850776 w 4296335"/>
              <a:gd name="connsiteY124" fmla="*/ 0 h 3207123"/>
              <a:gd name="connsiteX125" fmla="*/ 2803712 w 4296335"/>
              <a:gd name="connsiteY125" fmla="*/ 33617 h 3207123"/>
              <a:gd name="connsiteX126" fmla="*/ 2790264 w 4296335"/>
              <a:gd name="connsiteY126" fmla="*/ 53788 h 3207123"/>
              <a:gd name="connsiteX127" fmla="*/ 2756647 w 4296335"/>
              <a:gd name="connsiteY127" fmla="*/ 73959 h 3207123"/>
              <a:gd name="connsiteX128" fmla="*/ 2736476 w 4296335"/>
              <a:gd name="connsiteY128" fmla="*/ 87406 h 3207123"/>
              <a:gd name="connsiteX129" fmla="*/ 2568388 w 4296335"/>
              <a:gd name="connsiteY129" fmla="*/ 141194 h 3207123"/>
              <a:gd name="connsiteX130" fmla="*/ 2534770 w 4296335"/>
              <a:gd name="connsiteY130" fmla="*/ 161364 h 3207123"/>
              <a:gd name="connsiteX131" fmla="*/ 2386853 w 4296335"/>
              <a:gd name="connsiteY131" fmla="*/ 215153 h 3207123"/>
              <a:gd name="connsiteX132" fmla="*/ 2346512 w 4296335"/>
              <a:gd name="connsiteY132" fmla="*/ 194982 h 3207123"/>
              <a:gd name="connsiteX133" fmla="*/ 2333064 w 4296335"/>
              <a:gd name="connsiteY133" fmla="*/ 181535 h 3207123"/>
              <a:gd name="connsiteX134" fmla="*/ 2286000 w 4296335"/>
              <a:gd name="connsiteY134" fmla="*/ 161364 h 3207123"/>
              <a:gd name="connsiteX135" fmla="*/ 2205317 w 4296335"/>
              <a:gd name="connsiteY135" fmla="*/ 174812 h 3207123"/>
              <a:gd name="connsiteX136" fmla="*/ 2084294 w 4296335"/>
              <a:gd name="connsiteY136" fmla="*/ 201706 h 3207123"/>
              <a:gd name="connsiteX137" fmla="*/ 1889312 w 4296335"/>
              <a:gd name="connsiteY137" fmla="*/ 181535 h 3207123"/>
              <a:gd name="connsiteX138" fmla="*/ 1801906 w 4296335"/>
              <a:gd name="connsiteY138" fmla="*/ 161364 h 3207123"/>
              <a:gd name="connsiteX139" fmla="*/ 1761564 w 4296335"/>
              <a:gd name="connsiteY139" fmla="*/ 147917 h 3207123"/>
              <a:gd name="connsiteX140" fmla="*/ 1741394 w 4296335"/>
              <a:gd name="connsiteY140" fmla="*/ 141194 h 3207123"/>
              <a:gd name="connsiteX141" fmla="*/ 1647264 w 4296335"/>
              <a:gd name="connsiteY141" fmla="*/ 174812 h 3207123"/>
              <a:gd name="connsiteX142" fmla="*/ 1620370 w 4296335"/>
              <a:gd name="connsiteY142" fmla="*/ 188259 h 3207123"/>
              <a:gd name="connsiteX143" fmla="*/ 1586753 w 4296335"/>
              <a:gd name="connsiteY143" fmla="*/ 194982 h 3207123"/>
              <a:gd name="connsiteX144" fmla="*/ 1485900 w 4296335"/>
              <a:gd name="connsiteY144" fmla="*/ 215153 h 3207123"/>
              <a:gd name="connsiteX145" fmla="*/ 1459006 w 4296335"/>
              <a:gd name="connsiteY145" fmla="*/ 221876 h 3207123"/>
              <a:gd name="connsiteX146" fmla="*/ 1364876 w 4296335"/>
              <a:gd name="connsiteY146" fmla="*/ 228600 h 3207123"/>
              <a:gd name="connsiteX147" fmla="*/ 1344706 w 4296335"/>
              <a:gd name="connsiteY147" fmla="*/ 235323 h 3207123"/>
              <a:gd name="connsiteX148" fmla="*/ 1210235 w 4296335"/>
              <a:gd name="connsiteY148" fmla="*/ 215153 h 3207123"/>
              <a:gd name="connsiteX149" fmla="*/ 907676 w 4296335"/>
              <a:gd name="connsiteY149" fmla="*/ 242047 h 3207123"/>
              <a:gd name="connsiteX150" fmla="*/ 813547 w 4296335"/>
              <a:gd name="connsiteY150" fmla="*/ 221876 h 3207123"/>
              <a:gd name="connsiteX151" fmla="*/ 692523 w 4296335"/>
              <a:gd name="connsiteY151" fmla="*/ 194982 h 3207123"/>
              <a:gd name="connsiteX152" fmla="*/ 578223 w 4296335"/>
              <a:gd name="connsiteY152" fmla="*/ 201706 h 3207123"/>
              <a:gd name="connsiteX153" fmla="*/ 558053 w 4296335"/>
              <a:gd name="connsiteY153" fmla="*/ 215153 h 3207123"/>
              <a:gd name="connsiteX154" fmla="*/ 531159 w 4296335"/>
              <a:gd name="connsiteY154" fmla="*/ 228600 h 3207123"/>
              <a:gd name="connsiteX155" fmla="*/ 437029 w 4296335"/>
              <a:gd name="connsiteY155" fmla="*/ 268941 h 3207123"/>
              <a:gd name="connsiteX156" fmla="*/ 268941 w 4296335"/>
              <a:gd name="connsiteY156" fmla="*/ 309282 h 3207123"/>
              <a:gd name="connsiteX157" fmla="*/ 383241 w 4296335"/>
              <a:gd name="connsiteY157" fmla="*/ 282388 h 3207123"/>
              <a:gd name="connsiteX158" fmla="*/ 403412 w 4296335"/>
              <a:gd name="connsiteY158" fmla="*/ 262217 h 3207123"/>
              <a:gd name="connsiteX0" fmla="*/ 403412 w 4296335"/>
              <a:gd name="connsiteY0" fmla="*/ 262217 h 3207123"/>
              <a:gd name="connsiteX1" fmla="*/ 403412 w 4296335"/>
              <a:gd name="connsiteY1" fmla="*/ 342900 h 3207123"/>
              <a:gd name="connsiteX2" fmla="*/ 423582 w 4296335"/>
              <a:gd name="connsiteY2" fmla="*/ 457200 h 3207123"/>
              <a:gd name="connsiteX3" fmla="*/ 403412 w 4296335"/>
              <a:gd name="connsiteY3" fmla="*/ 558053 h 3207123"/>
              <a:gd name="connsiteX4" fmla="*/ 396688 w 4296335"/>
              <a:gd name="connsiteY4" fmla="*/ 578223 h 3207123"/>
              <a:gd name="connsiteX5" fmla="*/ 369794 w 4296335"/>
              <a:gd name="connsiteY5" fmla="*/ 618564 h 3207123"/>
              <a:gd name="connsiteX6" fmla="*/ 356347 w 4296335"/>
              <a:gd name="connsiteY6" fmla="*/ 632012 h 3207123"/>
              <a:gd name="connsiteX7" fmla="*/ 336176 w 4296335"/>
              <a:gd name="connsiteY7" fmla="*/ 665629 h 3207123"/>
              <a:gd name="connsiteX8" fmla="*/ 316006 w 4296335"/>
              <a:gd name="connsiteY8" fmla="*/ 685800 h 3207123"/>
              <a:gd name="connsiteX9" fmla="*/ 275664 w 4296335"/>
              <a:gd name="connsiteY9" fmla="*/ 753035 h 3207123"/>
              <a:gd name="connsiteX10" fmla="*/ 268941 w 4296335"/>
              <a:gd name="connsiteY10" fmla="*/ 786653 h 3207123"/>
              <a:gd name="connsiteX11" fmla="*/ 282388 w 4296335"/>
              <a:gd name="connsiteY11" fmla="*/ 894229 h 3207123"/>
              <a:gd name="connsiteX12" fmla="*/ 268941 w 4296335"/>
              <a:gd name="connsiteY12" fmla="*/ 1122829 h 3207123"/>
              <a:gd name="connsiteX13" fmla="*/ 262217 w 4296335"/>
              <a:gd name="connsiteY13" fmla="*/ 1149723 h 3207123"/>
              <a:gd name="connsiteX14" fmla="*/ 248770 w 4296335"/>
              <a:gd name="connsiteY14" fmla="*/ 1169894 h 3207123"/>
              <a:gd name="connsiteX15" fmla="*/ 242047 w 4296335"/>
              <a:gd name="connsiteY15" fmla="*/ 1190064 h 3207123"/>
              <a:gd name="connsiteX16" fmla="*/ 228600 w 4296335"/>
              <a:gd name="connsiteY16" fmla="*/ 1216959 h 3207123"/>
              <a:gd name="connsiteX17" fmla="*/ 215153 w 4296335"/>
              <a:gd name="connsiteY17" fmla="*/ 1290917 h 3207123"/>
              <a:gd name="connsiteX18" fmla="*/ 201706 w 4296335"/>
              <a:gd name="connsiteY18" fmla="*/ 1331259 h 3207123"/>
              <a:gd name="connsiteX19" fmla="*/ 188259 w 4296335"/>
              <a:gd name="connsiteY19" fmla="*/ 1385047 h 3207123"/>
              <a:gd name="connsiteX20" fmla="*/ 174812 w 4296335"/>
              <a:gd name="connsiteY20" fmla="*/ 1432112 h 3207123"/>
              <a:gd name="connsiteX21" fmla="*/ 168088 w 4296335"/>
              <a:gd name="connsiteY21" fmla="*/ 1465729 h 3207123"/>
              <a:gd name="connsiteX22" fmla="*/ 161364 w 4296335"/>
              <a:gd name="connsiteY22" fmla="*/ 1506070 h 3207123"/>
              <a:gd name="connsiteX23" fmla="*/ 147917 w 4296335"/>
              <a:gd name="connsiteY23" fmla="*/ 1546412 h 3207123"/>
              <a:gd name="connsiteX24" fmla="*/ 141194 w 4296335"/>
              <a:gd name="connsiteY24" fmla="*/ 1586753 h 3207123"/>
              <a:gd name="connsiteX25" fmla="*/ 114300 w 4296335"/>
              <a:gd name="connsiteY25" fmla="*/ 1667435 h 3207123"/>
              <a:gd name="connsiteX26" fmla="*/ 94129 w 4296335"/>
              <a:gd name="connsiteY26" fmla="*/ 1734670 h 3207123"/>
              <a:gd name="connsiteX27" fmla="*/ 73959 w 4296335"/>
              <a:gd name="connsiteY27" fmla="*/ 1768288 h 3207123"/>
              <a:gd name="connsiteX28" fmla="*/ 40341 w 4296335"/>
              <a:gd name="connsiteY28" fmla="*/ 1828800 h 3207123"/>
              <a:gd name="connsiteX29" fmla="*/ 20170 w 4296335"/>
              <a:gd name="connsiteY29" fmla="*/ 1848970 h 3207123"/>
              <a:gd name="connsiteX30" fmla="*/ 6723 w 4296335"/>
              <a:gd name="connsiteY30" fmla="*/ 1896035 h 3207123"/>
              <a:gd name="connsiteX31" fmla="*/ 0 w 4296335"/>
              <a:gd name="connsiteY31" fmla="*/ 2050676 h 3207123"/>
              <a:gd name="connsiteX32" fmla="*/ 20170 w 4296335"/>
              <a:gd name="connsiteY32" fmla="*/ 2252382 h 3207123"/>
              <a:gd name="connsiteX33" fmla="*/ 26894 w 4296335"/>
              <a:gd name="connsiteY33" fmla="*/ 2279276 h 3207123"/>
              <a:gd name="connsiteX34" fmla="*/ 47064 w 4296335"/>
              <a:gd name="connsiteY34" fmla="*/ 2312894 h 3207123"/>
              <a:gd name="connsiteX35" fmla="*/ 60512 w 4296335"/>
              <a:gd name="connsiteY35" fmla="*/ 2359959 h 3207123"/>
              <a:gd name="connsiteX36" fmla="*/ 80682 w 4296335"/>
              <a:gd name="connsiteY36" fmla="*/ 2393576 h 3207123"/>
              <a:gd name="connsiteX37" fmla="*/ 94129 w 4296335"/>
              <a:gd name="connsiteY37" fmla="*/ 2427194 h 3207123"/>
              <a:gd name="connsiteX38" fmla="*/ 100853 w 4296335"/>
              <a:gd name="connsiteY38" fmla="*/ 2447364 h 3207123"/>
              <a:gd name="connsiteX39" fmla="*/ 114300 w 4296335"/>
              <a:gd name="connsiteY39" fmla="*/ 2467535 h 3207123"/>
              <a:gd name="connsiteX40" fmla="*/ 121023 w 4296335"/>
              <a:gd name="connsiteY40" fmla="*/ 2487706 h 3207123"/>
              <a:gd name="connsiteX41" fmla="*/ 127747 w 4296335"/>
              <a:gd name="connsiteY41" fmla="*/ 2521323 h 3207123"/>
              <a:gd name="connsiteX42" fmla="*/ 147917 w 4296335"/>
              <a:gd name="connsiteY42" fmla="*/ 2548217 h 3207123"/>
              <a:gd name="connsiteX43" fmla="*/ 181535 w 4296335"/>
              <a:gd name="connsiteY43" fmla="*/ 2615453 h 3207123"/>
              <a:gd name="connsiteX44" fmla="*/ 221876 w 4296335"/>
              <a:gd name="connsiteY44" fmla="*/ 2649070 h 3207123"/>
              <a:gd name="connsiteX45" fmla="*/ 242047 w 4296335"/>
              <a:gd name="connsiteY45" fmla="*/ 2675964 h 3207123"/>
              <a:gd name="connsiteX46" fmla="*/ 255494 w 4296335"/>
              <a:gd name="connsiteY46" fmla="*/ 2689412 h 3207123"/>
              <a:gd name="connsiteX47" fmla="*/ 309282 w 4296335"/>
              <a:gd name="connsiteY47" fmla="*/ 2702859 h 3207123"/>
              <a:gd name="connsiteX48" fmla="*/ 349623 w 4296335"/>
              <a:gd name="connsiteY48" fmla="*/ 2723029 h 3207123"/>
              <a:gd name="connsiteX49" fmla="*/ 416859 w 4296335"/>
              <a:gd name="connsiteY49" fmla="*/ 2749923 h 3207123"/>
              <a:gd name="connsiteX50" fmla="*/ 477370 w 4296335"/>
              <a:gd name="connsiteY50" fmla="*/ 2776817 h 3207123"/>
              <a:gd name="connsiteX51" fmla="*/ 497541 w 4296335"/>
              <a:gd name="connsiteY51" fmla="*/ 2783541 h 3207123"/>
              <a:gd name="connsiteX52" fmla="*/ 517712 w 4296335"/>
              <a:gd name="connsiteY52" fmla="*/ 2790264 h 3207123"/>
              <a:gd name="connsiteX53" fmla="*/ 531159 w 4296335"/>
              <a:gd name="connsiteY53" fmla="*/ 2803712 h 3207123"/>
              <a:gd name="connsiteX54" fmla="*/ 605117 w 4296335"/>
              <a:gd name="connsiteY54" fmla="*/ 2803712 h 3207123"/>
              <a:gd name="connsiteX55" fmla="*/ 699247 w 4296335"/>
              <a:gd name="connsiteY55" fmla="*/ 2810435 h 3207123"/>
              <a:gd name="connsiteX56" fmla="*/ 719417 w 4296335"/>
              <a:gd name="connsiteY56" fmla="*/ 2817159 h 3207123"/>
              <a:gd name="connsiteX57" fmla="*/ 766482 w 4296335"/>
              <a:gd name="connsiteY57" fmla="*/ 2837329 h 3207123"/>
              <a:gd name="connsiteX58" fmla="*/ 793376 w 4296335"/>
              <a:gd name="connsiteY58" fmla="*/ 2850776 h 3207123"/>
              <a:gd name="connsiteX59" fmla="*/ 840441 w 4296335"/>
              <a:gd name="connsiteY59" fmla="*/ 2864223 h 3207123"/>
              <a:gd name="connsiteX60" fmla="*/ 941294 w 4296335"/>
              <a:gd name="connsiteY60" fmla="*/ 2897841 h 3207123"/>
              <a:gd name="connsiteX61" fmla="*/ 1102659 w 4296335"/>
              <a:gd name="connsiteY61" fmla="*/ 2924735 h 3207123"/>
              <a:gd name="connsiteX62" fmla="*/ 1223682 w 4296335"/>
              <a:gd name="connsiteY62" fmla="*/ 2931459 h 3207123"/>
              <a:gd name="connsiteX63" fmla="*/ 1277470 w 4296335"/>
              <a:gd name="connsiteY63" fmla="*/ 2938182 h 3207123"/>
              <a:gd name="connsiteX64" fmla="*/ 1284194 w 4296335"/>
              <a:gd name="connsiteY64" fmla="*/ 2958353 h 3207123"/>
              <a:gd name="connsiteX65" fmla="*/ 1317812 w 4296335"/>
              <a:gd name="connsiteY65" fmla="*/ 2991970 h 3207123"/>
              <a:gd name="connsiteX66" fmla="*/ 1344706 w 4296335"/>
              <a:gd name="connsiteY66" fmla="*/ 3025588 h 3207123"/>
              <a:gd name="connsiteX67" fmla="*/ 1385047 w 4296335"/>
              <a:gd name="connsiteY67" fmla="*/ 3072653 h 3207123"/>
              <a:gd name="connsiteX68" fmla="*/ 1405217 w 4296335"/>
              <a:gd name="connsiteY68" fmla="*/ 3079376 h 3207123"/>
              <a:gd name="connsiteX69" fmla="*/ 1485900 w 4296335"/>
              <a:gd name="connsiteY69" fmla="*/ 3146612 h 3207123"/>
              <a:gd name="connsiteX70" fmla="*/ 1512794 w 4296335"/>
              <a:gd name="connsiteY70" fmla="*/ 3166782 h 3207123"/>
              <a:gd name="connsiteX71" fmla="*/ 1539688 w 4296335"/>
              <a:gd name="connsiteY71" fmla="*/ 3173506 h 3207123"/>
              <a:gd name="connsiteX72" fmla="*/ 1593476 w 4296335"/>
              <a:gd name="connsiteY72" fmla="*/ 3193676 h 3207123"/>
              <a:gd name="connsiteX73" fmla="*/ 1788459 w 4296335"/>
              <a:gd name="connsiteY73" fmla="*/ 3200400 h 3207123"/>
              <a:gd name="connsiteX74" fmla="*/ 1889312 w 4296335"/>
              <a:gd name="connsiteY74" fmla="*/ 3207123 h 3207123"/>
              <a:gd name="connsiteX75" fmla="*/ 1922929 w 4296335"/>
              <a:gd name="connsiteY75" fmla="*/ 3186953 h 3207123"/>
              <a:gd name="connsiteX76" fmla="*/ 1943100 w 4296335"/>
              <a:gd name="connsiteY76" fmla="*/ 3173506 h 3207123"/>
              <a:gd name="connsiteX77" fmla="*/ 1963270 w 4296335"/>
              <a:gd name="connsiteY77" fmla="*/ 3166782 h 3207123"/>
              <a:gd name="connsiteX78" fmla="*/ 2084294 w 4296335"/>
              <a:gd name="connsiteY78" fmla="*/ 3146612 h 3207123"/>
              <a:gd name="connsiteX79" fmla="*/ 2104464 w 4296335"/>
              <a:gd name="connsiteY79" fmla="*/ 3133164 h 3207123"/>
              <a:gd name="connsiteX80" fmla="*/ 2117912 w 4296335"/>
              <a:gd name="connsiteY80" fmla="*/ 3119717 h 3207123"/>
              <a:gd name="connsiteX81" fmla="*/ 2144806 w 4296335"/>
              <a:gd name="connsiteY81" fmla="*/ 3106270 h 3207123"/>
              <a:gd name="connsiteX82" fmla="*/ 2252382 w 4296335"/>
              <a:gd name="connsiteY82" fmla="*/ 3059206 h 3207123"/>
              <a:gd name="connsiteX83" fmla="*/ 2339788 w 4296335"/>
              <a:gd name="connsiteY83" fmla="*/ 3045759 h 3207123"/>
              <a:gd name="connsiteX84" fmla="*/ 2407023 w 4296335"/>
              <a:gd name="connsiteY84" fmla="*/ 3025588 h 3207123"/>
              <a:gd name="connsiteX85" fmla="*/ 2433917 w 4296335"/>
              <a:gd name="connsiteY85" fmla="*/ 3018864 h 3207123"/>
              <a:gd name="connsiteX86" fmla="*/ 2675964 w 4296335"/>
              <a:gd name="connsiteY86" fmla="*/ 2870947 h 3207123"/>
              <a:gd name="connsiteX87" fmla="*/ 2790264 w 4296335"/>
              <a:gd name="connsiteY87" fmla="*/ 2810435 h 3207123"/>
              <a:gd name="connsiteX88" fmla="*/ 2870947 w 4296335"/>
              <a:gd name="connsiteY88" fmla="*/ 2749923 h 3207123"/>
              <a:gd name="connsiteX89" fmla="*/ 3018864 w 4296335"/>
              <a:gd name="connsiteY89" fmla="*/ 2662517 h 3207123"/>
              <a:gd name="connsiteX90" fmla="*/ 3139888 w 4296335"/>
              <a:gd name="connsiteY90" fmla="*/ 2669241 h 3207123"/>
              <a:gd name="connsiteX91" fmla="*/ 3193676 w 4296335"/>
              <a:gd name="connsiteY91" fmla="*/ 2628900 h 3207123"/>
              <a:gd name="connsiteX92" fmla="*/ 3274359 w 4296335"/>
              <a:gd name="connsiteY92" fmla="*/ 2575112 h 3207123"/>
              <a:gd name="connsiteX93" fmla="*/ 3425115 w 4296335"/>
              <a:gd name="connsiteY93" fmla="*/ 2506117 h 3207123"/>
              <a:gd name="connsiteX94" fmla="*/ 3581797 w 4296335"/>
              <a:gd name="connsiteY94" fmla="*/ 2465491 h 3207123"/>
              <a:gd name="connsiteX95" fmla="*/ 3939955 w 4296335"/>
              <a:gd name="connsiteY95" fmla="*/ 2368963 h 3207123"/>
              <a:gd name="connsiteX96" fmla="*/ 3963682 w 4296335"/>
              <a:gd name="connsiteY96" fmla="*/ 2141777 h 3207123"/>
              <a:gd name="connsiteX97" fmla="*/ 3920759 w 4296335"/>
              <a:gd name="connsiteY97" fmla="*/ 2083185 h 3207123"/>
              <a:gd name="connsiteX98" fmla="*/ 3818964 w 4296335"/>
              <a:gd name="connsiteY98" fmla="*/ 1976717 h 3207123"/>
              <a:gd name="connsiteX99" fmla="*/ 3866029 w 4296335"/>
              <a:gd name="connsiteY99" fmla="*/ 1916206 h 3207123"/>
              <a:gd name="connsiteX100" fmla="*/ 3899647 w 4296335"/>
              <a:gd name="connsiteY100" fmla="*/ 1828800 h 3207123"/>
              <a:gd name="connsiteX101" fmla="*/ 4000500 w 4296335"/>
              <a:gd name="connsiteY101" fmla="*/ 1667435 h 3207123"/>
              <a:gd name="connsiteX102" fmla="*/ 4013947 w 4296335"/>
              <a:gd name="connsiteY102" fmla="*/ 1627094 h 3207123"/>
              <a:gd name="connsiteX103" fmla="*/ 4040841 w 4296335"/>
              <a:gd name="connsiteY103" fmla="*/ 1573306 h 3207123"/>
              <a:gd name="connsiteX104" fmla="*/ 4047564 w 4296335"/>
              <a:gd name="connsiteY104" fmla="*/ 1526241 h 3207123"/>
              <a:gd name="connsiteX105" fmla="*/ 4054288 w 4296335"/>
              <a:gd name="connsiteY105" fmla="*/ 1472453 h 3207123"/>
              <a:gd name="connsiteX106" fmla="*/ 4081182 w 4296335"/>
              <a:gd name="connsiteY106" fmla="*/ 1371600 h 3207123"/>
              <a:gd name="connsiteX107" fmla="*/ 4128247 w 4296335"/>
              <a:gd name="connsiteY107" fmla="*/ 1270747 h 3207123"/>
              <a:gd name="connsiteX108" fmla="*/ 4148417 w 4296335"/>
              <a:gd name="connsiteY108" fmla="*/ 1216959 h 3207123"/>
              <a:gd name="connsiteX109" fmla="*/ 4161864 w 4296335"/>
              <a:gd name="connsiteY109" fmla="*/ 1190064 h 3207123"/>
              <a:gd name="connsiteX110" fmla="*/ 4182035 w 4296335"/>
              <a:gd name="connsiteY110" fmla="*/ 1129553 h 3207123"/>
              <a:gd name="connsiteX111" fmla="*/ 4269441 w 4296335"/>
              <a:gd name="connsiteY111" fmla="*/ 927847 h 3207123"/>
              <a:gd name="connsiteX112" fmla="*/ 4296335 w 4296335"/>
              <a:gd name="connsiteY112" fmla="*/ 860612 h 3207123"/>
              <a:gd name="connsiteX113" fmla="*/ 4282888 w 4296335"/>
              <a:gd name="connsiteY113" fmla="*/ 679076 h 3207123"/>
              <a:gd name="connsiteX114" fmla="*/ 4195482 w 4296335"/>
              <a:gd name="connsiteY114" fmla="*/ 571500 h 3207123"/>
              <a:gd name="connsiteX115" fmla="*/ 4040841 w 4296335"/>
              <a:gd name="connsiteY115" fmla="*/ 410135 h 3207123"/>
              <a:gd name="connsiteX116" fmla="*/ 3866029 w 4296335"/>
              <a:gd name="connsiteY116" fmla="*/ 289112 h 3207123"/>
              <a:gd name="connsiteX117" fmla="*/ 3798794 w 4296335"/>
              <a:gd name="connsiteY117" fmla="*/ 268941 h 3207123"/>
              <a:gd name="connsiteX118" fmla="*/ 3644153 w 4296335"/>
              <a:gd name="connsiteY118" fmla="*/ 215153 h 3207123"/>
              <a:gd name="connsiteX119" fmla="*/ 3543300 w 4296335"/>
              <a:gd name="connsiteY119" fmla="*/ 201706 h 3207123"/>
              <a:gd name="connsiteX120" fmla="*/ 3449170 w 4296335"/>
              <a:gd name="connsiteY120" fmla="*/ 181535 h 3207123"/>
              <a:gd name="connsiteX121" fmla="*/ 3348317 w 4296335"/>
              <a:gd name="connsiteY121" fmla="*/ 147917 h 3207123"/>
              <a:gd name="connsiteX122" fmla="*/ 3092823 w 4296335"/>
              <a:gd name="connsiteY122" fmla="*/ 87406 h 3207123"/>
              <a:gd name="connsiteX123" fmla="*/ 3025588 w 4296335"/>
              <a:gd name="connsiteY123" fmla="*/ 60512 h 3207123"/>
              <a:gd name="connsiteX124" fmla="*/ 2850776 w 4296335"/>
              <a:gd name="connsiteY124" fmla="*/ 0 h 3207123"/>
              <a:gd name="connsiteX125" fmla="*/ 2803712 w 4296335"/>
              <a:gd name="connsiteY125" fmla="*/ 33617 h 3207123"/>
              <a:gd name="connsiteX126" fmla="*/ 2790264 w 4296335"/>
              <a:gd name="connsiteY126" fmla="*/ 53788 h 3207123"/>
              <a:gd name="connsiteX127" fmla="*/ 2756647 w 4296335"/>
              <a:gd name="connsiteY127" fmla="*/ 73959 h 3207123"/>
              <a:gd name="connsiteX128" fmla="*/ 2736476 w 4296335"/>
              <a:gd name="connsiteY128" fmla="*/ 87406 h 3207123"/>
              <a:gd name="connsiteX129" fmla="*/ 2568388 w 4296335"/>
              <a:gd name="connsiteY129" fmla="*/ 141194 h 3207123"/>
              <a:gd name="connsiteX130" fmla="*/ 2534770 w 4296335"/>
              <a:gd name="connsiteY130" fmla="*/ 161364 h 3207123"/>
              <a:gd name="connsiteX131" fmla="*/ 2386853 w 4296335"/>
              <a:gd name="connsiteY131" fmla="*/ 215153 h 3207123"/>
              <a:gd name="connsiteX132" fmla="*/ 2346512 w 4296335"/>
              <a:gd name="connsiteY132" fmla="*/ 194982 h 3207123"/>
              <a:gd name="connsiteX133" fmla="*/ 2333064 w 4296335"/>
              <a:gd name="connsiteY133" fmla="*/ 181535 h 3207123"/>
              <a:gd name="connsiteX134" fmla="*/ 2286000 w 4296335"/>
              <a:gd name="connsiteY134" fmla="*/ 161364 h 3207123"/>
              <a:gd name="connsiteX135" fmla="*/ 2205317 w 4296335"/>
              <a:gd name="connsiteY135" fmla="*/ 174812 h 3207123"/>
              <a:gd name="connsiteX136" fmla="*/ 2084294 w 4296335"/>
              <a:gd name="connsiteY136" fmla="*/ 201706 h 3207123"/>
              <a:gd name="connsiteX137" fmla="*/ 1889312 w 4296335"/>
              <a:gd name="connsiteY137" fmla="*/ 181535 h 3207123"/>
              <a:gd name="connsiteX138" fmla="*/ 1801906 w 4296335"/>
              <a:gd name="connsiteY138" fmla="*/ 161364 h 3207123"/>
              <a:gd name="connsiteX139" fmla="*/ 1761564 w 4296335"/>
              <a:gd name="connsiteY139" fmla="*/ 147917 h 3207123"/>
              <a:gd name="connsiteX140" fmla="*/ 1741394 w 4296335"/>
              <a:gd name="connsiteY140" fmla="*/ 141194 h 3207123"/>
              <a:gd name="connsiteX141" fmla="*/ 1647264 w 4296335"/>
              <a:gd name="connsiteY141" fmla="*/ 174812 h 3207123"/>
              <a:gd name="connsiteX142" fmla="*/ 1620370 w 4296335"/>
              <a:gd name="connsiteY142" fmla="*/ 188259 h 3207123"/>
              <a:gd name="connsiteX143" fmla="*/ 1586753 w 4296335"/>
              <a:gd name="connsiteY143" fmla="*/ 194982 h 3207123"/>
              <a:gd name="connsiteX144" fmla="*/ 1485900 w 4296335"/>
              <a:gd name="connsiteY144" fmla="*/ 215153 h 3207123"/>
              <a:gd name="connsiteX145" fmla="*/ 1459006 w 4296335"/>
              <a:gd name="connsiteY145" fmla="*/ 221876 h 3207123"/>
              <a:gd name="connsiteX146" fmla="*/ 1364876 w 4296335"/>
              <a:gd name="connsiteY146" fmla="*/ 228600 h 3207123"/>
              <a:gd name="connsiteX147" fmla="*/ 1344706 w 4296335"/>
              <a:gd name="connsiteY147" fmla="*/ 235323 h 3207123"/>
              <a:gd name="connsiteX148" fmla="*/ 1210235 w 4296335"/>
              <a:gd name="connsiteY148" fmla="*/ 215153 h 3207123"/>
              <a:gd name="connsiteX149" fmla="*/ 907676 w 4296335"/>
              <a:gd name="connsiteY149" fmla="*/ 242047 h 3207123"/>
              <a:gd name="connsiteX150" fmla="*/ 813547 w 4296335"/>
              <a:gd name="connsiteY150" fmla="*/ 221876 h 3207123"/>
              <a:gd name="connsiteX151" fmla="*/ 692523 w 4296335"/>
              <a:gd name="connsiteY151" fmla="*/ 194982 h 3207123"/>
              <a:gd name="connsiteX152" fmla="*/ 578223 w 4296335"/>
              <a:gd name="connsiteY152" fmla="*/ 201706 h 3207123"/>
              <a:gd name="connsiteX153" fmla="*/ 558053 w 4296335"/>
              <a:gd name="connsiteY153" fmla="*/ 215153 h 3207123"/>
              <a:gd name="connsiteX154" fmla="*/ 531159 w 4296335"/>
              <a:gd name="connsiteY154" fmla="*/ 228600 h 3207123"/>
              <a:gd name="connsiteX155" fmla="*/ 437029 w 4296335"/>
              <a:gd name="connsiteY155" fmla="*/ 268941 h 3207123"/>
              <a:gd name="connsiteX156" fmla="*/ 268941 w 4296335"/>
              <a:gd name="connsiteY156" fmla="*/ 309282 h 3207123"/>
              <a:gd name="connsiteX157" fmla="*/ 383241 w 4296335"/>
              <a:gd name="connsiteY157" fmla="*/ 282388 h 3207123"/>
              <a:gd name="connsiteX158" fmla="*/ 403412 w 4296335"/>
              <a:gd name="connsiteY158" fmla="*/ 262217 h 3207123"/>
              <a:gd name="connsiteX0" fmla="*/ 403412 w 4296335"/>
              <a:gd name="connsiteY0" fmla="*/ 262217 h 3207123"/>
              <a:gd name="connsiteX1" fmla="*/ 403412 w 4296335"/>
              <a:gd name="connsiteY1" fmla="*/ 342900 h 3207123"/>
              <a:gd name="connsiteX2" fmla="*/ 423582 w 4296335"/>
              <a:gd name="connsiteY2" fmla="*/ 457200 h 3207123"/>
              <a:gd name="connsiteX3" fmla="*/ 403412 w 4296335"/>
              <a:gd name="connsiteY3" fmla="*/ 558053 h 3207123"/>
              <a:gd name="connsiteX4" fmla="*/ 396688 w 4296335"/>
              <a:gd name="connsiteY4" fmla="*/ 578223 h 3207123"/>
              <a:gd name="connsiteX5" fmla="*/ 369794 w 4296335"/>
              <a:gd name="connsiteY5" fmla="*/ 618564 h 3207123"/>
              <a:gd name="connsiteX6" fmla="*/ 356347 w 4296335"/>
              <a:gd name="connsiteY6" fmla="*/ 632012 h 3207123"/>
              <a:gd name="connsiteX7" fmla="*/ 336176 w 4296335"/>
              <a:gd name="connsiteY7" fmla="*/ 665629 h 3207123"/>
              <a:gd name="connsiteX8" fmla="*/ 316006 w 4296335"/>
              <a:gd name="connsiteY8" fmla="*/ 685800 h 3207123"/>
              <a:gd name="connsiteX9" fmla="*/ 275664 w 4296335"/>
              <a:gd name="connsiteY9" fmla="*/ 753035 h 3207123"/>
              <a:gd name="connsiteX10" fmla="*/ 268941 w 4296335"/>
              <a:gd name="connsiteY10" fmla="*/ 786653 h 3207123"/>
              <a:gd name="connsiteX11" fmla="*/ 282388 w 4296335"/>
              <a:gd name="connsiteY11" fmla="*/ 894229 h 3207123"/>
              <a:gd name="connsiteX12" fmla="*/ 268941 w 4296335"/>
              <a:gd name="connsiteY12" fmla="*/ 1122829 h 3207123"/>
              <a:gd name="connsiteX13" fmla="*/ 262217 w 4296335"/>
              <a:gd name="connsiteY13" fmla="*/ 1149723 h 3207123"/>
              <a:gd name="connsiteX14" fmla="*/ 248770 w 4296335"/>
              <a:gd name="connsiteY14" fmla="*/ 1169894 h 3207123"/>
              <a:gd name="connsiteX15" fmla="*/ 242047 w 4296335"/>
              <a:gd name="connsiteY15" fmla="*/ 1190064 h 3207123"/>
              <a:gd name="connsiteX16" fmla="*/ 228600 w 4296335"/>
              <a:gd name="connsiteY16" fmla="*/ 1216959 h 3207123"/>
              <a:gd name="connsiteX17" fmla="*/ 215153 w 4296335"/>
              <a:gd name="connsiteY17" fmla="*/ 1290917 h 3207123"/>
              <a:gd name="connsiteX18" fmla="*/ 201706 w 4296335"/>
              <a:gd name="connsiteY18" fmla="*/ 1331259 h 3207123"/>
              <a:gd name="connsiteX19" fmla="*/ 188259 w 4296335"/>
              <a:gd name="connsiteY19" fmla="*/ 1385047 h 3207123"/>
              <a:gd name="connsiteX20" fmla="*/ 174812 w 4296335"/>
              <a:gd name="connsiteY20" fmla="*/ 1432112 h 3207123"/>
              <a:gd name="connsiteX21" fmla="*/ 168088 w 4296335"/>
              <a:gd name="connsiteY21" fmla="*/ 1465729 h 3207123"/>
              <a:gd name="connsiteX22" fmla="*/ 161364 w 4296335"/>
              <a:gd name="connsiteY22" fmla="*/ 1506070 h 3207123"/>
              <a:gd name="connsiteX23" fmla="*/ 147917 w 4296335"/>
              <a:gd name="connsiteY23" fmla="*/ 1546412 h 3207123"/>
              <a:gd name="connsiteX24" fmla="*/ 141194 w 4296335"/>
              <a:gd name="connsiteY24" fmla="*/ 1586753 h 3207123"/>
              <a:gd name="connsiteX25" fmla="*/ 114300 w 4296335"/>
              <a:gd name="connsiteY25" fmla="*/ 1667435 h 3207123"/>
              <a:gd name="connsiteX26" fmla="*/ 94129 w 4296335"/>
              <a:gd name="connsiteY26" fmla="*/ 1734670 h 3207123"/>
              <a:gd name="connsiteX27" fmla="*/ 73959 w 4296335"/>
              <a:gd name="connsiteY27" fmla="*/ 1768288 h 3207123"/>
              <a:gd name="connsiteX28" fmla="*/ 40341 w 4296335"/>
              <a:gd name="connsiteY28" fmla="*/ 1828800 h 3207123"/>
              <a:gd name="connsiteX29" fmla="*/ 20170 w 4296335"/>
              <a:gd name="connsiteY29" fmla="*/ 1848970 h 3207123"/>
              <a:gd name="connsiteX30" fmla="*/ 6723 w 4296335"/>
              <a:gd name="connsiteY30" fmla="*/ 1896035 h 3207123"/>
              <a:gd name="connsiteX31" fmla="*/ 0 w 4296335"/>
              <a:gd name="connsiteY31" fmla="*/ 2050676 h 3207123"/>
              <a:gd name="connsiteX32" fmla="*/ 20170 w 4296335"/>
              <a:gd name="connsiteY32" fmla="*/ 2252382 h 3207123"/>
              <a:gd name="connsiteX33" fmla="*/ 26894 w 4296335"/>
              <a:gd name="connsiteY33" fmla="*/ 2279276 h 3207123"/>
              <a:gd name="connsiteX34" fmla="*/ 47064 w 4296335"/>
              <a:gd name="connsiteY34" fmla="*/ 2312894 h 3207123"/>
              <a:gd name="connsiteX35" fmla="*/ 60512 w 4296335"/>
              <a:gd name="connsiteY35" fmla="*/ 2359959 h 3207123"/>
              <a:gd name="connsiteX36" fmla="*/ 80682 w 4296335"/>
              <a:gd name="connsiteY36" fmla="*/ 2393576 h 3207123"/>
              <a:gd name="connsiteX37" fmla="*/ 94129 w 4296335"/>
              <a:gd name="connsiteY37" fmla="*/ 2427194 h 3207123"/>
              <a:gd name="connsiteX38" fmla="*/ 100853 w 4296335"/>
              <a:gd name="connsiteY38" fmla="*/ 2447364 h 3207123"/>
              <a:gd name="connsiteX39" fmla="*/ 114300 w 4296335"/>
              <a:gd name="connsiteY39" fmla="*/ 2467535 h 3207123"/>
              <a:gd name="connsiteX40" fmla="*/ 121023 w 4296335"/>
              <a:gd name="connsiteY40" fmla="*/ 2487706 h 3207123"/>
              <a:gd name="connsiteX41" fmla="*/ 127747 w 4296335"/>
              <a:gd name="connsiteY41" fmla="*/ 2521323 h 3207123"/>
              <a:gd name="connsiteX42" fmla="*/ 147917 w 4296335"/>
              <a:gd name="connsiteY42" fmla="*/ 2548217 h 3207123"/>
              <a:gd name="connsiteX43" fmla="*/ 181535 w 4296335"/>
              <a:gd name="connsiteY43" fmla="*/ 2615453 h 3207123"/>
              <a:gd name="connsiteX44" fmla="*/ 221876 w 4296335"/>
              <a:gd name="connsiteY44" fmla="*/ 2649070 h 3207123"/>
              <a:gd name="connsiteX45" fmla="*/ 242047 w 4296335"/>
              <a:gd name="connsiteY45" fmla="*/ 2675964 h 3207123"/>
              <a:gd name="connsiteX46" fmla="*/ 255494 w 4296335"/>
              <a:gd name="connsiteY46" fmla="*/ 2689412 h 3207123"/>
              <a:gd name="connsiteX47" fmla="*/ 309282 w 4296335"/>
              <a:gd name="connsiteY47" fmla="*/ 2702859 h 3207123"/>
              <a:gd name="connsiteX48" fmla="*/ 349623 w 4296335"/>
              <a:gd name="connsiteY48" fmla="*/ 2723029 h 3207123"/>
              <a:gd name="connsiteX49" fmla="*/ 416859 w 4296335"/>
              <a:gd name="connsiteY49" fmla="*/ 2749923 h 3207123"/>
              <a:gd name="connsiteX50" fmla="*/ 477370 w 4296335"/>
              <a:gd name="connsiteY50" fmla="*/ 2776817 h 3207123"/>
              <a:gd name="connsiteX51" fmla="*/ 497541 w 4296335"/>
              <a:gd name="connsiteY51" fmla="*/ 2783541 h 3207123"/>
              <a:gd name="connsiteX52" fmla="*/ 517712 w 4296335"/>
              <a:gd name="connsiteY52" fmla="*/ 2790264 h 3207123"/>
              <a:gd name="connsiteX53" fmla="*/ 531159 w 4296335"/>
              <a:gd name="connsiteY53" fmla="*/ 2803712 h 3207123"/>
              <a:gd name="connsiteX54" fmla="*/ 605117 w 4296335"/>
              <a:gd name="connsiteY54" fmla="*/ 2803712 h 3207123"/>
              <a:gd name="connsiteX55" fmla="*/ 699247 w 4296335"/>
              <a:gd name="connsiteY55" fmla="*/ 2810435 h 3207123"/>
              <a:gd name="connsiteX56" fmla="*/ 719417 w 4296335"/>
              <a:gd name="connsiteY56" fmla="*/ 2817159 h 3207123"/>
              <a:gd name="connsiteX57" fmla="*/ 766482 w 4296335"/>
              <a:gd name="connsiteY57" fmla="*/ 2837329 h 3207123"/>
              <a:gd name="connsiteX58" fmla="*/ 793376 w 4296335"/>
              <a:gd name="connsiteY58" fmla="*/ 2850776 h 3207123"/>
              <a:gd name="connsiteX59" fmla="*/ 840441 w 4296335"/>
              <a:gd name="connsiteY59" fmla="*/ 2864223 h 3207123"/>
              <a:gd name="connsiteX60" fmla="*/ 941294 w 4296335"/>
              <a:gd name="connsiteY60" fmla="*/ 2897841 h 3207123"/>
              <a:gd name="connsiteX61" fmla="*/ 1102659 w 4296335"/>
              <a:gd name="connsiteY61" fmla="*/ 2924735 h 3207123"/>
              <a:gd name="connsiteX62" fmla="*/ 1223682 w 4296335"/>
              <a:gd name="connsiteY62" fmla="*/ 2931459 h 3207123"/>
              <a:gd name="connsiteX63" fmla="*/ 1277470 w 4296335"/>
              <a:gd name="connsiteY63" fmla="*/ 2938182 h 3207123"/>
              <a:gd name="connsiteX64" fmla="*/ 1284194 w 4296335"/>
              <a:gd name="connsiteY64" fmla="*/ 2958353 h 3207123"/>
              <a:gd name="connsiteX65" fmla="*/ 1317812 w 4296335"/>
              <a:gd name="connsiteY65" fmla="*/ 2991970 h 3207123"/>
              <a:gd name="connsiteX66" fmla="*/ 1344706 w 4296335"/>
              <a:gd name="connsiteY66" fmla="*/ 3025588 h 3207123"/>
              <a:gd name="connsiteX67" fmla="*/ 1385047 w 4296335"/>
              <a:gd name="connsiteY67" fmla="*/ 3072653 h 3207123"/>
              <a:gd name="connsiteX68" fmla="*/ 1405217 w 4296335"/>
              <a:gd name="connsiteY68" fmla="*/ 3079376 h 3207123"/>
              <a:gd name="connsiteX69" fmla="*/ 1485900 w 4296335"/>
              <a:gd name="connsiteY69" fmla="*/ 3146612 h 3207123"/>
              <a:gd name="connsiteX70" fmla="*/ 1512794 w 4296335"/>
              <a:gd name="connsiteY70" fmla="*/ 3166782 h 3207123"/>
              <a:gd name="connsiteX71" fmla="*/ 1539688 w 4296335"/>
              <a:gd name="connsiteY71" fmla="*/ 3173506 h 3207123"/>
              <a:gd name="connsiteX72" fmla="*/ 1593476 w 4296335"/>
              <a:gd name="connsiteY72" fmla="*/ 3193676 h 3207123"/>
              <a:gd name="connsiteX73" fmla="*/ 1788459 w 4296335"/>
              <a:gd name="connsiteY73" fmla="*/ 3200400 h 3207123"/>
              <a:gd name="connsiteX74" fmla="*/ 1889312 w 4296335"/>
              <a:gd name="connsiteY74" fmla="*/ 3207123 h 3207123"/>
              <a:gd name="connsiteX75" fmla="*/ 1922929 w 4296335"/>
              <a:gd name="connsiteY75" fmla="*/ 3186953 h 3207123"/>
              <a:gd name="connsiteX76" fmla="*/ 1943100 w 4296335"/>
              <a:gd name="connsiteY76" fmla="*/ 3173506 h 3207123"/>
              <a:gd name="connsiteX77" fmla="*/ 1963270 w 4296335"/>
              <a:gd name="connsiteY77" fmla="*/ 3166782 h 3207123"/>
              <a:gd name="connsiteX78" fmla="*/ 2084294 w 4296335"/>
              <a:gd name="connsiteY78" fmla="*/ 3146612 h 3207123"/>
              <a:gd name="connsiteX79" fmla="*/ 2104464 w 4296335"/>
              <a:gd name="connsiteY79" fmla="*/ 3133164 h 3207123"/>
              <a:gd name="connsiteX80" fmla="*/ 2117912 w 4296335"/>
              <a:gd name="connsiteY80" fmla="*/ 3119717 h 3207123"/>
              <a:gd name="connsiteX81" fmla="*/ 2144806 w 4296335"/>
              <a:gd name="connsiteY81" fmla="*/ 3106270 h 3207123"/>
              <a:gd name="connsiteX82" fmla="*/ 2252382 w 4296335"/>
              <a:gd name="connsiteY82" fmla="*/ 3059206 h 3207123"/>
              <a:gd name="connsiteX83" fmla="*/ 2339788 w 4296335"/>
              <a:gd name="connsiteY83" fmla="*/ 3045759 h 3207123"/>
              <a:gd name="connsiteX84" fmla="*/ 2407023 w 4296335"/>
              <a:gd name="connsiteY84" fmla="*/ 3025588 h 3207123"/>
              <a:gd name="connsiteX85" fmla="*/ 2433917 w 4296335"/>
              <a:gd name="connsiteY85" fmla="*/ 3018864 h 3207123"/>
              <a:gd name="connsiteX86" fmla="*/ 2675964 w 4296335"/>
              <a:gd name="connsiteY86" fmla="*/ 2870947 h 3207123"/>
              <a:gd name="connsiteX87" fmla="*/ 2790264 w 4296335"/>
              <a:gd name="connsiteY87" fmla="*/ 2810435 h 3207123"/>
              <a:gd name="connsiteX88" fmla="*/ 2870947 w 4296335"/>
              <a:gd name="connsiteY88" fmla="*/ 2749923 h 3207123"/>
              <a:gd name="connsiteX89" fmla="*/ 3018864 w 4296335"/>
              <a:gd name="connsiteY89" fmla="*/ 2662517 h 3207123"/>
              <a:gd name="connsiteX90" fmla="*/ 3139888 w 4296335"/>
              <a:gd name="connsiteY90" fmla="*/ 2669241 h 3207123"/>
              <a:gd name="connsiteX91" fmla="*/ 3193676 w 4296335"/>
              <a:gd name="connsiteY91" fmla="*/ 2628900 h 3207123"/>
              <a:gd name="connsiteX92" fmla="*/ 3274359 w 4296335"/>
              <a:gd name="connsiteY92" fmla="*/ 2575112 h 3207123"/>
              <a:gd name="connsiteX93" fmla="*/ 3425115 w 4296335"/>
              <a:gd name="connsiteY93" fmla="*/ 2506117 h 3207123"/>
              <a:gd name="connsiteX94" fmla="*/ 3581797 w 4296335"/>
              <a:gd name="connsiteY94" fmla="*/ 2465491 h 3207123"/>
              <a:gd name="connsiteX95" fmla="*/ 3939955 w 4296335"/>
              <a:gd name="connsiteY95" fmla="*/ 2368963 h 3207123"/>
              <a:gd name="connsiteX96" fmla="*/ 3963682 w 4296335"/>
              <a:gd name="connsiteY96" fmla="*/ 2141777 h 3207123"/>
              <a:gd name="connsiteX97" fmla="*/ 3920759 w 4296335"/>
              <a:gd name="connsiteY97" fmla="*/ 2083185 h 3207123"/>
              <a:gd name="connsiteX98" fmla="*/ 3946527 w 4296335"/>
              <a:gd name="connsiteY98" fmla="*/ 1990191 h 3207123"/>
              <a:gd name="connsiteX99" fmla="*/ 3866029 w 4296335"/>
              <a:gd name="connsiteY99" fmla="*/ 1916206 h 3207123"/>
              <a:gd name="connsiteX100" fmla="*/ 3899647 w 4296335"/>
              <a:gd name="connsiteY100" fmla="*/ 1828800 h 3207123"/>
              <a:gd name="connsiteX101" fmla="*/ 4000500 w 4296335"/>
              <a:gd name="connsiteY101" fmla="*/ 1667435 h 3207123"/>
              <a:gd name="connsiteX102" fmla="*/ 4013947 w 4296335"/>
              <a:gd name="connsiteY102" fmla="*/ 1627094 h 3207123"/>
              <a:gd name="connsiteX103" fmla="*/ 4040841 w 4296335"/>
              <a:gd name="connsiteY103" fmla="*/ 1573306 h 3207123"/>
              <a:gd name="connsiteX104" fmla="*/ 4047564 w 4296335"/>
              <a:gd name="connsiteY104" fmla="*/ 1526241 h 3207123"/>
              <a:gd name="connsiteX105" fmla="*/ 4054288 w 4296335"/>
              <a:gd name="connsiteY105" fmla="*/ 1472453 h 3207123"/>
              <a:gd name="connsiteX106" fmla="*/ 4081182 w 4296335"/>
              <a:gd name="connsiteY106" fmla="*/ 1371600 h 3207123"/>
              <a:gd name="connsiteX107" fmla="*/ 4128247 w 4296335"/>
              <a:gd name="connsiteY107" fmla="*/ 1270747 h 3207123"/>
              <a:gd name="connsiteX108" fmla="*/ 4148417 w 4296335"/>
              <a:gd name="connsiteY108" fmla="*/ 1216959 h 3207123"/>
              <a:gd name="connsiteX109" fmla="*/ 4161864 w 4296335"/>
              <a:gd name="connsiteY109" fmla="*/ 1190064 h 3207123"/>
              <a:gd name="connsiteX110" fmla="*/ 4182035 w 4296335"/>
              <a:gd name="connsiteY110" fmla="*/ 1129553 h 3207123"/>
              <a:gd name="connsiteX111" fmla="*/ 4269441 w 4296335"/>
              <a:gd name="connsiteY111" fmla="*/ 927847 h 3207123"/>
              <a:gd name="connsiteX112" fmla="*/ 4296335 w 4296335"/>
              <a:gd name="connsiteY112" fmla="*/ 860612 h 3207123"/>
              <a:gd name="connsiteX113" fmla="*/ 4282888 w 4296335"/>
              <a:gd name="connsiteY113" fmla="*/ 679076 h 3207123"/>
              <a:gd name="connsiteX114" fmla="*/ 4195482 w 4296335"/>
              <a:gd name="connsiteY114" fmla="*/ 571500 h 3207123"/>
              <a:gd name="connsiteX115" fmla="*/ 4040841 w 4296335"/>
              <a:gd name="connsiteY115" fmla="*/ 410135 h 3207123"/>
              <a:gd name="connsiteX116" fmla="*/ 3866029 w 4296335"/>
              <a:gd name="connsiteY116" fmla="*/ 289112 h 3207123"/>
              <a:gd name="connsiteX117" fmla="*/ 3798794 w 4296335"/>
              <a:gd name="connsiteY117" fmla="*/ 268941 h 3207123"/>
              <a:gd name="connsiteX118" fmla="*/ 3644153 w 4296335"/>
              <a:gd name="connsiteY118" fmla="*/ 215153 h 3207123"/>
              <a:gd name="connsiteX119" fmla="*/ 3543300 w 4296335"/>
              <a:gd name="connsiteY119" fmla="*/ 201706 h 3207123"/>
              <a:gd name="connsiteX120" fmla="*/ 3449170 w 4296335"/>
              <a:gd name="connsiteY120" fmla="*/ 181535 h 3207123"/>
              <a:gd name="connsiteX121" fmla="*/ 3348317 w 4296335"/>
              <a:gd name="connsiteY121" fmla="*/ 147917 h 3207123"/>
              <a:gd name="connsiteX122" fmla="*/ 3092823 w 4296335"/>
              <a:gd name="connsiteY122" fmla="*/ 87406 h 3207123"/>
              <a:gd name="connsiteX123" fmla="*/ 3025588 w 4296335"/>
              <a:gd name="connsiteY123" fmla="*/ 60512 h 3207123"/>
              <a:gd name="connsiteX124" fmla="*/ 2850776 w 4296335"/>
              <a:gd name="connsiteY124" fmla="*/ 0 h 3207123"/>
              <a:gd name="connsiteX125" fmla="*/ 2803712 w 4296335"/>
              <a:gd name="connsiteY125" fmla="*/ 33617 h 3207123"/>
              <a:gd name="connsiteX126" fmla="*/ 2790264 w 4296335"/>
              <a:gd name="connsiteY126" fmla="*/ 53788 h 3207123"/>
              <a:gd name="connsiteX127" fmla="*/ 2756647 w 4296335"/>
              <a:gd name="connsiteY127" fmla="*/ 73959 h 3207123"/>
              <a:gd name="connsiteX128" fmla="*/ 2736476 w 4296335"/>
              <a:gd name="connsiteY128" fmla="*/ 87406 h 3207123"/>
              <a:gd name="connsiteX129" fmla="*/ 2568388 w 4296335"/>
              <a:gd name="connsiteY129" fmla="*/ 141194 h 3207123"/>
              <a:gd name="connsiteX130" fmla="*/ 2534770 w 4296335"/>
              <a:gd name="connsiteY130" fmla="*/ 161364 h 3207123"/>
              <a:gd name="connsiteX131" fmla="*/ 2386853 w 4296335"/>
              <a:gd name="connsiteY131" fmla="*/ 215153 h 3207123"/>
              <a:gd name="connsiteX132" fmla="*/ 2346512 w 4296335"/>
              <a:gd name="connsiteY132" fmla="*/ 194982 h 3207123"/>
              <a:gd name="connsiteX133" fmla="*/ 2333064 w 4296335"/>
              <a:gd name="connsiteY133" fmla="*/ 181535 h 3207123"/>
              <a:gd name="connsiteX134" fmla="*/ 2286000 w 4296335"/>
              <a:gd name="connsiteY134" fmla="*/ 161364 h 3207123"/>
              <a:gd name="connsiteX135" fmla="*/ 2205317 w 4296335"/>
              <a:gd name="connsiteY135" fmla="*/ 174812 h 3207123"/>
              <a:gd name="connsiteX136" fmla="*/ 2084294 w 4296335"/>
              <a:gd name="connsiteY136" fmla="*/ 201706 h 3207123"/>
              <a:gd name="connsiteX137" fmla="*/ 1889312 w 4296335"/>
              <a:gd name="connsiteY137" fmla="*/ 181535 h 3207123"/>
              <a:gd name="connsiteX138" fmla="*/ 1801906 w 4296335"/>
              <a:gd name="connsiteY138" fmla="*/ 161364 h 3207123"/>
              <a:gd name="connsiteX139" fmla="*/ 1761564 w 4296335"/>
              <a:gd name="connsiteY139" fmla="*/ 147917 h 3207123"/>
              <a:gd name="connsiteX140" fmla="*/ 1741394 w 4296335"/>
              <a:gd name="connsiteY140" fmla="*/ 141194 h 3207123"/>
              <a:gd name="connsiteX141" fmla="*/ 1647264 w 4296335"/>
              <a:gd name="connsiteY141" fmla="*/ 174812 h 3207123"/>
              <a:gd name="connsiteX142" fmla="*/ 1620370 w 4296335"/>
              <a:gd name="connsiteY142" fmla="*/ 188259 h 3207123"/>
              <a:gd name="connsiteX143" fmla="*/ 1586753 w 4296335"/>
              <a:gd name="connsiteY143" fmla="*/ 194982 h 3207123"/>
              <a:gd name="connsiteX144" fmla="*/ 1485900 w 4296335"/>
              <a:gd name="connsiteY144" fmla="*/ 215153 h 3207123"/>
              <a:gd name="connsiteX145" fmla="*/ 1459006 w 4296335"/>
              <a:gd name="connsiteY145" fmla="*/ 221876 h 3207123"/>
              <a:gd name="connsiteX146" fmla="*/ 1364876 w 4296335"/>
              <a:gd name="connsiteY146" fmla="*/ 228600 h 3207123"/>
              <a:gd name="connsiteX147" fmla="*/ 1344706 w 4296335"/>
              <a:gd name="connsiteY147" fmla="*/ 235323 h 3207123"/>
              <a:gd name="connsiteX148" fmla="*/ 1210235 w 4296335"/>
              <a:gd name="connsiteY148" fmla="*/ 215153 h 3207123"/>
              <a:gd name="connsiteX149" fmla="*/ 907676 w 4296335"/>
              <a:gd name="connsiteY149" fmla="*/ 242047 h 3207123"/>
              <a:gd name="connsiteX150" fmla="*/ 813547 w 4296335"/>
              <a:gd name="connsiteY150" fmla="*/ 221876 h 3207123"/>
              <a:gd name="connsiteX151" fmla="*/ 692523 w 4296335"/>
              <a:gd name="connsiteY151" fmla="*/ 194982 h 3207123"/>
              <a:gd name="connsiteX152" fmla="*/ 578223 w 4296335"/>
              <a:gd name="connsiteY152" fmla="*/ 201706 h 3207123"/>
              <a:gd name="connsiteX153" fmla="*/ 558053 w 4296335"/>
              <a:gd name="connsiteY153" fmla="*/ 215153 h 3207123"/>
              <a:gd name="connsiteX154" fmla="*/ 531159 w 4296335"/>
              <a:gd name="connsiteY154" fmla="*/ 228600 h 3207123"/>
              <a:gd name="connsiteX155" fmla="*/ 437029 w 4296335"/>
              <a:gd name="connsiteY155" fmla="*/ 268941 h 3207123"/>
              <a:gd name="connsiteX156" fmla="*/ 268941 w 4296335"/>
              <a:gd name="connsiteY156" fmla="*/ 309282 h 3207123"/>
              <a:gd name="connsiteX157" fmla="*/ 383241 w 4296335"/>
              <a:gd name="connsiteY157" fmla="*/ 282388 h 3207123"/>
              <a:gd name="connsiteX158" fmla="*/ 403412 w 4296335"/>
              <a:gd name="connsiteY158" fmla="*/ 262217 h 320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296335" h="3207123">
                <a:moveTo>
                  <a:pt x="403412" y="262217"/>
                </a:moveTo>
                <a:cubicBezTo>
                  <a:pt x="406774" y="272302"/>
                  <a:pt x="394314" y="288311"/>
                  <a:pt x="403412" y="342900"/>
                </a:cubicBezTo>
                <a:cubicBezTo>
                  <a:pt x="409772" y="381062"/>
                  <a:pt x="423582" y="457200"/>
                  <a:pt x="423582" y="457200"/>
                </a:cubicBezTo>
                <a:cubicBezTo>
                  <a:pt x="415728" y="512178"/>
                  <a:pt x="418973" y="500997"/>
                  <a:pt x="403412" y="558053"/>
                </a:cubicBezTo>
                <a:cubicBezTo>
                  <a:pt x="401547" y="564890"/>
                  <a:pt x="400130" y="572028"/>
                  <a:pt x="396688" y="578223"/>
                </a:cubicBezTo>
                <a:cubicBezTo>
                  <a:pt x="388839" y="592350"/>
                  <a:pt x="381221" y="607136"/>
                  <a:pt x="369794" y="618564"/>
                </a:cubicBezTo>
                <a:cubicBezTo>
                  <a:pt x="365312" y="623047"/>
                  <a:pt x="360032" y="626854"/>
                  <a:pt x="356347" y="632012"/>
                </a:cubicBezTo>
                <a:cubicBezTo>
                  <a:pt x="348751" y="642646"/>
                  <a:pt x="344017" y="655175"/>
                  <a:pt x="336176" y="665629"/>
                </a:cubicBezTo>
                <a:cubicBezTo>
                  <a:pt x="330471" y="673236"/>
                  <a:pt x="321844" y="678294"/>
                  <a:pt x="316006" y="685800"/>
                </a:cubicBezTo>
                <a:cubicBezTo>
                  <a:pt x="293290" y="715007"/>
                  <a:pt x="290301" y="723763"/>
                  <a:pt x="275664" y="753035"/>
                </a:cubicBezTo>
                <a:cubicBezTo>
                  <a:pt x="273423" y="764241"/>
                  <a:pt x="268941" y="775225"/>
                  <a:pt x="268941" y="786653"/>
                </a:cubicBezTo>
                <a:cubicBezTo>
                  <a:pt x="268941" y="833209"/>
                  <a:pt x="274390" y="854242"/>
                  <a:pt x="282388" y="894229"/>
                </a:cubicBezTo>
                <a:cubicBezTo>
                  <a:pt x="277906" y="970429"/>
                  <a:pt x="274949" y="1046734"/>
                  <a:pt x="268941" y="1122829"/>
                </a:cubicBezTo>
                <a:cubicBezTo>
                  <a:pt x="268214" y="1132041"/>
                  <a:pt x="265857" y="1141230"/>
                  <a:pt x="262217" y="1149723"/>
                </a:cubicBezTo>
                <a:cubicBezTo>
                  <a:pt x="259034" y="1157150"/>
                  <a:pt x="253252" y="1163170"/>
                  <a:pt x="248770" y="1169894"/>
                </a:cubicBezTo>
                <a:cubicBezTo>
                  <a:pt x="246529" y="1176617"/>
                  <a:pt x="244839" y="1183550"/>
                  <a:pt x="242047" y="1190064"/>
                </a:cubicBezTo>
                <a:cubicBezTo>
                  <a:pt x="238099" y="1199277"/>
                  <a:pt x="231183" y="1207274"/>
                  <a:pt x="228600" y="1216959"/>
                </a:cubicBezTo>
                <a:cubicBezTo>
                  <a:pt x="222144" y="1241170"/>
                  <a:pt x="220892" y="1266526"/>
                  <a:pt x="215153" y="1290917"/>
                </a:cubicBezTo>
                <a:cubicBezTo>
                  <a:pt x="211906" y="1304715"/>
                  <a:pt x="205600" y="1317630"/>
                  <a:pt x="201706" y="1331259"/>
                </a:cubicBezTo>
                <a:cubicBezTo>
                  <a:pt x="196629" y="1349029"/>
                  <a:pt x="194104" y="1367514"/>
                  <a:pt x="188259" y="1385047"/>
                </a:cubicBezTo>
                <a:cubicBezTo>
                  <a:pt x="180768" y="1407517"/>
                  <a:pt x="180443" y="1406774"/>
                  <a:pt x="174812" y="1432112"/>
                </a:cubicBezTo>
                <a:cubicBezTo>
                  <a:pt x="172333" y="1443268"/>
                  <a:pt x="170132" y="1454486"/>
                  <a:pt x="168088" y="1465729"/>
                </a:cubicBezTo>
                <a:cubicBezTo>
                  <a:pt x="165649" y="1479142"/>
                  <a:pt x="164670" y="1492845"/>
                  <a:pt x="161364" y="1506070"/>
                </a:cubicBezTo>
                <a:cubicBezTo>
                  <a:pt x="157926" y="1519821"/>
                  <a:pt x="147917" y="1546412"/>
                  <a:pt x="147917" y="1546412"/>
                </a:cubicBezTo>
                <a:cubicBezTo>
                  <a:pt x="145676" y="1559859"/>
                  <a:pt x="144500" y="1573528"/>
                  <a:pt x="141194" y="1586753"/>
                </a:cubicBezTo>
                <a:cubicBezTo>
                  <a:pt x="134319" y="1614255"/>
                  <a:pt x="121176" y="1639933"/>
                  <a:pt x="114300" y="1667435"/>
                </a:cubicBezTo>
                <a:cubicBezTo>
                  <a:pt x="110237" y="1683688"/>
                  <a:pt x="101143" y="1722979"/>
                  <a:pt x="94129" y="1734670"/>
                </a:cubicBezTo>
                <a:cubicBezTo>
                  <a:pt x="87406" y="1745876"/>
                  <a:pt x="80305" y="1756864"/>
                  <a:pt x="73959" y="1768288"/>
                </a:cubicBezTo>
                <a:cubicBezTo>
                  <a:pt x="60277" y="1792917"/>
                  <a:pt x="58356" y="1804781"/>
                  <a:pt x="40341" y="1828800"/>
                </a:cubicBezTo>
                <a:cubicBezTo>
                  <a:pt x="34636" y="1836407"/>
                  <a:pt x="26894" y="1842247"/>
                  <a:pt x="20170" y="1848970"/>
                </a:cubicBezTo>
                <a:cubicBezTo>
                  <a:pt x="16384" y="1860328"/>
                  <a:pt x="7527" y="1885186"/>
                  <a:pt x="6723" y="1896035"/>
                </a:cubicBezTo>
                <a:cubicBezTo>
                  <a:pt x="2912" y="1947490"/>
                  <a:pt x="2241" y="1999129"/>
                  <a:pt x="0" y="2050676"/>
                </a:cubicBezTo>
                <a:cubicBezTo>
                  <a:pt x="3982" y="2122364"/>
                  <a:pt x="2951" y="2183510"/>
                  <a:pt x="20170" y="2252382"/>
                </a:cubicBezTo>
                <a:cubicBezTo>
                  <a:pt x="22411" y="2261347"/>
                  <a:pt x="23141" y="2270832"/>
                  <a:pt x="26894" y="2279276"/>
                </a:cubicBezTo>
                <a:cubicBezTo>
                  <a:pt x="32201" y="2291218"/>
                  <a:pt x="41220" y="2301205"/>
                  <a:pt x="47064" y="2312894"/>
                </a:cubicBezTo>
                <a:cubicBezTo>
                  <a:pt x="63457" y="2345679"/>
                  <a:pt x="43273" y="2321170"/>
                  <a:pt x="60512" y="2359959"/>
                </a:cubicBezTo>
                <a:cubicBezTo>
                  <a:pt x="65819" y="2371901"/>
                  <a:pt x="74838" y="2381888"/>
                  <a:pt x="80682" y="2393576"/>
                </a:cubicBezTo>
                <a:cubicBezTo>
                  <a:pt x="86079" y="2404371"/>
                  <a:pt x="89891" y="2415893"/>
                  <a:pt x="94129" y="2427194"/>
                </a:cubicBezTo>
                <a:cubicBezTo>
                  <a:pt x="96617" y="2433830"/>
                  <a:pt x="97683" y="2441025"/>
                  <a:pt x="100853" y="2447364"/>
                </a:cubicBezTo>
                <a:cubicBezTo>
                  <a:pt x="104467" y="2454592"/>
                  <a:pt x="109818" y="2460811"/>
                  <a:pt x="114300" y="2467535"/>
                </a:cubicBezTo>
                <a:cubicBezTo>
                  <a:pt x="116541" y="2474259"/>
                  <a:pt x="119304" y="2480830"/>
                  <a:pt x="121023" y="2487706"/>
                </a:cubicBezTo>
                <a:cubicBezTo>
                  <a:pt x="123795" y="2498792"/>
                  <a:pt x="123106" y="2510880"/>
                  <a:pt x="127747" y="2521323"/>
                </a:cubicBezTo>
                <a:cubicBezTo>
                  <a:pt x="132298" y="2531563"/>
                  <a:pt x="141194" y="2539252"/>
                  <a:pt x="147917" y="2548217"/>
                </a:cubicBezTo>
                <a:cubicBezTo>
                  <a:pt x="157915" y="2578209"/>
                  <a:pt x="157346" y="2580898"/>
                  <a:pt x="181535" y="2615453"/>
                </a:cubicBezTo>
                <a:cubicBezTo>
                  <a:pt x="207232" y="2652163"/>
                  <a:pt x="193954" y="2621148"/>
                  <a:pt x="221876" y="2649070"/>
                </a:cubicBezTo>
                <a:cubicBezTo>
                  <a:pt x="229800" y="2656994"/>
                  <a:pt x="234873" y="2667355"/>
                  <a:pt x="242047" y="2675964"/>
                </a:cubicBezTo>
                <a:cubicBezTo>
                  <a:pt x="246105" y="2680834"/>
                  <a:pt x="249608" y="2687058"/>
                  <a:pt x="255494" y="2689412"/>
                </a:cubicBezTo>
                <a:cubicBezTo>
                  <a:pt x="272653" y="2696276"/>
                  <a:pt x="309282" y="2702859"/>
                  <a:pt x="309282" y="2702859"/>
                </a:cubicBezTo>
                <a:cubicBezTo>
                  <a:pt x="348048" y="2728702"/>
                  <a:pt x="310651" y="2706327"/>
                  <a:pt x="349623" y="2723029"/>
                </a:cubicBezTo>
                <a:cubicBezTo>
                  <a:pt x="418876" y="2752709"/>
                  <a:pt x="325032" y="2719315"/>
                  <a:pt x="416859" y="2749923"/>
                </a:cubicBezTo>
                <a:cubicBezTo>
                  <a:pt x="448823" y="2771233"/>
                  <a:pt x="429362" y="2760814"/>
                  <a:pt x="477370" y="2776817"/>
                </a:cubicBezTo>
                <a:lnTo>
                  <a:pt x="497541" y="2783541"/>
                </a:lnTo>
                <a:lnTo>
                  <a:pt x="517712" y="2790264"/>
                </a:lnTo>
                <a:cubicBezTo>
                  <a:pt x="522194" y="2794747"/>
                  <a:pt x="525723" y="2800450"/>
                  <a:pt x="531159" y="2803712"/>
                </a:cubicBezTo>
                <a:cubicBezTo>
                  <a:pt x="554745" y="2817864"/>
                  <a:pt x="579291" y="2806940"/>
                  <a:pt x="605117" y="2803712"/>
                </a:cubicBezTo>
                <a:cubicBezTo>
                  <a:pt x="636494" y="2805953"/>
                  <a:pt x="668006" y="2806760"/>
                  <a:pt x="699247" y="2810435"/>
                </a:cubicBezTo>
                <a:cubicBezTo>
                  <a:pt x="706286" y="2811263"/>
                  <a:pt x="712837" y="2814527"/>
                  <a:pt x="719417" y="2817159"/>
                </a:cubicBezTo>
                <a:cubicBezTo>
                  <a:pt x="735265" y="2823498"/>
                  <a:pt x="750944" y="2830266"/>
                  <a:pt x="766482" y="2837329"/>
                </a:cubicBezTo>
                <a:cubicBezTo>
                  <a:pt x="775606" y="2841476"/>
                  <a:pt x="784164" y="2846828"/>
                  <a:pt x="793376" y="2850776"/>
                </a:cubicBezTo>
                <a:cubicBezTo>
                  <a:pt x="806884" y="2856565"/>
                  <a:pt x="826788" y="2860810"/>
                  <a:pt x="840441" y="2864223"/>
                </a:cubicBezTo>
                <a:cubicBezTo>
                  <a:pt x="910577" y="2904300"/>
                  <a:pt x="862194" y="2884657"/>
                  <a:pt x="941294" y="2897841"/>
                </a:cubicBezTo>
                <a:cubicBezTo>
                  <a:pt x="998411" y="2907361"/>
                  <a:pt x="1046455" y="2920412"/>
                  <a:pt x="1102659" y="2924735"/>
                </a:cubicBezTo>
                <a:cubicBezTo>
                  <a:pt x="1142943" y="2927834"/>
                  <a:pt x="1183341" y="2929218"/>
                  <a:pt x="1223682" y="2931459"/>
                </a:cubicBezTo>
                <a:cubicBezTo>
                  <a:pt x="1241611" y="2933700"/>
                  <a:pt x="1260958" y="2930844"/>
                  <a:pt x="1277470" y="2938182"/>
                </a:cubicBezTo>
                <a:cubicBezTo>
                  <a:pt x="1283947" y="2941060"/>
                  <a:pt x="1281024" y="2952014"/>
                  <a:pt x="1284194" y="2958353"/>
                </a:cubicBezTo>
                <a:cubicBezTo>
                  <a:pt x="1295400" y="2980764"/>
                  <a:pt x="1297641" y="2978523"/>
                  <a:pt x="1317812" y="2991970"/>
                </a:cubicBezTo>
                <a:cubicBezTo>
                  <a:pt x="1330900" y="3031239"/>
                  <a:pt x="1314294" y="2995176"/>
                  <a:pt x="1344706" y="3025588"/>
                </a:cubicBezTo>
                <a:cubicBezTo>
                  <a:pt x="1380243" y="3061125"/>
                  <a:pt x="1328816" y="3032488"/>
                  <a:pt x="1385047" y="3072653"/>
                </a:cubicBezTo>
                <a:cubicBezTo>
                  <a:pt x="1390814" y="3076772"/>
                  <a:pt x="1398494" y="3077135"/>
                  <a:pt x="1405217" y="3079376"/>
                </a:cubicBezTo>
                <a:cubicBezTo>
                  <a:pt x="1432111" y="3101788"/>
                  <a:pt x="1457893" y="3125607"/>
                  <a:pt x="1485900" y="3146612"/>
                </a:cubicBezTo>
                <a:cubicBezTo>
                  <a:pt x="1494865" y="3153335"/>
                  <a:pt x="1502771" y="3161771"/>
                  <a:pt x="1512794" y="3166782"/>
                </a:cubicBezTo>
                <a:cubicBezTo>
                  <a:pt x="1521059" y="3170915"/>
                  <a:pt x="1531036" y="3170261"/>
                  <a:pt x="1539688" y="3173506"/>
                </a:cubicBezTo>
                <a:cubicBezTo>
                  <a:pt x="1564901" y="3182961"/>
                  <a:pt x="1566028" y="3192012"/>
                  <a:pt x="1593476" y="3193676"/>
                </a:cubicBezTo>
                <a:cubicBezTo>
                  <a:pt x="1658390" y="3197610"/>
                  <a:pt x="1723493" y="3197447"/>
                  <a:pt x="1788459" y="3200400"/>
                </a:cubicBezTo>
                <a:cubicBezTo>
                  <a:pt x="1822117" y="3201930"/>
                  <a:pt x="1855694" y="3204882"/>
                  <a:pt x="1889312" y="3207123"/>
                </a:cubicBezTo>
                <a:cubicBezTo>
                  <a:pt x="1900518" y="3200400"/>
                  <a:pt x="1911847" y="3193879"/>
                  <a:pt x="1922929" y="3186953"/>
                </a:cubicBezTo>
                <a:cubicBezTo>
                  <a:pt x="1929782" y="3182670"/>
                  <a:pt x="1935872" y="3177120"/>
                  <a:pt x="1943100" y="3173506"/>
                </a:cubicBezTo>
                <a:cubicBezTo>
                  <a:pt x="1949439" y="3170336"/>
                  <a:pt x="1956456" y="3168729"/>
                  <a:pt x="1963270" y="3166782"/>
                </a:cubicBezTo>
                <a:cubicBezTo>
                  <a:pt x="2006494" y="3154432"/>
                  <a:pt x="2030474" y="3154301"/>
                  <a:pt x="2084294" y="3146612"/>
                </a:cubicBezTo>
                <a:cubicBezTo>
                  <a:pt x="2091017" y="3142129"/>
                  <a:pt x="2098154" y="3138212"/>
                  <a:pt x="2104464" y="3133164"/>
                </a:cubicBezTo>
                <a:cubicBezTo>
                  <a:pt x="2109414" y="3129204"/>
                  <a:pt x="2112637" y="3123233"/>
                  <a:pt x="2117912" y="3119717"/>
                </a:cubicBezTo>
                <a:cubicBezTo>
                  <a:pt x="2126252" y="3114157"/>
                  <a:pt x="2135841" y="3110752"/>
                  <a:pt x="2144806" y="3106270"/>
                </a:cubicBezTo>
                <a:cubicBezTo>
                  <a:pt x="2172083" y="3051716"/>
                  <a:pt x="2150119" y="3078143"/>
                  <a:pt x="2252382" y="3059206"/>
                </a:cubicBezTo>
                <a:cubicBezTo>
                  <a:pt x="2281367" y="3053838"/>
                  <a:pt x="2310983" y="3052021"/>
                  <a:pt x="2339788" y="3045759"/>
                </a:cubicBezTo>
                <a:cubicBezTo>
                  <a:pt x="2362652" y="3040788"/>
                  <a:pt x="2384525" y="3032016"/>
                  <a:pt x="2407023" y="3025588"/>
                </a:cubicBezTo>
                <a:cubicBezTo>
                  <a:pt x="2415908" y="3023049"/>
                  <a:pt x="2424952" y="3021105"/>
                  <a:pt x="2433917" y="3018864"/>
                </a:cubicBezTo>
                <a:cubicBezTo>
                  <a:pt x="2534290" y="2951949"/>
                  <a:pt x="2548565" y="2940107"/>
                  <a:pt x="2675964" y="2870947"/>
                </a:cubicBezTo>
                <a:cubicBezTo>
                  <a:pt x="2760056" y="2825297"/>
                  <a:pt x="2730124" y="2855540"/>
                  <a:pt x="2790264" y="2810435"/>
                </a:cubicBezTo>
                <a:cubicBezTo>
                  <a:pt x="2817158" y="2790264"/>
                  <a:pt x="2843406" y="2769202"/>
                  <a:pt x="2870947" y="2749923"/>
                </a:cubicBezTo>
                <a:cubicBezTo>
                  <a:pt x="2990124" y="2666499"/>
                  <a:pt x="2946751" y="2680547"/>
                  <a:pt x="3018864" y="2662517"/>
                </a:cubicBezTo>
                <a:cubicBezTo>
                  <a:pt x="3059205" y="2664758"/>
                  <a:pt x="3099526" y="2671075"/>
                  <a:pt x="3139888" y="2669241"/>
                </a:cubicBezTo>
                <a:cubicBezTo>
                  <a:pt x="3162987" y="2668191"/>
                  <a:pt x="3178838" y="2640028"/>
                  <a:pt x="3193676" y="2628900"/>
                </a:cubicBezTo>
                <a:cubicBezTo>
                  <a:pt x="3219534" y="2609506"/>
                  <a:pt x="3235786" y="2595576"/>
                  <a:pt x="3274359" y="2575112"/>
                </a:cubicBezTo>
                <a:cubicBezTo>
                  <a:pt x="3312932" y="2554648"/>
                  <a:pt x="3373875" y="2524387"/>
                  <a:pt x="3425115" y="2506117"/>
                </a:cubicBezTo>
                <a:cubicBezTo>
                  <a:pt x="3476355" y="2487847"/>
                  <a:pt x="3545211" y="2497305"/>
                  <a:pt x="3581797" y="2465491"/>
                </a:cubicBezTo>
                <a:cubicBezTo>
                  <a:pt x="3633344" y="2420667"/>
                  <a:pt x="3888408" y="2413787"/>
                  <a:pt x="3939955" y="2368963"/>
                </a:cubicBezTo>
                <a:cubicBezTo>
                  <a:pt x="3961802" y="2303418"/>
                  <a:pt x="3966881" y="2189407"/>
                  <a:pt x="3963682" y="2141777"/>
                </a:cubicBezTo>
                <a:cubicBezTo>
                  <a:pt x="3960483" y="2094147"/>
                  <a:pt x="3914036" y="2089908"/>
                  <a:pt x="3920759" y="2083185"/>
                </a:cubicBezTo>
                <a:cubicBezTo>
                  <a:pt x="3938172" y="2044004"/>
                  <a:pt x="3955649" y="2018021"/>
                  <a:pt x="3946527" y="1990191"/>
                </a:cubicBezTo>
                <a:cubicBezTo>
                  <a:pt x="3937405" y="1962361"/>
                  <a:pt x="3873842" y="1943104"/>
                  <a:pt x="3866029" y="1916206"/>
                </a:cubicBezTo>
                <a:cubicBezTo>
                  <a:pt x="3858216" y="1889308"/>
                  <a:pt x="3884906" y="1856316"/>
                  <a:pt x="3899647" y="1828800"/>
                </a:cubicBezTo>
                <a:cubicBezTo>
                  <a:pt x="3970207" y="1697088"/>
                  <a:pt x="3952671" y="1769925"/>
                  <a:pt x="4000500" y="1667435"/>
                </a:cubicBezTo>
                <a:cubicBezTo>
                  <a:pt x="4006494" y="1654590"/>
                  <a:pt x="4008363" y="1640122"/>
                  <a:pt x="4013947" y="1627094"/>
                </a:cubicBezTo>
                <a:cubicBezTo>
                  <a:pt x="4021843" y="1608669"/>
                  <a:pt x="4031876" y="1591235"/>
                  <a:pt x="4040841" y="1573306"/>
                </a:cubicBezTo>
                <a:cubicBezTo>
                  <a:pt x="4043082" y="1557618"/>
                  <a:pt x="4045470" y="1541950"/>
                  <a:pt x="4047564" y="1526241"/>
                </a:cubicBezTo>
                <a:cubicBezTo>
                  <a:pt x="4049952" y="1508331"/>
                  <a:pt x="4050450" y="1490109"/>
                  <a:pt x="4054288" y="1472453"/>
                </a:cubicBezTo>
                <a:cubicBezTo>
                  <a:pt x="4061679" y="1438455"/>
                  <a:pt x="4069205" y="1404266"/>
                  <a:pt x="4081182" y="1371600"/>
                </a:cubicBezTo>
                <a:cubicBezTo>
                  <a:pt x="4093953" y="1336769"/>
                  <a:pt x="4113455" y="1304769"/>
                  <a:pt x="4128247" y="1270747"/>
                </a:cubicBezTo>
                <a:cubicBezTo>
                  <a:pt x="4135882" y="1253186"/>
                  <a:pt x="4141052" y="1234635"/>
                  <a:pt x="4148417" y="1216959"/>
                </a:cubicBezTo>
                <a:cubicBezTo>
                  <a:pt x="4152272" y="1207707"/>
                  <a:pt x="4158266" y="1199419"/>
                  <a:pt x="4161864" y="1190064"/>
                </a:cubicBezTo>
                <a:cubicBezTo>
                  <a:pt x="4169496" y="1170220"/>
                  <a:pt x="4173965" y="1149223"/>
                  <a:pt x="4182035" y="1129553"/>
                </a:cubicBezTo>
                <a:cubicBezTo>
                  <a:pt x="4209848" y="1061760"/>
                  <a:pt x="4239864" y="994889"/>
                  <a:pt x="4269441" y="927847"/>
                </a:cubicBezTo>
                <a:cubicBezTo>
                  <a:pt x="4296422" y="866690"/>
                  <a:pt x="4269543" y="940987"/>
                  <a:pt x="4296335" y="860612"/>
                </a:cubicBezTo>
                <a:cubicBezTo>
                  <a:pt x="4291853" y="800100"/>
                  <a:pt x="4302874" y="736368"/>
                  <a:pt x="4282888" y="679076"/>
                </a:cubicBezTo>
                <a:cubicBezTo>
                  <a:pt x="4267670" y="635451"/>
                  <a:pt x="4227450" y="604858"/>
                  <a:pt x="4195482" y="571500"/>
                </a:cubicBezTo>
                <a:cubicBezTo>
                  <a:pt x="4143935" y="517712"/>
                  <a:pt x="4099422" y="456163"/>
                  <a:pt x="4040841" y="410135"/>
                </a:cubicBezTo>
                <a:cubicBezTo>
                  <a:pt x="4008310" y="384574"/>
                  <a:pt x="3914013" y="303508"/>
                  <a:pt x="3866029" y="289112"/>
                </a:cubicBezTo>
                <a:cubicBezTo>
                  <a:pt x="3843617" y="282388"/>
                  <a:pt x="3820992" y="276340"/>
                  <a:pt x="3798794" y="268941"/>
                </a:cubicBezTo>
                <a:cubicBezTo>
                  <a:pt x="3747019" y="251682"/>
                  <a:pt x="3697669" y="225857"/>
                  <a:pt x="3644153" y="215153"/>
                </a:cubicBezTo>
                <a:cubicBezTo>
                  <a:pt x="3588449" y="204012"/>
                  <a:pt x="3621906" y="209566"/>
                  <a:pt x="3543300" y="201706"/>
                </a:cubicBezTo>
                <a:cubicBezTo>
                  <a:pt x="3511923" y="194982"/>
                  <a:pt x="3480024" y="190351"/>
                  <a:pt x="3449170" y="181535"/>
                </a:cubicBezTo>
                <a:cubicBezTo>
                  <a:pt x="3241330" y="122151"/>
                  <a:pt x="3574360" y="200081"/>
                  <a:pt x="3348317" y="147917"/>
                </a:cubicBezTo>
                <a:cubicBezTo>
                  <a:pt x="3274454" y="130872"/>
                  <a:pt x="3164231" y="108828"/>
                  <a:pt x="3092823" y="87406"/>
                </a:cubicBezTo>
                <a:cubicBezTo>
                  <a:pt x="3069703" y="80470"/>
                  <a:pt x="3048627" y="67712"/>
                  <a:pt x="3025588" y="60512"/>
                </a:cubicBezTo>
                <a:cubicBezTo>
                  <a:pt x="2894972" y="19694"/>
                  <a:pt x="2952894" y="40847"/>
                  <a:pt x="2850776" y="0"/>
                </a:cubicBezTo>
                <a:cubicBezTo>
                  <a:pt x="2839325" y="7634"/>
                  <a:pt x="2812049" y="25280"/>
                  <a:pt x="2803712" y="33617"/>
                </a:cubicBezTo>
                <a:cubicBezTo>
                  <a:pt x="2797998" y="39331"/>
                  <a:pt x="2796399" y="48529"/>
                  <a:pt x="2790264" y="53788"/>
                </a:cubicBezTo>
                <a:cubicBezTo>
                  <a:pt x="2780342" y="62293"/>
                  <a:pt x="2767729" y="67033"/>
                  <a:pt x="2756647" y="73959"/>
                </a:cubicBezTo>
                <a:cubicBezTo>
                  <a:pt x="2749795" y="78242"/>
                  <a:pt x="2743935" y="84298"/>
                  <a:pt x="2736476" y="87406"/>
                </a:cubicBezTo>
                <a:cubicBezTo>
                  <a:pt x="2710095" y="98398"/>
                  <a:pt x="2572973" y="138443"/>
                  <a:pt x="2568388" y="141194"/>
                </a:cubicBezTo>
                <a:cubicBezTo>
                  <a:pt x="2557182" y="147917"/>
                  <a:pt x="2546982" y="156712"/>
                  <a:pt x="2534770" y="161364"/>
                </a:cubicBezTo>
                <a:cubicBezTo>
                  <a:pt x="2342751" y="234514"/>
                  <a:pt x="2488846" y="164155"/>
                  <a:pt x="2386853" y="215153"/>
                </a:cubicBezTo>
                <a:cubicBezTo>
                  <a:pt x="2365548" y="208051"/>
                  <a:pt x="2365132" y="209878"/>
                  <a:pt x="2346512" y="194982"/>
                </a:cubicBezTo>
                <a:cubicBezTo>
                  <a:pt x="2341562" y="191022"/>
                  <a:pt x="2338339" y="185051"/>
                  <a:pt x="2333064" y="181535"/>
                </a:cubicBezTo>
                <a:cubicBezTo>
                  <a:pt x="2316448" y="170458"/>
                  <a:pt x="2303928" y="167341"/>
                  <a:pt x="2286000" y="161364"/>
                </a:cubicBezTo>
                <a:cubicBezTo>
                  <a:pt x="2259106" y="165847"/>
                  <a:pt x="2232053" y="169465"/>
                  <a:pt x="2205317" y="174812"/>
                </a:cubicBezTo>
                <a:cubicBezTo>
                  <a:pt x="2164794" y="182917"/>
                  <a:pt x="2125610" y="200827"/>
                  <a:pt x="2084294" y="201706"/>
                </a:cubicBezTo>
                <a:cubicBezTo>
                  <a:pt x="2018968" y="203096"/>
                  <a:pt x="1954306" y="188259"/>
                  <a:pt x="1889312" y="181535"/>
                </a:cubicBezTo>
                <a:cubicBezTo>
                  <a:pt x="1860177" y="174811"/>
                  <a:pt x="1830823" y="168974"/>
                  <a:pt x="1801906" y="161364"/>
                </a:cubicBezTo>
                <a:cubicBezTo>
                  <a:pt x="1788198" y="157757"/>
                  <a:pt x="1775011" y="152399"/>
                  <a:pt x="1761564" y="147917"/>
                </a:cubicBezTo>
                <a:lnTo>
                  <a:pt x="1741394" y="141194"/>
                </a:lnTo>
                <a:cubicBezTo>
                  <a:pt x="1599624" y="201950"/>
                  <a:pt x="1786936" y="124021"/>
                  <a:pt x="1647264" y="174812"/>
                </a:cubicBezTo>
                <a:cubicBezTo>
                  <a:pt x="1637845" y="178237"/>
                  <a:pt x="1629878" y="185090"/>
                  <a:pt x="1620370" y="188259"/>
                </a:cubicBezTo>
                <a:cubicBezTo>
                  <a:pt x="1609529" y="191873"/>
                  <a:pt x="1597888" y="192412"/>
                  <a:pt x="1586753" y="194982"/>
                </a:cubicBezTo>
                <a:cubicBezTo>
                  <a:pt x="1429749" y="231212"/>
                  <a:pt x="1626580" y="189575"/>
                  <a:pt x="1485900" y="215153"/>
                </a:cubicBezTo>
                <a:cubicBezTo>
                  <a:pt x="1476809" y="216806"/>
                  <a:pt x="1468190" y="220856"/>
                  <a:pt x="1459006" y="221876"/>
                </a:cubicBezTo>
                <a:cubicBezTo>
                  <a:pt x="1427742" y="225350"/>
                  <a:pt x="1396253" y="226359"/>
                  <a:pt x="1364876" y="228600"/>
                </a:cubicBezTo>
                <a:cubicBezTo>
                  <a:pt x="1358153" y="230841"/>
                  <a:pt x="1351793" y="235323"/>
                  <a:pt x="1344706" y="235323"/>
                </a:cubicBezTo>
                <a:cubicBezTo>
                  <a:pt x="1259636" y="235323"/>
                  <a:pt x="1269965" y="235063"/>
                  <a:pt x="1210235" y="215153"/>
                </a:cubicBezTo>
                <a:cubicBezTo>
                  <a:pt x="1040586" y="268167"/>
                  <a:pt x="1140205" y="250065"/>
                  <a:pt x="907676" y="242047"/>
                </a:cubicBezTo>
                <a:cubicBezTo>
                  <a:pt x="846278" y="226696"/>
                  <a:pt x="920342" y="244761"/>
                  <a:pt x="813547" y="221876"/>
                </a:cubicBezTo>
                <a:lnTo>
                  <a:pt x="692523" y="194982"/>
                </a:lnTo>
                <a:cubicBezTo>
                  <a:pt x="654423" y="197223"/>
                  <a:pt x="615967" y="196044"/>
                  <a:pt x="578223" y="201706"/>
                </a:cubicBezTo>
                <a:cubicBezTo>
                  <a:pt x="570232" y="202905"/>
                  <a:pt x="565069" y="211144"/>
                  <a:pt x="558053" y="215153"/>
                </a:cubicBezTo>
                <a:cubicBezTo>
                  <a:pt x="549351" y="220126"/>
                  <a:pt x="540318" y="224529"/>
                  <a:pt x="531159" y="228600"/>
                </a:cubicBezTo>
                <a:cubicBezTo>
                  <a:pt x="499964" y="242464"/>
                  <a:pt x="468802" y="256459"/>
                  <a:pt x="437029" y="268941"/>
                </a:cubicBezTo>
                <a:cubicBezTo>
                  <a:pt x="333476" y="309622"/>
                  <a:pt x="365761" y="300481"/>
                  <a:pt x="268941" y="309282"/>
                </a:cubicBezTo>
                <a:cubicBezTo>
                  <a:pt x="379646" y="272382"/>
                  <a:pt x="280268" y="301112"/>
                  <a:pt x="383241" y="282388"/>
                </a:cubicBezTo>
                <a:cubicBezTo>
                  <a:pt x="424118" y="274955"/>
                  <a:pt x="400050" y="252132"/>
                  <a:pt x="403412" y="262217"/>
                </a:cubicBez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pic>
        <p:nvPicPr>
          <p:cNvPr id="78853" name="Рисунок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4485" y="2449602"/>
            <a:ext cx="68368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Box 6"/>
          <p:cNvSpPr txBox="1">
            <a:spLocks noChangeArrowheads="1"/>
          </p:cNvSpPr>
          <p:nvPr/>
        </p:nvSpPr>
        <p:spPr bwMode="auto">
          <a:xfrm>
            <a:off x="-322761" y="1155788"/>
            <a:ext cx="12397316" cy="6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fontAlgn="base">
              <a:lnSpc>
                <a:spcPct val="150000"/>
              </a:lnSpc>
              <a:spcBef>
                <a:spcPct val="0"/>
              </a:spcBef>
              <a:spcAft>
                <a:spcPct val="0"/>
              </a:spcAft>
            </a:pPr>
            <a:r>
              <a:rPr lang="ru-RU" altLang="ru-RU" sz="1400" b="1" dirty="0">
                <a:solidFill>
                  <a:srgbClr val="000000"/>
                </a:solidFill>
                <a:latin typeface="Arial" pitchFamily="34" charset="0"/>
                <a:cs typeface="Arial" pitchFamily="34" charset="0"/>
              </a:rPr>
              <a:t>ВИЗУАЛИЗАЦИЯ МОЖЕТ ПОКАЗЫВАТЬ ИНТЕНСИВНЫЙ КРОВОТОК </a:t>
            </a:r>
          </a:p>
          <a:p>
            <a:pPr algn="r" fontAlgn="base">
              <a:lnSpc>
                <a:spcPct val="150000"/>
              </a:lnSpc>
              <a:spcBef>
                <a:spcPct val="0"/>
              </a:spcBef>
              <a:spcAft>
                <a:spcPct val="0"/>
              </a:spcAft>
            </a:pPr>
            <a:r>
              <a:rPr lang="ru-RU" altLang="ru-RU" sz="1400" b="1" dirty="0">
                <a:solidFill>
                  <a:srgbClr val="000000"/>
                </a:solidFill>
                <a:latin typeface="Arial" pitchFamily="34" charset="0"/>
                <a:cs typeface="Arial" pitchFamily="34" charset="0"/>
              </a:rPr>
              <a:t>НЕ ОТРАЖАЮЩИЙ РЕАЛЬНОЕ КРОВЕНАПОЛНЕНИЕ ПЕРФУЗИОННЫХ СЕГМЕНТОВ</a:t>
            </a:r>
          </a:p>
        </p:txBody>
      </p:sp>
      <p:sp>
        <p:nvSpPr>
          <p:cNvPr id="78855" name="TextBox 8"/>
          <p:cNvSpPr txBox="1">
            <a:spLocks noChangeArrowheads="1"/>
          </p:cNvSpPr>
          <p:nvPr/>
        </p:nvSpPr>
        <p:spPr bwMode="auto">
          <a:xfrm>
            <a:off x="68822" y="5871380"/>
            <a:ext cx="12005733" cy="646331"/>
          </a:xfrm>
          <a:prstGeom prst="rect">
            <a:avLst/>
          </a:prstGeom>
          <a:solidFill>
            <a:schemeClr val="bg1">
              <a:alpha val="8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fontAlgn="base">
              <a:spcBef>
                <a:spcPct val="0"/>
              </a:spcBef>
              <a:spcAft>
                <a:spcPct val="0"/>
              </a:spcAft>
            </a:pPr>
            <a:r>
              <a:rPr lang="ru-RU" altLang="ru-RU" b="1" dirty="0">
                <a:solidFill>
                  <a:srgbClr val="0070C0"/>
                </a:solidFill>
                <a:latin typeface="Arial" pitchFamily="34" charset="0"/>
                <a:cs typeface="Arial" pitchFamily="34" charset="0"/>
              </a:rPr>
              <a:t>ТАК КАК ПЕРФУЗИОННЫЕ СЕГМЕНТЫ  НЕДОСТУПНЫ ДЛЯ ВИЗУАЛИЗАЦИИ - НЕОБХОДИМО ПРИМЕНЯТЬ </a:t>
            </a:r>
            <a:r>
              <a:rPr lang="ru-RU" altLang="ru-RU" b="1" dirty="0">
                <a:solidFill>
                  <a:srgbClr val="FF9966"/>
                </a:solidFill>
                <a:latin typeface="Arial" pitchFamily="34" charset="0"/>
                <a:cs typeface="Arial" pitchFamily="34" charset="0"/>
              </a:rPr>
              <a:t>ПРЕПАРАТЫ С ДОКАЗАННЫМИ АНГИО- И ЭНДОТЕЛИОПРОТЕКТИВНЫМИ ЭФФЕКТАМИ</a:t>
            </a:r>
          </a:p>
        </p:txBody>
      </p:sp>
      <p:pic>
        <p:nvPicPr>
          <p:cNvPr id="9" name="Прямая со стрелкой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303" y="2090738"/>
            <a:ext cx="1739900" cy="652462"/>
          </a:xfrm>
          <a:prstGeom prst="rect">
            <a:avLst/>
          </a:prstGeom>
          <a:noFill/>
          <a:extLst>
            <a:ext uri="{909E8E84-426E-40DD-AFC4-6F175D3DCCD1}">
              <a14:hiddenFill xmlns:a14="http://schemas.microsoft.com/office/drawing/2010/main">
                <a:solidFill>
                  <a:srgbClr val="FFFFFF"/>
                </a:solidFill>
              </a14:hiddenFill>
            </a:ext>
          </a:extLst>
        </p:spPr>
      </p:pic>
      <p:pic>
        <p:nvPicPr>
          <p:cNvPr id="12" name="Прямая со стрелкой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879" y="3140075"/>
            <a:ext cx="918633" cy="547688"/>
          </a:xfrm>
          <a:prstGeom prst="rect">
            <a:avLst/>
          </a:prstGeom>
          <a:noFill/>
          <a:extLst>
            <a:ext uri="{909E8E84-426E-40DD-AFC4-6F175D3DCCD1}">
              <a14:hiddenFill xmlns:a14="http://schemas.microsoft.com/office/drawing/2010/main">
                <a:solidFill>
                  <a:srgbClr val="FFFFFF"/>
                </a:solidFill>
              </a14:hiddenFill>
            </a:ext>
          </a:extLst>
        </p:spPr>
      </p:pic>
      <p:pic>
        <p:nvPicPr>
          <p:cNvPr id="17" name="Прямая со стрелкой 1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9633" y="3157544"/>
            <a:ext cx="1447800" cy="5492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Прямоугольник 2"/>
          <p:cNvGrpSpPr>
            <a:grpSpLocks/>
          </p:cNvGrpSpPr>
          <p:nvPr/>
        </p:nvGrpSpPr>
        <p:grpSpPr bwMode="auto">
          <a:xfrm>
            <a:off x="333375" y="3100476"/>
            <a:ext cx="2674412" cy="958761"/>
            <a:chOff x="-15" y="1720"/>
            <a:chExt cx="1436" cy="837"/>
          </a:xfrm>
        </p:grpSpPr>
        <p:pic>
          <p:nvPicPr>
            <p:cNvPr id="78859" name="Прямоугольник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 y="1720"/>
              <a:ext cx="1436" cy="837"/>
            </a:xfrm>
            <a:prstGeom prst="rect">
              <a:avLst/>
            </a:prstGeom>
            <a:noFill/>
            <a:extLst>
              <a:ext uri="{909E8E84-426E-40DD-AFC4-6F175D3DCCD1}">
                <a14:hiddenFill xmlns:a14="http://schemas.microsoft.com/office/drawing/2010/main">
                  <a:solidFill>
                    <a:srgbClr val="FFFFFF"/>
                  </a:solidFill>
                </a14:hiddenFill>
              </a:ext>
            </a:extLst>
          </p:spPr>
        </p:pic>
        <p:sp>
          <p:nvSpPr>
            <p:cNvPr id="78860" name="Text Box 12"/>
            <p:cNvSpPr txBox="1">
              <a:spLocks noChangeArrowheads="1"/>
            </p:cNvSpPr>
            <p:nvPr/>
          </p:nvSpPr>
          <p:spPr bwMode="auto">
            <a:xfrm>
              <a:off x="-15" y="1721"/>
              <a:ext cx="1436"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fontAlgn="base">
                <a:spcBef>
                  <a:spcPct val="0"/>
                </a:spcBef>
                <a:spcAft>
                  <a:spcPct val="0"/>
                </a:spcAft>
              </a:pPr>
              <a:r>
                <a:rPr lang="ru-RU" sz="2400" b="1" dirty="0">
                  <a:solidFill>
                    <a:srgbClr val="FFFF00"/>
                  </a:solidFill>
                  <a:latin typeface="Calibri" pitchFamily="34" charset="0"/>
                </a:rPr>
                <a:t>ВИЗУАЛЬНО-КАРТИНА ПОЛНОКРОВИЯ</a:t>
              </a:r>
            </a:p>
          </p:txBody>
        </p:sp>
      </p:grpSp>
      <p:sp>
        <p:nvSpPr>
          <p:cNvPr id="15" name="Прямоугольник 14"/>
          <p:cNvSpPr/>
          <p:nvPr/>
        </p:nvSpPr>
        <p:spPr>
          <a:xfrm>
            <a:off x="7434965" y="2732751"/>
            <a:ext cx="4757035" cy="1324713"/>
          </a:xfrm>
          <a:prstGeom prst="rect">
            <a:avLst/>
          </a:prstGeom>
          <a:gradFill flip="none" rotWithShape="1">
            <a:gsLst>
              <a:gs pos="0">
                <a:srgbClr val="0070C0">
                  <a:alpha val="42000"/>
                </a:srgbClr>
              </a:gs>
              <a:gs pos="52000">
                <a:srgbClr val="0070C0">
                  <a:alpha val="52000"/>
                </a:srgbClr>
              </a:gs>
              <a:gs pos="100000">
                <a:srgbClr val="007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ru-RU" sz="2400" b="1" dirty="0">
                <a:solidFill>
                  <a:srgbClr val="FFFF00"/>
                </a:solidFill>
              </a:rPr>
              <a:t>РЕАЛЬНОЕ СОСТОЯНИЕ ГЕМОПЕРФУЗИИ В ЗОНАХ АНГИОПАТИИ</a:t>
            </a:r>
          </a:p>
        </p:txBody>
      </p:sp>
    </p:spTree>
    <p:extLst>
      <p:ext uri="{BB962C8B-B14F-4D97-AF65-F5344CB8AC3E}">
        <p14:creationId xmlns:p14="http://schemas.microsoft.com/office/powerpoint/2010/main" val="53883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8642" r="80"/>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4933950"/>
            <a:ext cx="1952625" cy="192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92474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219" y="1365250"/>
            <a:ext cx="9298516" cy="10382250"/>
          </a:xfrm>
          <a:prstGeom prst="rect">
            <a:avLst/>
          </a:prstGeom>
          <a:noFill/>
          <a:extLst>
            <a:ext uri="{909E8E84-426E-40DD-AFC4-6F175D3DCCD1}">
              <a14:hiddenFill xmlns:a14="http://schemas.microsoft.com/office/drawing/2010/main">
                <a:solidFill>
                  <a:srgbClr val="FFFFFF"/>
                </a:solidFill>
              </a14:hiddenFill>
            </a:ext>
          </a:extLst>
        </p:spPr>
      </p:pic>
      <p:sp>
        <p:nvSpPr>
          <p:cNvPr id="33" name="Прямоугольник 32"/>
          <p:cNvSpPr/>
          <p:nvPr/>
        </p:nvSpPr>
        <p:spPr bwMode="auto">
          <a:xfrm>
            <a:off x="162987" y="80963"/>
            <a:ext cx="5793316" cy="707886"/>
          </a:xfrm>
          <a:prstGeom prst="rect">
            <a:avLst/>
          </a:prstGeom>
        </p:spPr>
        <p:txBody>
          <a:bodyPr>
            <a:spAutoFit/>
          </a:bodyPr>
          <a:lstStyle/>
          <a:p>
            <a:pPr eaLnBrk="0" fontAlgn="base" hangingPunct="0">
              <a:spcBef>
                <a:spcPct val="0"/>
              </a:spcBef>
              <a:spcAft>
                <a:spcPct val="0"/>
              </a:spcAft>
              <a:defRPr/>
            </a:pPr>
            <a:r>
              <a:rPr lang="ru-RU" sz="4000" dirty="0" err="1">
                <a:solidFill>
                  <a:srgbClr val="FF0000"/>
                </a:solidFill>
                <a:latin typeface="Arial" pitchFamily="34" charset="0"/>
                <a:cs typeface="Arial" pitchFamily="34" charset="0"/>
              </a:rPr>
              <a:t>Дузофарм</a:t>
            </a:r>
            <a:r>
              <a:rPr lang="ru-RU" sz="4000" b="1" dirty="0">
                <a:solidFill>
                  <a:srgbClr val="FF0000"/>
                </a:solidFill>
                <a:latin typeface="Arial" pitchFamily="34" charset="0"/>
                <a:cs typeface="Arial" pitchFamily="34" charset="0"/>
              </a:rPr>
              <a:t> </a:t>
            </a:r>
          </a:p>
        </p:txBody>
      </p:sp>
      <p:cxnSp>
        <p:nvCxnSpPr>
          <p:cNvPr id="6" name="Прямая соединительная линия 5"/>
          <p:cNvCxnSpPr/>
          <p:nvPr/>
        </p:nvCxnSpPr>
        <p:spPr bwMode="auto">
          <a:xfrm>
            <a:off x="7734303" y="3746503"/>
            <a:ext cx="215900" cy="227013"/>
          </a:xfrm>
          <a:prstGeom prst="line">
            <a:avLst/>
          </a:prstGeom>
          <a:ln w="76200">
            <a:solidFill>
              <a:srgbClr val="00B0F0"/>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bwMode="auto">
          <a:xfrm>
            <a:off x="3060701" y="-19050"/>
            <a:ext cx="3767667" cy="369888"/>
          </a:xfrm>
          <a:prstGeom prst="rect">
            <a:avLst/>
          </a:prstGeom>
          <a:noFill/>
        </p:spPr>
        <p:txBody>
          <a:bodyPr>
            <a:spAutoFit/>
          </a:bodyPr>
          <a:lstStyle/>
          <a:p>
            <a:pPr eaLnBrk="0" fontAlgn="base" hangingPunct="0">
              <a:spcBef>
                <a:spcPct val="0"/>
              </a:spcBef>
              <a:spcAft>
                <a:spcPct val="0"/>
              </a:spcAft>
              <a:defRPr/>
            </a:pPr>
            <a:r>
              <a:rPr lang="ru-RU" dirty="0">
                <a:solidFill>
                  <a:srgbClr val="0070C0"/>
                </a:solidFill>
              </a:rPr>
              <a:t>Нафтидрофурил</a:t>
            </a:r>
          </a:p>
        </p:txBody>
      </p:sp>
      <p:sp>
        <p:nvSpPr>
          <p:cNvPr id="34" name="TextBox 33"/>
          <p:cNvSpPr txBox="1"/>
          <p:nvPr/>
        </p:nvSpPr>
        <p:spPr bwMode="auto">
          <a:xfrm>
            <a:off x="5327677" y="457200"/>
            <a:ext cx="6216649" cy="369888"/>
          </a:xfrm>
          <a:prstGeom prst="rect">
            <a:avLst/>
          </a:prstGeom>
          <a:noFill/>
        </p:spPr>
        <p:txBody>
          <a:bodyPr>
            <a:spAutoFit/>
          </a:bodyPr>
          <a:lstStyle>
            <a:defPPr>
              <a:defRPr lang="ru-RU"/>
            </a:defPPr>
            <a:lvl1pPr>
              <a:defRPr sz="2400" i="1">
                <a:solidFill>
                  <a:srgbClr val="C00000"/>
                </a:solidFill>
              </a:defRPr>
            </a:lvl1pPr>
          </a:lstStyle>
          <a:p>
            <a:pPr eaLnBrk="0" fontAlgn="base" hangingPunct="0">
              <a:spcBef>
                <a:spcPct val="0"/>
              </a:spcBef>
              <a:spcAft>
                <a:spcPct val="0"/>
              </a:spcAft>
              <a:defRPr/>
            </a:pPr>
            <a:r>
              <a:rPr lang="ru-RU" sz="1800" b="1" dirty="0">
                <a:solidFill>
                  <a:srgbClr val="0070C0"/>
                </a:solidFill>
              </a:rPr>
              <a:t>БЛОКАТОР РЕЦЕПТОРОВ СЕРОТОНИНА 5НТ2</a:t>
            </a:r>
          </a:p>
        </p:txBody>
      </p:sp>
      <p:sp>
        <p:nvSpPr>
          <p:cNvPr id="408592" name="TextBox 1"/>
          <p:cNvSpPr txBox="1">
            <a:spLocks noChangeArrowheads="1"/>
          </p:cNvSpPr>
          <p:nvPr/>
        </p:nvSpPr>
        <p:spPr bwMode="auto">
          <a:xfrm>
            <a:off x="3609975" y="923924"/>
            <a:ext cx="8459258"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a:defRPr sz="3600">
                <a:solidFill>
                  <a:srgbClr val="0070C0"/>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eaLnBrk="0" fontAlgn="base" hangingPunct="0">
              <a:spcBef>
                <a:spcPct val="0"/>
              </a:spcBef>
              <a:spcAft>
                <a:spcPct val="0"/>
              </a:spcAft>
              <a:defRPr/>
            </a:pPr>
            <a:r>
              <a:rPr lang="ru-RU" sz="2800" b="1" dirty="0">
                <a:solidFill>
                  <a:srgbClr val="FF0000"/>
                </a:solidFill>
                <a:latin typeface="Arial" pitchFamily="34" charset="0"/>
                <a:cs typeface="Arial" pitchFamily="34" charset="0"/>
              </a:rPr>
              <a:t>СЕЛЕКТИВНОЕ ДЕЙСТВИЕ В ЗОНАХ ИШЕМИИ</a:t>
            </a:r>
          </a:p>
        </p:txBody>
      </p:sp>
      <p:sp>
        <p:nvSpPr>
          <p:cNvPr id="11" name="Стрелка вправо 10"/>
          <p:cNvSpPr/>
          <p:nvPr/>
        </p:nvSpPr>
        <p:spPr>
          <a:xfrm rot="1462165">
            <a:off x="1676403" y="1741488"/>
            <a:ext cx="5778500" cy="2360612"/>
          </a:xfrm>
          <a:custGeom>
            <a:avLst/>
            <a:gdLst>
              <a:gd name="connsiteX0" fmla="*/ 0 w 2550722"/>
              <a:gd name="connsiteY0" fmla="*/ 277841 h 1111365"/>
              <a:gd name="connsiteX1" fmla="*/ 1995040 w 2550722"/>
              <a:gd name="connsiteY1" fmla="*/ 277841 h 1111365"/>
              <a:gd name="connsiteX2" fmla="*/ 1995040 w 2550722"/>
              <a:gd name="connsiteY2" fmla="*/ 0 h 1111365"/>
              <a:gd name="connsiteX3" fmla="*/ 2550722 w 2550722"/>
              <a:gd name="connsiteY3" fmla="*/ 555683 h 1111365"/>
              <a:gd name="connsiteX4" fmla="*/ 1995040 w 2550722"/>
              <a:gd name="connsiteY4" fmla="*/ 1111365 h 1111365"/>
              <a:gd name="connsiteX5" fmla="*/ 1995040 w 2550722"/>
              <a:gd name="connsiteY5" fmla="*/ 833524 h 1111365"/>
              <a:gd name="connsiteX6" fmla="*/ 0 w 2550722"/>
              <a:gd name="connsiteY6" fmla="*/ 833524 h 1111365"/>
              <a:gd name="connsiteX7" fmla="*/ 0 w 2550722"/>
              <a:gd name="connsiteY7" fmla="*/ 277841 h 1111365"/>
              <a:gd name="connsiteX0" fmla="*/ 0 w 2579751"/>
              <a:gd name="connsiteY0" fmla="*/ 0 h 1501181"/>
              <a:gd name="connsiteX1" fmla="*/ 2024069 w 2579751"/>
              <a:gd name="connsiteY1" fmla="*/ 667657 h 1501181"/>
              <a:gd name="connsiteX2" fmla="*/ 2024069 w 2579751"/>
              <a:gd name="connsiteY2" fmla="*/ 389816 h 1501181"/>
              <a:gd name="connsiteX3" fmla="*/ 2579751 w 2579751"/>
              <a:gd name="connsiteY3" fmla="*/ 945499 h 1501181"/>
              <a:gd name="connsiteX4" fmla="*/ 2024069 w 2579751"/>
              <a:gd name="connsiteY4" fmla="*/ 1501181 h 1501181"/>
              <a:gd name="connsiteX5" fmla="*/ 2024069 w 2579751"/>
              <a:gd name="connsiteY5" fmla="*/ 1223340 h 1501181"/>
              <a:gd name="connsiteX6" fmla="*/ 29029 w 2579751"/>
              <a:gd name="connsiteY6" fmla="*/ 1223340 h 1501181"/>
              <a:gd name="connsiteX7" fmla="*/ 0 w 2579751"/>
              <a:gd name="connsiteY7" fmla="*/ 0 h 1501181"/>
              <a:gd name="connsiteX0" fmla="*/ 0 w 2579751"/>
              <a:gd name="connsiteY0" fmla="*/ 0 h 1861968"/>
              <a:gd name="connsiteX1" fmla="*/ 2024069 w 2579751"/>
              <a:gd name="connsiteY1" fmla="*/ 667657 h 1861968"/>
              <a:gd name="connsiteX2" fmla="*/ 2024069 w 2579751"/>
              <a:gd name="connsiteY2" fmla="*/ 389816 h 1861968"/>
              <a:gd name="connsiteX3" fmla="*/ 2579751 w 2579751"/>
              <a:gd name="connsiteY3" fmla="*/ 945499 h 1861968"/>
              <a:gd name="connsiteX4" fmla="*/ 2024069 w 2579751"/>
              <a:gd name="connsiteY4" fmla="*/ 1501181 h 1861968"/>
              <a:gd name="connsiteX5" fmla="*/ 2024069 w 2579751"/>
              <a:gd name="connsiteY5" fmla="*/ 1223340 h 1861968"/>
              <a:gd name="connsiteX6" fmla="*/ 29029 w 2579751"/>
              <a:gd name="connsiteY6" fmla="*/ 1861968 h 1861968"/>
              <a:gd name="connsiteX7" fmla="*/ 0 w 2579751"/>
              <a:gd name="connsiteY7" fmla="*/ 0 h 1861968"/>
              <a:gd name="connsiteX0" fmla="*/ 0 w 2521694"/>
              <a:gd name="connsiteY0" fmla="*/ 0 h 1861968"/>
              <a:gd name="connsiteX1" fmla="*/ 2024069 w 2521694"/>
              <a:gd name="connsiteY1" fmla="*/ 667657 h 1861968"/>
              <a:gd name="connsiteX2" fmla="*/ 2024069 w 2521694"/>
              <a:gd name="connsiteY2" fmla="*/ 389816 h 1861968"/>
              <a:gd name="connsiteX3" fmla="*/ 2521694 w 2521694"/>
              <a:gd name="connsiteY3" fmla="*/ 1134185 h 1861968"/>
              <a:gd name="connsiteX4" fmla="*/ 2024069 w 2521694"/>
              <a:gd name="connsiteY4" fmla="*/ 1501181 h 1861968"/>
              <a:gd name="connsiteX5" fmla="*/ 2024069 w 2521694"/>
              <a:gd name="connsiteY5" fmla="*/ 1223340 h 1861968"/>
              <a:gd name="connsiteX6" fmla="*/ 29029 w 2521694"/>
              <a:gd name="connsiteY6" fmla="*/ 1861968 h 1861968"/>
              <a:gd name="connsiteX7" fmla="*/ 0 w 2521694"/>
              <a:gd name="connsiteY7" fmla="*/ 0 h 1861968"/>
              <a:gd name="connsiteX0" fmla="*/ 0 w 2521694"/>
              <a:gd name="connsiteY0" fmla="*/ 0 h 1861968"/>
              <a:gd name="connsiteX1" fmla="*/ 2024069 w 2521694"/>
              <a:gd name="connsiteY1" fmla="*/ 6676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024069 w 2521694"/>
              <a:gd name="connsiteY5" fmla="*/ 1223340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024069 w 2521694"/>
              <a:gd name="connsiteY5" fmla="*/ 1223340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037592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1908096 w 2521694"/>
              <a:gd name="connsiteY4" fmla="*/ 1469957 h 1861968"/>
              <a:gd name="connsiteX5" fmla="*/ 2037592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1908096 w 2521694"/>
              <a:gd name="connsiteY4" fmla="*/ 1469957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1854571 w 2521694"/>
              <a:gd name="connsiteY4" fmla="*/ 1349524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093312 w 2521694"/>
              <a:gd name="connsiteY1" fmla="*/ 782639 h 1861968"/>
              <a:gd name="connsiteX2" fmla="*/ 2198240 w 2521694"/>
              <a:gd name="connsiteY2" fmla="*/ 476902 h 1861968"/>
              <a:gd name="connsiteX3" fmla="*/ 2521694 w 2521694"/>
              <a:gd name="connsiteY3" fmla="*/ 1134185 h 1861968"/>
              <a:gd name="connsiteX4" fmla="*/ 1854571 w 2521694"/>
              <a:gd name="connsiteY4" fmla="*/ 1349524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093312 w 2521694"/>
              <a:gd name="connsiteY1" fmla="*/ 782639 h 1861968"/>
              <a:gd name="connsiteX2" fmla="*/ 2149174 w 2521694"/>
              <a:gd name="connsiteY2" fmla="*/ 570572 h 1861968"/>
              <a:gd name="connsiteX3" fmla="*/ 2521694 w 2521694"/>
              <a:gd name="connsiteY3" fmla="*/ 1134185 h 1861968"/>
              <a:gd name="connsiteX4" fmla="*/ 1854571 w 2521694"/>
              <a:gd name="connsiteY4" fmla="*/ 1349524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093312 w 2521694"/>
              <a:gd name="connsiteY1" fmla="*/ 782639 h 1861968"/>
              <a:gd name="connsiteX2" fmla="*/ 2144713 w 2521694"/>
              <a:gd name="connsiteY2" fmla="*/ 548270 h 1861968"/>
              <a:gd name="connsiteX3" fmla="*/ 2521694 w 2521694"/>
              <a:gd name="connsiteY3" fmla="*/ 1134185 h 1861968"/>
              <a:gd name="connsiteX4" fmla="*/ 1854571 w 2521694"/>
              <a:gd name="connsiteY4" fmla="*/ 1349524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6154"/>
              <a:gd name="connsiteY0" fmla="*/ 0 h 1861968"/>
              <a:gd name="connsiteX1" fmla="*/ 2093312 w 2526154"/>
              <a:gd name="connsiteY1" fmla="*/ 782639 h 1861968"/>
              <a:gd name="connsiteX2" fmla="*/ 2144713 w 2526154"/>
              <a:gd name="connsiteY2" fmla="*/ 548270 h 1861968"/>
              <a:gd name="connsiteX3" fmla="*/ 2526154 w 2526154"/>
              <a:gd name="connsiteY3" fmla="*/ 1147566 h 1861968"/>
              <a:gd name="connsiteX4" fmla="*/ 1854571 w 2526154"/>
              <a:gd name="connsiteY4" fmla="*/ 1349524 h 1861968"/>
              <a:gd name="connsiteX5" fmla="*/ 1943921 w 2526154"/>
              <a:gd name="connsiteY5" fmla="*/ 1154096 h 1861968"/>
              <a:gd name="connsiteX6" fmla="*/ 29029 w 2526154"/>
              <a:gd name="connsiteY6" fmla="*/ 1861968 h 1861968"/>
              <a:gd name="connsiteX7" fmla="*/ 0 w 2526154"/>
              <a:gd name="connsiteY7" fmla="*/ 0 h 1861968"/>
              <a:gd name="connsiteX0" fmla="*/ 0 w 2526154"/>
              <a:gd name="connsiteY0" fmla="*/ 0 h 1902113"/>
              <a:gd name="connsiteX1" fmla="*/ 2093312 w 2526154"/>
              <a:gd name="connsiteY1" fmla="*/ 782639 h 1902113"/>
              <a:gd name="connsiteX2" fmla="*/ 2144713 w 2526154"/>
              <a:gd name="connsiteY2" fmla="*/ 548270 h 1902113"/>
              <a:gd name="connsiteX3" fmla="*/ 2526154 w 2526154"/>
              <a:gd name="connsiteY3" fmla="*/ 1147566 h 1902113"/>
              <a:gd name="connsiteX4" fmla="*/ 1854571 w 2526154"/>
              <a:gd name="connsiteY4" fmla="*/ 1349524 h 1902113"/>
              <a:gd name="connsiteX5" fmla="*/ 1943921 w 2526154"/>
              <a:gd name="connsiteY5" fmla="*/ 1154096 h 1902113"/>
              <a:gd name="connsiteX6" fmla="*/ 11187 w 2526154"/>
              <a:gd name="connsiteY6" fmla="*/ 1902113 h 1902113"/>
              <a:gd name="connsiteX7" fmla="*/ 0 w 2526154"/>
              <a:gd name="connsiteY7" fmla="*/ 0 h 1902113"/>
              <a:gd name="connsiteX0" fmla="*/ 0 w 2521693"/>
              <a:gd name="connsiteY0" fmla="*/ 0 h 1924416"/>
              <a:gd name="connsiteX1" fmla="*/ 2088851 w 2521693"/>
              <a:gd name="connsiteY1" fmla="*/ 804942 h 1924416"/>
              <a:gd name="connsiteX2" fmla="*/ 2140252 w 2521693"/>
              <a:gd name="connsiteY2" fmla="*/ 570573 h 1924416"/>
              <a:gd name="connsiteX3" fmla="*/ 2521693 w 2521693"/>
              <a:gd name="connsiteY3" fmla="*/ 1169869 h 1924416"/>
              <a:gd name="connsiteX4" fmla="*/ 1850110 w 2521693"/>
              <a:gd name="connsiteY4" fmla="*/ 1371827 h 1924416"/>
              <a:gd name="connsiteX5" fmla="*/ 1939460 w 2521693"/>
              <a:gd name="connsiteY5" fmla="*/ 1176399 h 1924416"/>
              <a:gd name="connsiteX6" fmla="*/ 6726 w 2521693"/>
              <a:gd name="connsiteY6" fmla="*/ 1924416 h 1924416"/>
              <a:gd name="connsiteX7" fmla="*/ 0 w 2521693"/>
              <a:gd name="connsiteY7" fmla="*/ 0 h 1924416"/>
              <a:gd name="connsiteX0" fmla="*/ 0 w 2521693"/>
              <a:gd name="connsiteY0" fmla="*/ 0 h 2112106"/>
              <a:gd name="connsiteX1" fmla="*/ 2088851 w 2521693"/>
              <a:gd name="connsiteY1" fmla="*/ 804942 h 2112106"/>
              <a:gd name="connsiteX2" fmla="*/ 2140252 w 2521693"/>
              <a:gd name="connsiteY2" fmla="*/ 570573 h 2112106"/>
              <a:gd name="connsiteX3" fmla="*/ 2521693 w 2521693"/>
              <a:gd name="connsiteY3" fmla="*/ 1169869 h 2112106"/>
              <a:gd name="connsiteX4" fmla="*/ 1850110 w 2521693"/>
              <a:gd name="connsiteY4" fmla="*/ 1371827 h 2112106"/>
              <a:gd name="connsiteX5" fmla="*/ 1939460 w 2521693"/>
              <a:gd name="connsiteY5" fmla="*/ 1176399 h 2112106"/>
              <a:gd name="connsiteX6" fmla="*/ 115915 w 2521693"/>
              <a:gd name="connsiteY6" fmla="*/ 2112106 h 2112106"/>
              <a:gd name="connsiteX7" fmla="*/ 0 w 2521693"/>
              <a:gd name="connsiteY7" fmla="*/ 0 h 2112106"/>
              <a:gd name="connsiteX0" fmla="*/ 0 w 3061691"/>
              <a:gd name="connsiteY0" fmla="*/ 273168 h 1541533"/>
              <a:gd name="connsiteX1" fmla="*/ 2628849 w 3061691"/>
              <a:gd name="connsiteY1" fmla="*/ 234369 h 1541533"/>
              <a:gd name="connsiteX2" fmla="*/ 2680250 w 3061691"/>
              <a:gd name="connsiteY2" fmla="*/ 0 h 1541533"/>
              <a:gd name="connsiteX3" fmla="*/ 3061691 w 3061691"/>
              <a:gd name="connsiteY3" fmla="*/ 599296 h 1541533"/>
              <a:gd name="connsiteX4" fmla="*/ 2390108 w 3061691"/>
              <a:gd name="connsiteY4" fmla="*/ 801254 h 1541533"/>
              <a:gd name="connsiteX5" fmla="*/ 2479458 w 3061691"/>
              <a:gd name="connsiteY5" fmla="*/ 605826 h 1541533"/>
              <a:gd name="connsiteX6" fmla="*/ 655913 w 3061691"/>
              <a:gd name="connsiteY6" fmla="*/ 1541533 h 1541533"/>
              <a:gd name="connsiteX7" fmla="*/ 0 w 3061691"/>
              <a:gd name="connsiteY7" fmla="*/ 273168 h 1541533"/>
              <a:gd name="connsiteX0" fmla="*/ 0 w 3061691"/>
              <a:gd name="connsiteY0" fmla="*/ 273168 h 1541533"/>
              <a:gd name="connsiteX1" fmla="*/ 2628849 w 3061691"/>
              <a:gd name="connsiteY1" fmla="*/ 234369 h 1541533"/>
              <a:gd name="connsiteX2" fmla="*/ 2680250 w 3061691"/>
              <a:gd name="connsiteY2" fmla="*/ 0 h 1541533"/>
              <a:gd name="connsiteX3" fmla="*/ 3061691 w 3061691"/>
              <a:gd name="connsiteY3" fmla="*/ 599296 h 1541533"/>
              <a:gd name="connsiteX4" fmla="*/ 2390108 w 3061691"/>
              <a:gd name="connsiteY4" fmla="*/ 801254 h 1541533"/>
              <a:gd name="connsiteX5" fmla="*/ 2479458 w 3061691"/>
              <a:gd name="connsiteY5" fmla="*/ 605826 h 1541533"/>
              <a:gd name="connsiteX6" fmla="*/ 655913 w 3061691"/>
              <a:gd name="connsiteY6" fmla="*/ 1541533 h 1541533"/>
              <a:gd name="connsiteX7" fmla="*/ 0 w 3061691"/>
              <a:gd name="connsiteY7" fmla="*/ 273168 h 1541533"/>
              <a:gd name="connsiteX0" fmla="*/ 0 w 3061691"/>
              <a:gd name="connsiteY0" fmla="*/ 430779 h 1699144"/>
              <a:gd name="connsiteX1" fmla="*/ 2628849 w 3061691"/>
              <a:gd name="connsiteY1" fmla="*/ 391980 h 1699144"/>
              <a:gd name="connsiteX2" fmla="*/ 2680250 w 3061691"/>
              <a:gd name="connsiteY2" fmla="*/ 157611 h 1699144"/>
              <a:gd name="connsiteX3" fmla="*/ 3061691 w 3061691"/>
              <a:gd name="connsiteY3" fmla="*/ 756907 h 1699144"/>
              <a:gd name="connsiteX4" fmla="*/ 2390108 w 3061691"/>
              <a:gd name="connsiteY4" fmla="*/ 958865 h 1699144"/>
              <a:gd name="connsiteX5" fmla="*/ 2479458 w 3061691"/>
              <a:gd name="connsiteY5" fmla="*/ 763437 h 1699144"/>
              <a:gd name="connsiteX6" fmla="*/ 655913 w 3061691"/>
              <a:gd name="connsiteY6" fmla="*/ 1699144 h 1699144"/>
              <a:gd name="connsiteX7" fmla="*/ 0 w 3061691"/>
              <a:gd name="connsiteY7" fmla="*/ 430779 h 1699144"/>
              <a:gd name="connsiteX0" fmla="*/ 0 w 3061691"/>
              <a:gd name="connsiteY0" fmla="*/ 430779 h 1900981"/>
              <a:gd name="connsiteX1" fmla="*/ 2628849 w 3061691"/>
              <a:gd name="connsiteY1" fmla="*/ 391980 h 1900981"/>
              <a:gd name="connsiteX2" fmla="*/ 2680250 w 3061691"/>
              <a:gd name="connsiteY2" fmla="*/ 157611 h 1900981"/>
              <a:gd name="connsiteX3" fmla="*/ 3061691 w 3061691"/>
              <a:gd name="connsiteY3" fmla="*/ 756907 h 1900981"/>
              <a:gd name="connsiteX4" fmla="*/ 2390108 w 3061691"/>
              <a:gd name="connsiteY4" fmla="*/ 958865 h 1900981"/>
              <a:gd name="connsiteX5" fmla="*/ 2479458 w 3061691"/>
              <a:gd name="connsiteY5" fmla="*/ 763437 h 1900981"/>
              <a:gd name="connsiteX6" fmla="*/ 255803 w 3061691"/>
              <a:gd name="connsiteY6" fmla="*/ 1900981 h 1900981"/>
              <a:gd name="connsiteX7" fmla="*/ 0 w 3061691"/>
              <a:gd name="connsiteY7" fmla="*/ 430779 h 1900981"/>
              <a:gd name="connsiteX0" fmla="*/ 0 w 3718375"/>
              <a:gd name="connsiteY0" fmla="*/ 492426 h 1851199"/>
              <a:gd name="connsiteX1" fmla="*/ 3285533 w 3718375"/>
              <a:gd name="connsiteY1" fmla="*/ 342198 h 1851199"/>
              <a:gd name="connsiteX2" fmla="*/ 3336934 w 3718375"/>
              <a:gd name="connsiteY2" fmla="*/ 107829 h 1851199"/>
              <a:gd name="connsiteX3" fmla="*/ 3718375 w 3718375"/>
              <a:gd name="connsiteY3" fmla="*/ 707125 h 1851199"/>
              <a:gd name="connsiteX4" fmla="*/ 3046792 w 3718375"/>
              <a:gd name="connsiteY4" fmla="*/ 909083 h 1851199"/>
              <a:gd name="connsiteX5" fmla="*/ 3136142 w 3718375"/>
              <a:gd name="connsiteY5" fmla="*/ 713655 h 1851199"/>
              <a:gd name="connsiteX6" fmla="*/ 912487 w 3718375"/>
              <a:gd name="connsiteY6" fmla="*/ 1851199 h 1851199"/>
              <a:gd name="connsiteX7" fmla="*/ 0 w 3718375"/>
              <a:gd name="connsiteY7" fmla="*/ 492426 h 1851199"/>
              <a:gd name="connsiteX0" fmla="*/ 0 w 3718375"/>
              <a:gd name="connsiteY0" fmla="*/ 596024 h 1954797"/>
              <a:gd name="connsiteX1" fmla="*/ 3285533 w 3718375"/>
              <a:gd name="connsiteY1" fmla="*/ 445796 h 1954797"/>
              <a:gd name="connsiteX2" fmla="*/ 3336934 w 3718375"/>
              <a:gd name="connsiteY2" fmla="*/ 211427 h 1954797"/>
              <a:gd name="connsiteX3" fmla="*/ 3718375 w 3718375"/>
              <a:gd name="connsiteY3" fmla="*/ 810723 h 1954797"/>
              <a:gd name="connsiteX4" fmla="*/ 3046792 w 3718375"/>
              <a:gd name="connsiteY4" fmla="*/ 1012681 h 1954797"/>
              <a:gd name="connsiteX5" fmla="*/ 3136142 w 3718375"/>
              <a:gd name="connsiteY5" fmla="*/ 817253 h 1954797"/>
              <a:gd name="connsiteX6" fmla="*/ 912487 w 3718375"/>
              <a:gd name="connsiteY6" fmla="*/ 1954797 h 1954797"/>
              <a:gd name="connsiteX7" fmla="*/ 0 w 3718375"/>
              <a:gd name="connsiteY7" fmla="*/ 596024 h 1954797"/>
              <a:gd name="connsiteX0" fmla="*/ 0 w 3718375"/>
              <a:gd name="connsiteY0" fmla="*/ 596024 h 2122252"/>
              <a:gd name="connsiteX1" fmla="*/ 3285533 w 3718375"/>
              <a:gd name="connsiteY1" fmla="*/ 445796 h 2122252"/>
              <a:gd name="connsiteX2" fmla="*/ 3336934 w 3718375"/>
              <a:gd name="connsiteY2" fmla="*/ 211427 h 2122252"/>
              <a:gd name="connsiteX3" fmla="*/ 3718375 w 3718375"/>
              <a:gd name="connsiteY3" fmla="*/ 810723 h 2122252"/>
              <a:gd name="connsiteX4" fmla="*/ 3046792 w 3718375"/>
              <a:gd name="connsiteY4" fmla="*/ 1012681 h 2122252"/>
              <a:gd name="connsiteX5" fmla="*/ 3136142 w 3718375"/>
              <a:gd name="connsiteY5" fmla="*/ 817253 h 2122252"/>
              <a:gd name="connsiteX6" fmla="*/ 945001 w 3718375"/>
              <a:gd name="connsiteY6" fmla="*/ 2122252 h 2122252"/>
              <a:gd name="connsiteX7" fmla="*/ 0 w 3718375"/>
              <a:gd name="connsiteY7" fmla="*/ 596024 h 2122252"/>
              <a:gd name="connsiteX0" fmla="*/ 0 w 3728766"/>
              <a:gd name="connsiteY0" fmla="*/ 596024 h 2122252"/>
              <a:gd name="connsiteX1" fmla="*/ 3285533 w 3728766"/>
              <a:gd name="connsiteY1" fmla="*/ 445796 h 2122252"/>
              <a:gd name="connsiteX2" fmla="*/ 3336934 w 3728766"/>
              <a:gd name="connsiteY2" fmla="*/ 211427 h 2122252"/>
              <a:gd name="connsiteX3" fmla="*/ 3728766 w 3728766"/>
              <a:gd name="connsiteY3" fmla="*/ 679352 h 2122252"/>
              <a:gd name="connsiteX4" fmla="*/ 3046792 w 3728766"/>
              <a:gd name="connsiteY4" fmla="*/ 1012681 h 2122252"/>
              <a:gd name="connsiteX5" fmla="*/ 3136142 w 3728766"/>
              <a:gd name="connsiteY5" fmla="*/ 817253 h 2122252"/>
              <a:gd name="connsiteX6" fmla="*/ 945001 w 3728766"/>
              <a:gd name="connsiteY6" fmla="*/ 2122252 h 2122252"/>
              <a:gd name="connsiteX7" fmla="*/ 0 w 3728766"/>
              <a:gd name="connsiteY7" fmla="*/ 596024 h 2122252"/>
              <a:gd name="connsiteX0" fmla="*/ 0 w 3728766"/>
              <a:gd name="connsiteY0" fmla="*/ 645620 h 2171848"/>
              <a:gd name="connsiteX1" fmla="*/ 3189524 w 3728766"/>
              <a:gd name="connsiteY1" fmla="*/ 399903 h 2171848"/>
              <a:gd name="connsiteX2" fmla="*/ 3336934 w 3728766"/>
              <a:gd name="connsiteY2" fmla="*/ 261023 h 2171848"/>
              <a:gd name="connsiteX3" fmla="*/ 3728766 w 3728766"/>
              <a:gd name="connsiteY3" fmla="*/ 728948 h 2171848"/>
              <a:gd name="connsiteX4" fmla="*/ 3046792 w 3728766"/>
              <a:gd name="connsiteY4" fmla="*/ 1062277 h 2171848"/>
              <a:gd name="connsiteX5" fmla="*/ 3136142 w 3728766"/>
              <a:gd name="connsiteY5" fmla="*/ 866849 h 2171848"/>
              <a:gd name="connsiteX6" fmla="*/ 945001 w 3728766"/>
              <a:gd name="connsiteY6" fmla="*/ 2171848 h 2171848"/>
              <a:gd name="connsiteX7" fmla="*/ 0 w 3728766"/>
              <a:gd name="connsiteY7" fmla="*/ 645620 h 2171848"/>
              <a:gd name="connsiteX0" fmla="*/ 0 w 3728766"/>
              <a:gd name="connsiteY0" fmla="*/ 645620 h 2171848"/>
              <a:gd name="connsiteX1" fmla="*/ 3189524 w 3728766"/>
              <a:gd name="connsiteY1" fmla="*/ 399903 h 2171848"/>
              <a:gd name="connsiteX2" fmla="*/ 3210333 w 3728766"/>
              <a:gd name="connsiteY2" fmla="*/ 95561 h 2171848"/>
              <a:gd name="connsiteX3" fmla="*/ 3728766 w 3728766"/>
              <a:gd name="connsiteY3" fmla="*/ 728948 h 2171848"/>
              <a:gd name="connsiteX4" fmla="*/ 3046792 w 3728766"/>
              <a:gd name="connsiteY4" fmla="*/ 1062277 h 2171848"/>
              <a:gd name="connsiteX5" fmla="*/ 3136142 w 3728766"/>
              <a:gd name="connsiteY5" fmla="*/ 866849 h 2171848"/>
              <a:gd name="connsiteX6" fmla="*/ 945001 w 3728766"/>
              <a:gd name="connsiteY6" fmla="*/ 2171848 h 2171848"/>
              <a:gd name="connsiteX7" fmla="*/ 0 w 3728766"/>
              <a:gd name="connsiteY7" fmla="*/ 645620 h 2171848"/>
              <a:gd name="connsiteX0" fmla="*/ 0 w 3728766"/>
              <a:gd name="connsiteY0" fmla="*/ 645620 h 2171848"/>
              <a:gd name="connsiteX1" fmla="*/ 3189524 w 3728766"/>
              <a:gd name="connsiteY1" fmla="*/ 399903 h 2171848"/>
              <a:gd name="connsiteX2" fmla="*/ 3210333 w 3728766"/>
              <a:gd name="connsiteY2" fmla="*/ 95561 h 2171848"/>
              <a:gd name="connsiteX3" fmla="*/ 3728766 w 3728766"/>
              <a:gd name="connsiteY3" fmla="*/ 728948 h 2171848"/>
              <a:gd name="connsiteX4" fmla="*/ 3013024 w 3728766"/>
              <a:gd name="connsiteY4" fmla="*/ 1078125 h 2171848"/>
              <a:gd name="connsiteX5" fmla="*/ 3136142 w 3728766"/>
              <a:gd name="connsiteY5" fmla="*/ 866849 h 2171848"/>
              <a:gd name="connsiteX6" fmla="*/ 945001 w 3728766"/>
              <a:gd name="connsiteY6" fmla="*/ 2171848 h 2171848"/>
              <a:gd name="connsiteX7" fmla="*/ 0 w 3728766"/>
              <a:gd name="connsiteY7" fmla="*/ 645620 h 2171848"/>
              <a:gd name="connsiteX0" fmla="*/ 0 w 3861136"/>
              <a:gd name="connsiteY0" fmla="*/ 449765 h 2433902"/>
              <a:gd name="connsiteX1" fmla="*/ 3321894 w 3861136"/>
              <a:gd name="connsiteY1" fmla="*/ 661957 h 2433902"/>
              <a:gd name="connsiteX2" fmla="*/ 3342703 w 3861136"/>
              <a:gd name="connsiteY2" fmla="*/ 357615 h 2433902"/>
              <a:gd name="connsiteX3" fmla="*/ 3861136 w 3861136"/>
              <a:gd name="connsiteY3" fmla="*/ 991002 h 2433902"/>
              <a:gd name="connsiteX4" fmla="*/ 3145394 w 3861136"/>
              <a:gd name="connsiteY4" fmla="*/ 1340179 h 2433902"/>
              <a:gd name="connsiteX5" fmla="*/ 3268512 w 3861136"/>
              <a:gd name="connsiteY5" fmla="*/ 1128903 h 2433902"/>
              <a:gd name="connsiteX6" fmla="*/ 1077371 w 3861136"/>
              <a:gd name="connsiteY6" fmla="*/ 2433902 h 2433902"/>
              <a:gd name="connsiteX7" fmla="*/ 0 w 3861136"/>
              <a:gd name="connsiteY7" fmla="*/ 449765 h 2433902"/>
              <a:gd name="connsiteX0" fmla="*/ 0 w 3861136"/>
              <a:gd name="connsiteY0" fmla="*/ 449765 h 2060315"/>
              <a:gd name="connsiteX1" fmla="*/ 3321894 w 3861136"/>
              <a:gd name="connsiteY1" fmla="*/ 661957 h 2060315"/>
              <a:gd name="connsiteX2" fmla="*/ 3342703 w 3861136"/>
              <a:gd name="connsiteY2" fmla="*/ 357615 h 2060315"/>
              <a:gd name="connsiteX3" fmla="*/ 3861136 w 3861136"/>
              <a:gd name="connsiteY3" fmla="*/ 991002 h 2060315"/>
              <a:gd name="connsiteX4" fmla="*/ 3145394 w 3861136"/>
              <a:gd name="connsiteY4" fmla="*/ 1340179 h 2060315"/>
              <a:gd name="connsiteX5" fmla="*/ 3268512 w 3861136"/>
              <a:gd name="connsiteY5" fmla="*/ 1128903 h 2060315"/>
              <a:gd name="connsiteX6" fmla="*/ 615601 w 3861136"/>
              <a:gd name="connsiteY6" fmla="*/ 2060315 h 2060315"/>
              <a:gd name="connsiteX7" fmla="*/ 0 w 3861136"/>
              <a:gd name="connsiteY7" fmla="*/ 449765 h 2060315"/>
              <a:gd name="connsiteX0" fmla="*/ 0 w 3861136"/>
              <a:gd name="connsiteY0" fmla="*/ 449765 h 2060315"/>
              <a:gd name="connsiteX1" fmla="*/ 3321894 w 3861136"/>
              <a:gd name="connsiteY1" fmla="*/ 661957 h 2060315"/>
              <a:gd name="connsiteX2" fmla="*/ 3342703 w 3861136"/>
              <a:gd name="connsiteY2" fmla="*/ 357615 h 2060315"/>
              <a:gd name="connsiteX3" fmla="*/ 3861136 w 3861136"/>
              <a:gd name="connsiteY3" fmla="*/ 991002 h 2060315"/>
              <a:gd name="connsiteX4" fmla="*/ 3147317 w 3861136"/>
              <a:gd name="connsiteY4" fmla="*/ 1437662 h 2060315"/>
              <a:gd name="connsiteX5" fmla="*/ 3268512 w 3861136"/>
              <a:gd name="connsiteY5" fmla="*/ 1128903 h 2060315"/>
              <a:gd name="connsiteX6" fmla="*/ 615601 w 3861136"/>
              <a:gd name="connsiteY6" fmla="*/ 2060315 h 2060315"/>
              <a:gd name="connsiteX7" fmla="*/ 0 w 3861136"/>
              <a:gd name="connsiteY7" fmla="*/ 449765 h 2060315"/>
              <a:gd name="connsiteX0" fmla="*/ 0 w 3861136"/>
              <a:gd name="connsiteY0" fmla="*/ 449765 h 2060315"/>
              <a:gd name="connsiteX1" fmla="*/ 3321894 w 3861136"/>
              <a:gd name="connsiteY1" fmla="*/ 661957 h 2060315"/>
              <a:gd name="connsiteX2" fmla="*/ 3342703 w 3861136"/>
              <a:gd name="connsiteY2" fmla="*/ 357615 h 2060315"/>
              <a:gd name="connsiteX3" fmla="*/ 3861136 w 3861136"/>
              <a:gd name="connsiteY3" fmla="*/ 991002 h 2060315"/>
              <a:gd name="connsiteX4" fmla="*/ 3104411 w 3861136"/>
              <a:gd name="connsiteY4" fmla="*/ 1401580 h 2060315"/>
              <a:gd name="connsiteX5" fmla="*/ 3268512 w 3861136"/>
              <a:gd name="connsiteY5" fmla="*/ 1128903 h 2060315"/>
              <a:gd name="connsiteX6" fmla="*/ 615601 w 3861136"/>
              <a:gd name="connsiteY6" fmla="*/ 2060315 h 2060315"/>
              <a:gd name="connsiteX7" fmla="*/ 0 w 3861136"/>
              <a:gd name="connsiteY7" fmla="*/ 449765 h 2060315"/>
              <a:gd name="connsiteX0" fmla="*/ 0 w 4334550"/>
              <a:gd name="connsiteY0" fmla="*/ 416807 h 2136102"/>
              <a:gd name="connsiteX1" fmla="*/ 3795308 w 4334550"/>
              <a:gd name="connsiteY1" fmla="*/ 737744 h 2136102"/>
              <a:gd name="connsiteX2" fmla="*/ 3816117 w 4334550"/>
              <a:gd name="connsiteY2" fmla="*/ 433402 h 2136102"/>
              <a:gd name="connsiteX3" fmla="*/ 4334550 w 4334550"/>
              <a:gd name="connsiteY3" fmla="*/ 1066789 h 2136102"/>
              <a:gd name="connsiteX4" fmla="*/ 3577825 w 4334550"/>
              <a:gd name="connsiteY4" fmla="*/ 1477367 h 2136102"/>
              <a:gd name="connsiteX5" fmla="*/ 3741926 w 4334550"/>
              <a:gd name="connsiteY5" fmla="*/ 1204690 h 2136102"/>
              <a:gd name="connsiteX6" fmla="*/ 1089015 w 4334550"/>
              <a:gd name="connsiteY6" fmla="*/ 2136102 h 2136102"/>
              <a:gd name="connsiteX7" fmla="*/ 0 w 4334550"/>
              <a:gd name="connsiteY7" fmla="*/ 416807 h 2136102"/>
              <a:gd name="connsiteX0" fmla="*/ 0 w 4334550"/>
              <a:gd name="connsiteY0" fmla="*/ 416807 h 2445777"/>
              <a:gd name="connsiteX1" fmla="*/ 3795308 w 4334550"/>
              <a:gd name="connsiteY1" fmla="*/ 737744 h 2445777"/>
              <a:gd name="connsiteX2" fmla="*/ 3816117 w 4334550"/>
              <a:gd name="connsiteY2" fmla="*/ 433402 h 2445777"/>
              <a:gd name="connsiteX3" fmla="*/ 4334550 w 4334550"/>
              <a:gd name="connsiteY3" fmla="*/ 1066789 h 2445777"/>
              <a:gd name="connsiteX4" fmla="*/ 3577825 w 4334550"/>
              <a:gd name="connsiteY4" fmla="*/ 1477367 h 2445777"/>
              <a:gd name="connsiteX5" fmla="*/ 3741926 w 4334550"/>
              <a:gd name="connsiteY5" fmla="*/ 1204690 h 2445777"/>
              <a:gd name="connsiteX6" fmla="*/ 798533 w 4334550"/>
              <a:gd name="connsiteY6" fmla="*/ 2445777 h 2445777"/>
              <a:gd name="connsiteX7" fmla="*/ 0 w 4334550"/>
              <a:gd name="connsiteY7" fmla="*/ 416807 h 244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4550" h="2445777">
                <a:moveTo>
                  <a:pt x="0" y="416807"/>
                </a:moveTo>
                <a:cubicBezTo>
                  <a:pt x="1282714" y="-439991"/>
                  <a:pt x="3019018" y="205554"/>
                  <a:pt x="3795308" y="737744"/>
                </a:cubicBezTo>
                <a:lnTo>
                  <a:pt x="3816117" y="433402"/>
                </a:lnTo>
                <a:lnTo>
                  <a:pt x="4334550" y="1066789"/>
                </a:lnTo>
                <a:lnTo>
                  <a:pt x="3577825" y="1477367"/>
                </a:lnTo>
                <a:lnTo>
                  <a:pt x="3741926" y="1204690"/>
                </a:lnTo>
                <a:cubicBezTo>
                  <a:pt x="2878550" y="1257909"/>
                  <a:pt x="1211966" y="2160329"/>
                  <a:pt x="798533" y="2445777"/>
                </a:cubicBezTo>
                <a:cubicBezTo>
                  <a:pt x="796291" y="1804305"/>
                  <a:pt x="315482" y="812883"/>
                  <a:pt x="0" y="416807"/>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cxnSp>
        <p:nvCxnSpPr>
          <p:cNvPr id="22" name="Прямая соединительная линия 21"/>
          <p:cNvCxnSpPr/>
          <p:nvPr/>
        </p:nvCxnSpPr>
        <p:spPr bwMode="auto">
          <a:xfrm>
            <a:off x="7065435" y="3959225"/>
            <a:ext cx="215900" cy="228600"/>
          </a:xfrm>
          <a:prstGeom prst="line">
            <a:avLst/>
          </a:prstGeom>
          <a:ln w="76200">
            <a:solidFill>
              <a:srgbClr val="00B0F0"/>
            </a:solidFill>
            <a:headEnd type="ova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bwMode="auto">
          <a:xfrm>
            <a:off x="7433735" y="3852863"/>
            <a:ext cx="215900" cy="228600"/>
          </a:xfrm>
          <a:prstGeom prst="line">
            <a:avLst/>
          </a:prstGeom>
          <a:ln w="76200">
            <a:solidFill>
              <a:srgbClr val="00B0F0"/>
            </a:solidFill>
            <a:headEnd type="ova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148166" y="2068532"/>
            <a:ext cx="5753100" cy="923330"/>
          </a:xfrm>
          <a:prstGeom prst="rect">
            <a:avLst/>
          </a:prstGeom>
          <a:noFill/>
        </p:spPr>
        <p:txBody>
          <a:bodyPr>
            <a:spAutoFit/>
          </a:bodyPr>
          <a:lstStyle/>
          <a:p>
            <a:pPr algn="r" eaLnBrk="0" fontAlgn="base" hangingPunct="0">
              <a:lnSpc>
                <a:spcPct val="90000"/>
              </a:lnSpc>
              <a:spcBef>
                <a:spcPct val="0"/>
              </a:spcBef>
              <a:spcAft>
                <a:spcPct val="0"/>
              </a:spcAft>
              <a:defRPr/>
            </a:pPr>
            <a:r>
              <a:rPr lang="ru-RU" sz="2000" dirty="0">
                <a:solidFill>
                  <a:prstClr val="black"/>
                </a:solidFill>
              </a:rPr>
              <a:t>Экспрессия сосудистых рецепторов происходит в зонах разрушения эндотелия т. к. располагаются они </a:t>
            </a:r>
            <a:r>
              <a:rPr lang="ru-RU" sz="2000" dirty="0">
                <a:solidFill>
                  <a:srgbClr val="C00000"/>
                </a:solidFill>
              </a:rPr>
              <a:t>СУБЭНДОТЕЛИАЛЬНО</a:t>
            </a:r>
          </a:p>
        </p:txBody>
      </p:sp>
      <p:sp>
        <p:nvSpPr>
          <p:cNvPr id="12" name="Прямоугольник 11"/>
          <p:cNvSpPr/>
          <p:nvPr/>
        </p:nvSpPr>
        <p:spPr>
          <a:xfrm>
            <a:off x="6389411" y="3168689"/>
            <a:ext cx="1035860" cy="480131"/>
          </a:xfrm>
          <a:prstGeom prst="rect">
            <a:avLst/>
          </a:prstGeom>
        </p:spPr>
        <p:txBody>
          <a:bodyPr wrap="none">
            <a:spAutoFit/>
          </a:bodyPr>
          <a:lstStyle/>
          <a:p>
            <a:pPr algn="r" eaLnBrk="0" fontAlgn="base" hangingPunct="0">
              <a:lnSpc>
                <a:spcPct val="90000"/>
              </a:lnSpc>
              <a:spcBef>
                <a:spcPct val="0"/>
              </a:spcBef>
              <a:spcAft>
                <a:spcPct val="0"/>
              </a:spcAft>
              <a:defRPr/>
            </a:pPr>
            <a:r>
              <a:rPr lang="ru-RU" sz="2800" b="1" dirty="0">
                <a:solidFill>
                  <a:srgbClr val="25A2FF"/>
                </a:solidFill>
              </a:rPr>
              <a:t>5НТ2 </a:t>
            </a:r>
          </a:p>
        </p:txBody>
      </p:sp>
      <p:sp>
        <p:nvSpPr>
          <p:cNvPr id="14" name="Скругленный прямоугольник 13"/>
          <p:cNvSpPr/>
          <p:nvPr/>
        </p:nvSpPr>
        <p:spPr>
          <a:xfrm>
            <a:off x="7541684" y="4351338"/>
            <a:ext cx="4527549" cy="1905000"/>
          </a:xfrm>
          <a:prstGeom prst="roundRect">
            <a:avLst>
              <a:gd name="adj" fmla="val 11671"/>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ru-RU" sz="2000" b="1" dirty="0">
                <a:solidFill>
                  <a:srgbClr val="C00000"/>
                </a:solidFill>
              </a:rPr>
              <a:t>Устранение локальных </a:t>
            </a:r>
            <a:r>
              <a:rPr lang="ru-RU" sz="2000" b="1" dirty="0" err="1">
                <a:solidFill>
                  <a:srgbClr val="C00000"/>
                </a:solidFill>
              </a:rPr>
              <a:t>тромбоцитарно-ангиоспастических</a:t>
            </a:r>
            <a:r>
              <a:rPr lang="ru-RU" sz="2000" b="1" dirty="0">
                <a:solidFill>
                  <a:srgbClr val="C00000"/>
                </a:solidFill>
              </a:rPr>
              <a:t> реакций - уникальное свойство Дузофарма </a:t>
            </a:r>
          </a:p>
        </p:txBody>
      </p:sp>
      <p:sp>
        <p:nvSpPr>
          <p:cNvPr id="27" name="Стрелка вправо 10"/>
          <p:cNvSpPr/>
          <p:nvPr/>
        </p:nvSpPr>
        <p:spPr>
          <a:xfrm rot="18866959" flipV="1">
            <a:off x="1909234" y="2764935"/>
            <a:ext cx="4222750" cy="4811183"/>
          </a:xfrm>
          <a:custGeom>
            <a:avLst/>
            <a:gdLst>
              <a:gd name="connsiteX0" fmla="*/ 0 w 2550722"/>
              <a:gd name="connsiteY0" fmla="*/ 277841 h 1111365"/>
              <a:gd name="connsiteX1" fmla="*/ 1995040 w 2550722"/>
              <a:gd name="connsiteY1" fmla="*/ 277841 h 1111365"/>
              <a:gd name="connsiteX2" fmla="*/ 1995040 w 2550722"/>
              <a:gd name="connsiteY2" fmla="*/ 0 h 1111365"/>
              <a:gd name="connsiteX3" fmla="*/ 2550722 w 2550722"/>
              <a:gd name="connsiteY3" fmla="*/ 555683 h 1111365"/>
              <a:gd name="connsiteX4" fmla="*/ 1995040 w 2550722"/>
              <a:gd name="connsiteY4" fmla="*/ 1111365 h 1111365"/>
              <a:gd name="connsiteX5" fmla="*/ 1995040 w 2550722"/>
              <a:gd name="connsiteY5" fmla="*/ 833524 h 1111365"/>
              <a:gd name="connsiteX6" fmla="*/ 0 w 2550722"/>
              <a:gd name="connsiteY6" fmla="*/ 833524 h 1111365"/>
              <a:gd name="connsiteX7" fmla="*/ 0 w 2550722"/>
              <a:gd name="connsiteY7" fmla="*/ 277841 h 1111365"/>
              <a:gd name="connsiteX0" fmla="*/ 0 w 2579751"/>
              <a:gd name="connsiteY0" fmla="*/ 0 h 1501181"/>
              <a:gd name="connsiteX1" fmla="*/ 2024069 w 2579751"/>
              <a:gd name="connsiteY1" fmla="*/ 667657 h 1501181"/>
              <a:gd name="connsiteX2" fmla="*/ 2024069 w 2579751"/>
              <a:gd name="connsiteY2" fmla="*/ 389816 h 1501181"/>
              <a:gd name="connsiteX3" fmla="*/ 2579751 w 2579751"/>
              <a:gd name="connsiteY3" fmla="*/ 945499 h 1501181"/>
              <a:gd name="connsiteX4" fmla="*/ 2024069 w 2579751"/>
              <a:gd name="connsiteY4" fmla="*/ 1501181 h 1501181"/>
              <a:gd name="connsiteX5" fmla="*/ 2024069 w 2579751"/>
              <a:gd name="connsiteY5" fmla="*/ 1223340 h 1501181"/>
              <a:gd name="connsiteX6" fmla="*/ 29029 w 2579751"/>
              <a:gd name="connsiteY6" fmla="*/ 1223340 h 1501181"/>
              <a:gd name="connsiteX7" fmla="*/ 0 w 2579751"/>
              <a:gd name="connsiteY7" fmla="*/ 0 h 1501181"/>
              <a:gd name="connsiteX0" fmla="*/ 0 w 2579751"/>
              <a:gd name="connsiteY0" fmla="*/ 0 h 1861968"/>
              <a:gd name="connsiteX1" fmla="*/ 2024069 w 2579751"/>
              <a:gd name="connsiteY1" fmla="*/ 667657 h 1861968"/>
              <a:gd name="connsiteX2" fmla="*/ 2024069 w 2579751"/>
              <a:gd name="connsiteY2" fmla="*/ 389816 h 1861968"/>
              <a:gd name="connsiteX3" fmla="*/ 2579751 w 2579751"/>
              <a:gd name="connsiteY3" fmla="*/ 945499 h 1861968"/>
              <a:gd name="connsiteX4" fmla="*/ 2024069 w 2579751"/>
              <a:gd name="connsiteY4" fmla="*/ 1501181 h 1861968"/>
              <a:gd name="connsiteX5" fmla="*/ 2024069 w 2579751"/>
              <a:gd name="connsiteY5" fmla="*/ 1223340 h 1861968"/>
              <a:gd name="connsiteX6" fmla="*/ 29029 w 2579751"/>
              <a:gd name="connsiteY6" fmla="*/ 1861968 h 1861968"/>
              <a:gd name="connsiteX7" fmla="*/ 0 w 2579751"/>
              <a:gd name="connsiteY7" fmla="*/ 0 h 1861968"/>
              <a:gd name="connsiteX0" fmla="*/ 0 w 2521694"/>
              <a:gd name="connsiteY0" fmla="*/ 0 h 1861968"/>
              <a:gd name="connsiteX1" fmla="*/ 2024069 w 2521694"/>
              <a:gd name="connsiteY1" fmla="*/ 667657 h 1861968"/>
              <a:gd name="connsiteX2" fmla="*/ 2024069 w 2521694"/>
              <a:gd name="connsiteY2" fmla="*/ 389816 h 1861968"/>
              <a:gd name="connsiteX3" fmla="*/ 2521694 w 2521694"/>
              <a:gd name="connsiteY3" fmla="*/ 1134185 h 1861968"/>
              <a:gd name="connsiteX4" fmla="*/ 2024069 w 2521694"/>
              <a:gd name="connsiteY4" fmla="*/ 1501181 h 1861968"/>
              <a:gd name="connsiteX5" fmla="*/ 2024069 w 2521694"/>
              <a:gd name="connsiteY5" fmla="*/ 1223340 h 1861968"/>
              <a:gd name="connsiteX6" fmla="*/ 29029 w 2521694"/>
              <a:gd name="connsiteY6" fmla="*/ 1861968 h 1861968"/>
              <a:gd name="connsiteX7" fmla="*/ 0 w 2521694"/>
              <a:gd name="connsiteY7" fmla="*/ 0 h 1861968"/>
              <a:gd name="connsiteX0" fmla="*/ 0 w 2521694"/>
              <a:gd name="connsiteY0" fmla="*/ 0 h 1861968"/>
              <a:gd name="connsiteX1" fmla="*/ 2024069 w 2521694"/>
              <a:gd name="connsiteY1" fmla="*/ 6676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024069 w 2521694"/>
              <a:gd name="connsiteY5" fmla="*/ 1223340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024069 w 2521694"/>
              <a:gd name="connsiteY5" fmla="*/ 1223340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140183 w 2521694"/>
              <a:gd name="connsiteY5" fmla="*/ 1136254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2024069 w 2521694"/>
              <a:gd name="connsiteY4" fmla="*/ 1501181 h 1861968"/>
              <a:gd name="connsiteX5" fmla="*/ 2037592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1908096 w 2521694"/>
              <a:gd name="connsiteY4" fmla="*/ 1469957 h 1861968"/>
              <a:gd name="connsiteX5" fmla="*/ 2037592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1908096 w 2521694"/>
              <a:gd name="connsiteY4" fmla="*/ 1469957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111154 w 2521694"/>
              <a:gd name="connsiteY1" fmla="*/ 769257 h 1861968"/>
              <a:gd name="connsiteX2" fmla="*/ 2198240 w 2521694"/>
              <a:gd name="connsiteY2" fmla="*/ 476902 h 1861968"/>
              <a:gd name="connsiteX3" fmla="*/ 2521694 w 2521694"/>
              <a:gd name="connsiteY3" fmla="*/ 1134185 h 1861968"/>
              <a:gd name="connsiteX4" fmla="*/ 1854571 w 2521694"/>
              <a:gd name="connsiteY4" fmla="*/ 1349524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093312 w 2521694"/>
              <a:gd name="connsiteY1" fmla="*/ 782639 h 1861968"/>
              <a:gd name="connsiteX2" fmla="*/ 2198240 w 2521694"/>
              <a:gd name="connsiteY2" fmla="*/ 476902 h 1861968"/>
              <a:gd name="connsiteX3" fmla="*/ 2521694 w 2521694"/>
              <a:gd name="connsiteY3" fmla="*/ 1134185 h 1861968"/>
              <a:gd name="connsiteX4" fmla="*/ 1854571 w 2521694"/>
              <a:gd name="connsiteY4" fmla="*/ 1349524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093312 w 2521694"/>
              <a:gd name="connsiteY1" fmla="*/ 782639 h 1861968"/>
              <a:gd name="connsiteX2" fmla="*/ 2149174 w 2521694"/>
              <a:gd name="connsiteY2" fmla="*/ 570572 h 1861968"/>
              <a:gd name="connsiteX3" fmla="*/ 2521694 w 2521694"/>
              <a:gd name="connsiteY3" fmla="*/ 1134185 h 1861968"/>
              <a:gd name="connsiteX4" fmla="*/ 1854571 w 2521694"/>
              <a:gd name="connsiteY4" fmla="*/ 1349524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1694"/>
              <a:gd name="connsiteY0" fmla="*/ 0 h 1861968"/>
              <a:gd name="connsiteX1" fmla="*/ 2093312 w 2521694"/>
              <a:gd name="connsiteY1" fmla="*/ 782639 h 1861968"/>
              <a:gd name="connsiteX2" fmla="*/ 2144713 w 2521694"/>
              <a:gd name="connsiteY2" fmla="*/ 548270 h 1861968"/>
              <a:gd name="connsiteX3" fmla="*/ 2521694 w 2521694"/>
              <a:gd name="connsiteY3" fmla="*/ 1134185 h 1861968"/>
              <a:gd name="connsiteX4" fmla="*/ 1854571 w 2521694"/>
              <a:gd name="connsiteY4" fmla="*/ 1349524 h 1861968"/>
              <a:gd name="connsiteX5" fmla="*/ 1943921 w 2521694"/>
              <a:gd name="connsiteY5" fmla="*/ 1154096 h 1861968"/>
              <a:gd name="connsiteX6" fmla="*/ 29029 w 2521694"/>
              <a:gd name="connsiteY6" fmla="*/ 1861968 h 1861968"/>
              <a:gd name="connsiteX7" fmla="*/ 0 w 2521694"/>
              <a:gd name="connsiteY7" fmla="*/ 0 h 1861968"/>
              <a:gd name="connsiteX0" fmla="*/ 0 w 2526154"/>
              <a:gd name="connsiteY0" fmla="*/ 0 h 1861968"/>
              <a:gd name="connsiteX1" fmla="*/ 2093312 w 2526154"/>
              <a:gd name="connsiteY1" fmla="*/ 782639 h 1861968"/>
              <a:gd name="connsiteX2" fmla="*/ 2144713 w 2526154"/>
              <a:gd name="connsiteY2" fmla="*/ 548270 h 1861968"/>
              <a:gd name="connsiteX3" fmla="*/ 2526154 w 2526154"/>
              <a:gd name="connsiteY3" fmla="*/ 1147566 h 1861968"/>
              <a:gd name="connsiteX4" fmla="*/ 1854571 w 2526154"/>
              <a:gd name="connsiteY4" fmla="*/ 1349524 h 1861968"/>
              <a:gd name="connsiteX5" fmla="*/ 1943921 w 2526154"/>
              <a:gd name="connsiteY5" fmla="*/ 1154096 h 1861968"/>
              <a:gd name="connsiteX6" fmla="*/ 29029 w 2526154"/>
              <a:gd name="connsiteY6" fmla="*/ 1861968 h 1861968"/>
              <a:gd name="connsiteX7" fmla="*/ 0 w 2526154"/>
              <a:gd name="connsiteY7" fmla="*/ 0 h 1861968"/>
              <a:gd name="connsiteX0" fmla="*/ 0 w 2526154"/>
              <a:gd name="connsiteY0" fmla="*/ 0 h 1902113"/>
              <a:gd name="connsiteX1" fmla="*/ 2093312 w 2526154"/>
              <a:gd name="connsiteY1" fmla="*/ 782639 h 1902113"/>
              <a:gd name="connsiteX2" fmla="*/ 2144713 w 2526154"/>
              <a:gd name="connsiteY2" fmla="*/ 548270 h 1902113"/>
              <a:gd name="connsiteX3" fmla="*/ 2526154 w 2526154"/>
              <a:gd name="connsiteY3" fmla="*/ 1147566 h 1902113"/>
              <a:gd name="connsiteX4" fmla="*/ 1854571 w 2526154"/>
              <a:gd name="connsiteY4" fmla="*/ 1349524 h 1902113"/>
              <a:gd name="connsiteX5" fmla="*/ 1943921 w 2526154"/>
              <a:gd name="connsiteY5" fmla="*/ 1154096 h 1902113"/>
              <a:gd name="connsiteX6" fmla="*/ 11187 w 2526154"/>
              <a:gd name="connsiteY6" fmla="*/ 1902113 h 1902113"/>
              <a:gd name="connsiteX7" fmla="*/ 0 w 2526154"/>
              <a:gd name="connsiteY7" fmla="*/ 0 h 1902113"/>
              <a:gd name="connsiteX0" fmla="*/ 0 w 2521693"/>
              <a:gd name="connsiteY0" fmla="*/ 0 h 1924416"/>
              <a:gd name="connsiteX1" fmla="*/ 2088851 w 2521693"/>
              <a:gd name="connsiteY1" fmla="*/ 804942 h 1924416"/>
              <a:gd name="connsiteX2" fmla="*/ 2140252 w 2521693"/>
              <a:gd name="connsiteY2" fmla="*/ 570573 h 1924416"/>
              <a:gd name="connsiteX3" fmla="*/ 2521693 w 2521693"/>
              <a:gd name="connsiteY3" fmla="*/ 1169869 h 1924416"/>
              <a:gd name="connsiteX4" fmla="*/ 1850110 w 2521693"/>
              <a:gd name="connsiteY4" fmla="*/ 1371827 h 1924416"/>
              <a:gd name="connsiteX5" fmla="*/ 1939460 w 2521693"/>
              <a:gd name="connsiteY5" fmla="*/ 1176399 h 1924416"/>
              <a:gd name="connsiteX6" fmla="*/ 6726 w 2521693"/>
              <a:gd name="connsiteY6" fmla="*/ 1924416 h 1924416"/>
              <a:gd name="connsiteX7" fmla="*/ 0 w 2521693"/>
              <a:gd name="connsiteY7" fmla="*/ 0 h 1924416"/>
              <a:gd name="connsiteX0" fmla="*/ 0 w 2521693"/>
              <a:gd name="connsiteY0" fmla="*/ 0 h 2112106"/>
              <a:gd name="connsiteX1" fmla="*/ 2088851 w 2521693"/>
              <a:gd name="connsiteY1" fmla="*/ 804942 h 2112106"/>
              <a:gd name="connsiteX2" fmla="*/ 2140252 w 2521693"/>
              <a:gd name="connsiteY2" fmla="*/ 570573 h 2112106"/>
              <a:gd name="connsiteX3" fmla="*/ 2521693 w 2521693"/>
              <a:gd name="connsiteY3" fmla="*/ 1169869 h 2112106"/>
              <a:gd name="connsiteX4" fmla="*/ 1850110 w 2521693"/>
              <a:gd name="connsiteY4" fmla="*/ 1371827 h 2112106"/>
              <a:gd name="connsiteX5" fmla="*/ 1939460 w 2521693"/>
              <a:gd name="connsiteY5" fmla="*/ 1176399 h 2112106"/>
              <a:gd name="connsiteX6" fmla="*/ 115915 w 2521693"/>
              <a:gd name="connsiteY6" fmla="*/ 2112106 h 2112106"/>
              <a:gd name="connsiteX7" fmla="*/ 0 w 2521693"/>
              <a:gd name="connsiteY7" fmla="*/ 0 h 2112106"/>
              <a:gd name="connsiteX0" fmla="*/ 0 w 3061691"/>
              <a:gd name="connsiteY0" fmla="*/ 273168 h 1541533"/>
              <a:gd name="connsiteX1" fmla="*/ 2628849 w 3061691"/>
              <a:gd name="connsiteY1" fmla="*/ 234369 h 1541533"/>
              <a:gd name="connsiteX2" fmla="*/ 2680250 w 3061691"/>
              <a:gd name="connsiteY2" fmla="*/ 0 h 1541533"/>
              <a:gd name="connsiteX3" fmla="*/ 3061691 w 3061691"/>
              <a:gd name="connsiteY3" fmla="*/ 599296 h 1541533"/>
              <a:gd name="connsiteX4" fmla="*/ 2390108 w 3061691"/>
              <a:gd name="connsiteY4" fmla="*/ 801254 h 1541533"/>
              <a:gd name="connsiteX5" fmla="*/ 2479458 w 3061691"/>
              <a:gd name="connsiteY5" fmla="*/ 605826 h 1541533"/>
              <a:gd name="connsiteX6" fmla="*/ 655913 w 3061691"/>
              <a:gd name="connsiteY6" fmla="*/ 1541533 h 1541533"/>
              <a:gd name="connsiteX7" fmla="*/ 0 w 3061691"/>
              <a:gd name="connsiteY7" fmla="*/ 273168 h 1541533"/>
              <a:gd name="connsiteX0" fmla="*/ 0 w 3061691"/>
              <a:gd name="connsiteY0" fmla="*/ 273168 h 1541533"/>
              <a:gd name="connsiteX1" fmla="*/ 2628849 w 3061691"/>
              <a:gd name="connsiteY1" fmla="*/ 234369 h 1541533"/>
              <a:gd name="connsiteX2" fmla="*/ 2680250 w 3061691"/>
              <a:gd name="connsiteY2" fmla="*/ 0 h 1541533"/>
              <a:gd name="connsiteX3" fmla="*/ 3061691 w 3061691"/>
              <a:gd name="connsiteY3" fmla="*/ 599296 h 1541533"/>
              <a:gd name="connsiteX4" fmla="*/ 2390108 w 3061691"/>
              <a:gd name="connsiteY4" fmla="*/ 801254 h 1541533"/>
              <a:gd name="connsiteX5" fmla="*/ 2479458 w 3061691"/>
              <a:gd name="connsiteY5" fmla="*/ 605826 h 1541533"/>
              <a:gd name="connsiteX6" fmla="*/ 655913 w 3061691"/>
              <a:gd name="connsiteY6" fmla="*/ 1541533 h 1541533"/>
              <a:gd name="connsiteX7" fmla="*/ 0 w 3061691"/>
              <a:gd name="connsiteY7" fmla="*/ 273168 h 1541533"/>
              <a:gd name="connsiteX0" fmla="*/ 0 w 3061691"/>
              <a:gd name="connsiteY0" fmla="*/ 430779 h 1699144"/>
              <a:gd name="connsiteX1" fmla="*/ 2628849 w 3061691"/>
              <a:gd name="connsiteY1" fmla="*/ 391980 h 1699144"/>
              <a:gd name="connsiteX2" fmla="*/ 2680250 w 3061691"/>
              <a:gd name="connsiteY2" fmla="*/ 157611 h 1699144"/>
              <a:gd name="connsiteX3" fmla="*/ 3061691 w 3061691"/>
              <a:gd name="connsiteY3" fmla="*/ 756907 h 1699144"/>
              <a:gd name="connsiteX4" fmla="*/ 2390108 w 3061691"/>
              <a:gd name="connsiteY4" fmla="*/ 958865 h 1699144"/>
              <a:gd name="connsiteX5" fmla="*/ 2479458 w 3061691"/>
              <a:gd name="connsiteY5" fmla="*/ 763437 h 1699144"/>
              <a:gd name="connsiteX6" fmla="*/ 655913 w 3061691"/>
              <a:gd name="connsiteY6" fmla="*/ 1699144 h 1699144"/>
              <a:gd name="connsiteX7" fmla="*/ 0 w 3061691"/>
              <a:gd name="connsiteY7" fmla="*/ 430779 h 1699144"/>
              <a:gd name="connsiteX0" fmla="*/ 0 w 3061691"/>
              <a:gd name="connsiteY0" fmla="*/ 430779 h 1900981"/>
              <a:gd name="connsiteX1" fmla="*/ 2628849 w 3061691"/>
              <a:gd name="connsiteY1" fmla="*/ 391980 h 1900981"/>
              <a:gd name="connsiteX2" fmla="*/ 2680250 w 3061691"/>
              <a:gd name="connsiteY2" fmla="*/ 157611 h 1900981"/>
              <a:gd name="connsiteX3" fmla="*/ 3061691 w 3061691"/>
              <a:gd name="connsiteY3" fmla="*/ 756907 h 1900981"/>
              <a:gd name="connsiteX4" fmla="*/ 2390108 w 3061691"/>
              <a:gd name="connsiteY4" fmla="*/ 958865 h 1900981"/>
              <a:gd name="connsiteX5" fmla="*/ 2479458 w 3061691"/>
              <a:gd name="connsiteY5" fmla="*/ 763437 h 1900981"/>
              <a:gd name="connsiteX6" fmla="*/ 255803 w 3061691"/>
              <a:gd name="connsiteY6" fmla="*/ 1900981 h 1900981"/>
              <a:gd name="connsiteX7" fmla="*/ 0 w 3061691"/>
              <a:gd name="connsiteY7" fmla="*/ 430779 h 1900981"/>
              <a:gd name="connsiteX0" fmla="*/ 0 w 3718375"/>
              <a:gd name="connsiteY0" fmla="*/ 492426 h 1851199"/>
              <a:gd name="connsiteX1" fmla="*/ 3285533 w 3718375"/>
              <a:gd name="connsiteY1" fmla="*/ 342198 h 1851199"/>
              <a:gd name="connsiteX2" fmla="*/ 3336934 w 3718375"/>
              <a:gd name="connsiteY2" fmla="*/ 107829 h 1851199"/>
              <a:gd name="connsiteX3" fmla="*/ 3718375 w 3718375"/>
              <a:gd name="connsiteY3" fmla="*/ 707125 h 1851199"/>
              <a:gd name="connsiteX4" fmla="*/ 3046792 w 3718375"/>
              <a:gd name="connsiteY4" fmla="*/ 909083 h 1851199"/>
              <a:gd name="connsiteX5" fmla="*/ 3136142 w 3718375"/>
              <a:gd name="connsiteY5" fmla="*/ 713655 h 1851199"/>
              <a:gd name="connsiteX6" fmla="*/ 912487 w 3718375"/>
              <a:gd name="connsiteY6" fmla="*/ 1851199 h 1851199"/>
              <a:gd name="connsiteX7" fmla="*/ 0 w 3718375"/>
              <a:gd name="connsiteY7" fmla="*/ 492426 h 1851199"/>
              <a:gd name="connsiteX0" fmla="*/ 0 w 3718375"/>
              <a:gd name="connsiteY0" fmla="*/ 596024 h 1954797"/>
              <a:gd name="connsiteX1" fmla="*/ 3285533 w 3718375"/>
              <a:gd name="connsiteY1" fmla="*/ 445796 h 1954797"/>
              <a:gd name="connsiteX2" fmla="*/ 3336934 w 3718375"/>
              <a:gd name="connsiteY2" fmla="*/ 211427 h 1954797"/>
              <a:gd name="connsiteX3" fmla="*/ 3718375 w 3718375"/>
              <a:gd name="connsiteY3" fmla="*/ 810723 h 1954797"/>
              <a:gd name="connsiteX4" fmla="*/ 3046792 w 3718375"/>
              <a:gd name="connsiteY4" fmla="*/ 1012681 h 1954797"/>
              <a:gd name="connsiteX5" fmla="*/ 3136142 w 3718375"/>
              <a:gd name="connsiteY5" fmla="*/ 817253 h 1954797"/>
              <a:gd name="connsiteX6" fmla="*/ 912487 w 3718375"/>
              <a:gd name="connsiteY6" fmla="*/ 1954797 h 1954797"/>
              <a:gd name="connsiteX7" fmla="*/ 0 w 3718375"/>
              <a:gd name="connsiteY7" fmla="*/ 596024 h 1954797"/>
              <a:gd name="connsiteX0" fmla="*/ 0 w 3718375"/>
              <a:gd name="connsiteY0" fmla="*/ 596024 h 2122252"/>
              <a:gd name="connsiteX1" fmla="*/ 3285533 w 3718375"/>
              <a:gd name="connsiteY1" fmla="*/ 445796 h 2122252"/>
              <a:gd name="connsiteX2" fmla="*/ 3336934 w 3718375"/>
              <a:gd name="connsiteY2" fmla="*/ 211427 h 2122252"/>
              <a:gd name="connsiteX3" fmla="*/ 3718375 w 3718375"/>
              <a:gd name="connsiteY3" fmla="*/ 810723 h 2122252"/>
              <a:gd name="connsiteX4" fmla="*/ 3046792 w 3718375"/>
              <a:gd name="connsiteY4" fmla="*/ 1012681 h 2122252"/>
              <a:gd name="connsiteX5" fmla="*/ 3136142 w 3718375"/>
              <a:gd name="connsiteY5" fmla="*/ 817253 h 2122252"/>
              <a:gd name="connsiteX6" fmla="*/ 945001 w 3718375"/>
              <a:gd name="connsiteY6" fmla="*/ 2122252 h 2122252"/>
              <a:gd name="connsiteX7" fmla="*/ 0 w 3718375"/>
              <a:gd name="connsiteY7" fmla="*/ 596024 h 2122252"/>
              <a:gd name="connsiteX0" fmla="*/ 0 w 3728766"/>
              <a:gd name="connsiteY0" fmla="*/ 596024 h 2122252"/>
              <a:gd name="connsiteX1" fmla="*/ 3285533 w 3728766"/>
              <a:gd name="connsiteY1" fmla="*/ 445796 h 2122252"/>
              <a:gd name="connsiteX2" fmla="*/ 3336934 w 3728766"/>
              <a:gd name="connsiteY2" fmla="*/ 211427 h 2122252"/>
              <a:gd name="connsiteX3" fmla="*/ 3728766 w 3728766"/>
              <a:gd name="connsiteY3" fmla="*/ 679352 h 2122252"/>
              <a:gd name="connsiteX4" fmla="*/ 3046792 w 3728766"/>
              <a:gd name="connsiteY4" fmla="*/ 1012681 h 2122252"/>
              <a:gd name="connsiteX5" fmla="*/ 3136142 w 3728766"/>
              <a:gd name="connsiteY5" fmla="*/ 817253 h 2122252"/>
              <a:gd name="connsiteX6" fmla="*/ 945001 w 3728766"/>
              <a:gd name="connsiteY6" fmla="*/ 2122252 h 2122252"/>
              <a:gd name="connsiteX7" fmla="*/ 0 w 3728766"/>
              <a:gd name="connsiteY7" fmla="*/ 596024 h 2122252"/>
              <a:gd name="connsiteX0" fmla="*/ 0 w 3728766"/>
              <a:gd name="connsiteY0" fmla="*/ 645620 h 2171848"/>
              <a:gd name="connsiteX1" fmla="*/ 3189524 w 3728766"/>
              <a:gd name="connsiteY1" fmla="*/ 399903 h 2171848"/>
              <a:gd name="connsiteX2" fmla="*/ 3336934 w 3728766"/>
              <a:gd name="connsiteY2" fmla="*/ 261023 h 2171848"/>
              <a:gd name="connsiteX3" fmla="*/ 3728766 w 3728766"/>
              <a:gd name="connsiteY3" fmla="*/ 728948 h 2171848"/>
              <a:gd name="connsiteX4" fmla="*/ 3046792 w 3728766"/>
              <a:gd name="connsiteY4" fmla="*/ 1062277 h 2171848"/>
              <a:gd name="connsiteX5" fmla="*/ 3136142 w 3728766"/>
              <a:gd name="connsiteY5" fmla="*/ 866849 h 2171848"/>
              <a:gd name="connsiteX6" fmla="*/ 945001 w 3728766"/>
              <a:gd name="connsiteY6" fmla="*/ 2171848 h 2171848"/>
              <a:gd name="connsiteX7" fmla="*/ 0 w 3728766"/>
              <a:gd name="connsiteY7" fmla="*/ 645620 h 2171848"/>
              <a:gd name="connsiteX0" fmla="*/ 0 w 3728766"/>
              <a:gd name="connsiteY0" fmla="*/ 645620 h 2171848"/>
              <a:gd name="connsiteX1" fmla="*/ 3189524 w 3728766"/>
              <a:gd name="connsiteY1" fmla="*/ 399903 h 2171848"/>
              <a:gd name="connsiteX2" fmla="*/ 3210333 w 3728766"/>
              <a:gd name="connsiteY2" fmla="*/ 95561 h 2171848"/>
              <a:gd name="connsiteX3" fmla="*/ 3728766 w 3728766"/>
              <a:gd name="connsiteY3" fmla="*/ 728948 h 2171848"/>
              <a:gd name="connsiteX4" fmla="*/ 3046792 w 3728766"/>
              <a:gd name="connsiteY4" fmla="*/ 1062277 h 2171848"/>
              <a:gd name="connsiteX5" fmla="*/ 3136142 w 3728766"/>
              <a:gd name="connsiteY5" fmla="*/ 866849 h 2171848"/>
              <a:gd name="connsiteX6" fmla="*/ 945001 w 3728766"/>
              <a:gd name="connsiteY6" fmla="*/ 2171848 h 2171848"/>
              <a:gd name="connsiteX7" fmla="*/ 0 w 3728766"/>
              <a:gd name="connsiteY7" fmla="*/ 645620 h 2171848"/>
              <a:gd name="connsiteX0" fmla="*/ 0 w 3728766"/>
              <a:gd name="connsiteY0" fmla="*/ 645620 h 2171848"/>
              <a:gd name="connsiteX1" fmla="*/ 3189524 w 3728766"/>
              <a:gd name="connsiteY1" fmla="*/ 399903 h 2171848"/>
              <a:gd name="connsiteX2" fmla="*/ 3210333 w 3728766"/>
              <a:gd name="connsiteY2" fmla="*/ 95561 h 2171848"/>
              <a:gd name="connsiteX3" fmla="*/ 3728766 w 3728766"/>
              <a:gd name="connsiteY3" fmla="*/ 728948 h 2171848"/>
              <a:gd name="connsiteX4" fmla="*/ 3013024 w 3728766"/>
              <a:gd name="connsiteY4" fmla="*/ 1078125 h 2171848"/>
              <a:gd name="connsiteX5" fmla="*/ 3136142 w 3728766"/>
              <a:gd name="connsiteY5" fmla="*/ 866849 h 2171848"/>
              <a:gd name="connsiteX6" fmla="*/ 945001 w 3728766"/>
              <a:gd name="connsiteY6" fmla="*/ 2171848 h 2171848"/>
              <a:gd name="connsiteX7" fmla="*/ 0 w 3728766"/>
              <a:gd name="connsiteY7" fmla="*/ 645620 h 2171848"/>
              <a:gd name="connsiteX0" fmla="*/ 0 w 3728766"/>
              <a:gd name="connsiteY0" fmla="*/ 645620 h 2651375"/>
              <a:gd name="connsiteX1" fmla="*/ 3189524 w 3728766"/>
              <a:gd name="connsiteY1" fmla="*/ 399903 h 2651375"/>
              <a:gd name="connsiteX2" fmla="*/ 3210333 w 3728766"/>
              <a:gd name="connsiteY2" fmla="*/ 95561 h 2651375"/>
              <a:gd name="connsiteX3" fmla="*/ 3728766 w 3728766"/>
              <a:gd name="connsiteY3" fmla="*/ 728948 h 2651375"/>
              <a:gd name="connsiteX4" fmla="*/ 3013024 w 3728766"/>
              <a:gd name="connsiteY4" fmla="*/ 1078125 h 2651375"/>
              <a:gd name="connsiteX5" fmla="*/ 3136142 w 3728766"/>
              <a:gd name="connsiteY5" fmla="*/ 866849 h 2651375"/>
              <a:gd name="connsiteX6" fmla="*/ 600386 w 3728766"/>
              <a:gd name="connsiteY6" fmla="*/ 2651375 h 2651375"/>
              <a:gd name="connsiteX7" fmla="*/ 0 w 3728766"/>
              <a:gd name="connsiteY7" fmla="*/ 645620 h 2651375"/>
              <a:gd name="connsiteX0" fmla="*/ 0 w 4029108"/>
              <a:gd name="connsiteY0" fmla="*/ 1086685 h 2555814"/>
              <a:gd name="connsiteX1" fmla="*/ 3489866 w 4029108"/>
              <a:gd name="connsiteY1" fmla="*/ 304342 h 2555814"/>
              <a:gd name="connsiteX2" fmla="*/ 3510675 w 4029108"/>
              <a:gd name="connsiteY2" fmla="*/ 0 h 2555814"/>
              <a:gd name="connsiteX3" fmla="*/ 4029108 w 4029108"/>
              <a:gd name="connsiteY3" fmla="*/ 633387 h 2555814"/>
              <a:gd name="connsiteX4" fmla="*/ 3313366 w 4029108"/>
              <a:gd name="connsiteY4" fmla="*/ 982564 h 2555814"/>
              <a:gd name="connsiteX5" fmla="*/ 3436484 w 4029108"/>
              <a:gd name="connsiteY5" fmla="*/ 771288 h 2555814"/>
              <a:gd name="connsiteX6" fmla="*/ 900728 w 4029108"/>
              <a:gd name="connsiteY6" fmla="*/ 2555814 h 2555814"/>
              <a:gd name="connsiteX7" fmla="*/ 0 w 4029108"/>
              <a:gd name="connsiteY7" fmla="*/ 1086685 h 2555814"/>
              <a:gd name="connsiteX0" fmla="*/ 0 w 4029108"/>
              <a:gd name="connsiteY0" fmla="*/ 1086685 h 2555814"/>
              <a:gd name="connsiteX1" fmla="*/ 3489866 w 4029108"/>
              <a:gd name="connsiteY1" fmla="*/ 304342 h 2555814"/>
              <a:gd name="connsiteX2" fmla="*/ 3510675 w 4029108"/>
              <a:gd name="connsiteY2" fmla="*/ 0 h 2555814"/>
              <a:gd name="connsiteX3" fmla="*/ 4029108 w 4029108"/>
              <a:gd name="connsiteY3" fmla="*/ 633387 h 2555814"/>
              <a:gd name="connsiteX4" fmla="*/ 3313366 w 4029108"/>
              <a:gd name="connsiteY4" fmla="*/ 982564 h 2555814"/>
              <a:gd name="connsiteX5" fmla="*/ 3436484 w 4029108"/>
              <a:gd name="connsiteY5" fmla="*/ 771288 h 2555814"/>
              <a:gd name="connsiteX6" fmla="*/ 900728 w 4029108"/>
              <a:gd name="connsiteY6" fmla="*/ 2555814 h 2555814"/>
              <a:gd name="connsiteX7" fmla="*/ 0 w 4029108"/>
              <a:gd name="connsiteY7" fmla="*/ 1086685 h 2555814"/>
              <a:gd name="connsiteX0" fmla="*/ 0 w 4029108"/>
              <a:gd name="connsiteY0" fmla="*/ 1086685 h 2555814"/>
              <a:gd name="connsiteX1" fmla="*/ 3489866 w 4029108"/>
              <a:gd name="connsiteY1" fmla="*/ 304342 h 2555814"/>
              <a:gd name="connsiteX2" fmla="*/ 3510675 w 4029108"/>
              <a:gd name="connsiteY2" fmla="*/ 0 h 2555814"/>
              <a:gd name="connsiteX3" fmla="*/ 4029108 w 4029108"/>
              <a:gd name="connsiteY3" fmla="*/ 633387 h 2555814"/>
              <a:gd name="connsiteX4" fmla="*/ 3313366 w 4029108"/>
              <a:gd name="connsiteY4" fmla="*/ 982564 h 2555814"/>
              <a:gd name="connsiteX5" fmla="*/ 3436484 w 4029108"/>
              <a:gd name="connsiteY5" fmla="*/ 771288 h 2555814"/>
              <a:gd name="connsiteX6" fmla="*/ 900728 w 4029108"/>
              <a:gd name="connsiteY6" fmla="*/ 2555814 h 2555814"/>
              <a:gd name="connsiteX7" fmla="*/ 0 w 4029108"/>
              <a:gd name="connsiteY7" fmla="*/ 1086685 h 2555814"/>
              <a:gd name="connsiteX0" fmla="*/ 0 w 4029108"/>
              <a:gd name="connsiteY0" fmla="*/ 1086685 h 3391671"/>
              <a:gd name="connsiteX1" fmla="*/ 3489866 w 4029108"/>
              <a:gd name="connsiteY1" fmla="*/ 304342 h 3391671"/>
              <a:gd name="connsiteX2" fmla="*/ 3510675 w 4029108"/>
              <a:gd name="connsiteY2" fmla="*/ 0 h 3391671"/>
              <a:gd name="connsiteX3" fmla="*/ 4029108 w 4029108"/>
              <a:gd name="connsiteY3" fmla="*/ 633387 h 3391671"/>
              <a:gd name="connsiteX4" fmla="*/ 3313366 w 4029108"/>
              <a:gd name="connsiteY4" fmla="*/ 982564 h 3391671"/>
              <a:gd name="connsiteX5" fmla="*/ 3436484 w 4029108"/>
              <a:gd name="connsiteY5" fmla="*/ 771288 h 3391671"/>
              <a:gd name="connsiteX6" fmla="*/ 1118986 w 4029108"/>
              <a:gd name="connsiteY6" fmla="*/ 3391671 h 3391671"/>
              <a:gd name="connsiteX7" fmla="*/ 0 w 4029108"/>
              <a:gd name="connsiteY7" fmla="*/ 1086685 h 3391671"/>
              <a:gd name="connsiteX0" fmla="*/ 0 w 4222396"/>
              <a:gd name="connsiteY0" fmla="*/ 1346301 h 3391671"/>
              <a:gd name="connsiteX1" fmla="*/ 3683154 w 4222396"/>
              <a:gd name="connsiteY1" fmla="*/ 304342 h 3391671"/>
              <a:gd name="connsiteX2" fmla="*/ 3703963 w 4222396"/>
              <a:gd name="connsiteY2" fmla="*/ 0 h 3391671"/>
              <a:gd name="connsiteX3" fmla="*/ 4222396 w 4222396"/>
              <a:gd name="connsiteY3" fmla="*/ 633387 h 3391671"/>
              <a:gd name="connsiteX4" fmla="*/ 3506654 w 4222396"/>
              <a:gd name="connsiteY4" fmla="*/ 982564 h 3391671"/>
              <a:gd name="connsiteX5" fmla="*/ 3629772 w 4222396"/>
              <a:gd name="connsiteY5" fmla="*/ 771288 h 3391671"/>
              <a:gd name="connsiteX6" fmla="*/ 1312274 w 4222396"/>
              <a:gd name="connsiteY6" fmla="*/ 3391671 h 3391671"/>
              <a:gd name="connsiteX7" fmla="*/ 0 w 4222396"/>
              <a:gd name="connsiteY7" fmla="*/ 1346301 h 33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2396" h="3391671">
                <a:moveTo>
                  <a:pt x="0" y="1346301"/>
                </a:moveTo>
                <a:cubicBezTo>
                  <a:pt x="1282714" y="489503"/>
                  <a:pt x="2376502" y="31578"/>
                  <a:pt x="3683154" y="304342"/>
                </a:cubicBezTo>
                <a:lnTo>
                  <a:pt x="3703963" y="0"/>
                </a:lnTo>
                <a:lnTo>
                  <a:pt x="4222396" y="633387"/>
                </a:lnTo>
                <a:lnTo>
                  <a:pt x="3506654" y="982564"/>
                </a:lnTo>
                <a:lnTo>
                  <a:pt x="3629772" y="771288"/>
                </a:lnTo>
                <a:cubicBezTo>
                  <a:pt x="2376164" y="1115523"/>
                  <a:pt x="1725707" y="3106223"/>
                  <a:pt x="1312274" y="3391671"/>
                </a:cubicBezTo>
                <a:cubicBezTo>
                  <a:pt x="1310032" y="2750199"/>
                  <a:pt x="315482" y="1742377"/>
                  <a:pt x="0" y="1346301"/>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sp>
        <p:nvSpPr>
          <p:cNvPr id="26" name="Скругленный прямоугольник 25"/>
          <p:cNvSpPr/>
          <p:nvPr/>
        </p:nvSpPr>
        <p:spPr>
          <a:xfrm>
            <a:off x="185460" y="4875213"/>
            <a:ext cx="6203951" cy="1905000"/>
          </a:xfrm>
          <a:prstGeom prst="roundRect">
            <a:avLst>
              <a:gd name="adj" fmla="val 116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base" hangingPunct="0">
              <a:spcBef>
                <a:spcPct val="0"/>
              </a:spcBef>
              <a:spcAft>
                <a:spcPct val="0"/>
              </a:spcAft>
              <a:defRPr/>
            </a:pPr>
            <a:r>
              <a:rPr lang="ru-RU" sz="2000" dirty="0">
                <a:solidFill>
                  <a:prstClr val="black"/>
                </a:solidFill>
              </a:rPr>
              <a:t>Вазоконстрикторные и тромбоцитарные реакции, опосредуемые серотонином через рецепторы 5НТ2, реализуются локально: </a:t>
            </a:r>
            <a:r>
              <a:rPr lang="ru-RU" sz="2000" dirty="0">
                <a:solidFill>
                  <a:srgbClr val="C00000"/>
                </a:solidFill>
              </a:rPr>
              <a:t>В ЗОНАХ АНГИОПАТИИ</a:t>
            </a:r>
          </a:p>
        </p:txBody>
      </p:sp>
    </p:spTree>
    <p:extLst>
      <p:ext uri="{BB962C8B-B14F-4D97-AF65-F5344CB8AC3E}">
        <p14:creationId xmlns:p14="http://schemas.microsoft.com/office/powerpoint/2010/main" val="4288849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1F4FF077-E373-4EB2-BE27-BC11C8C5174D}"/>
              </a:ext>
            </a:extLst>
          </p:cNvPr>
          <p:cNvPicPr>
            <a:picLocks noChangeAspect="1"/>
          </p:cNvPicPr>
          <p:nvPr/>
        </p:nvPicPr>
        <p:blipFill rotWithShape="1">
          <a:blip r:embed="rId3"/>
          <a:srcRect l="7967" t="24429" r="7329"/>
          <a:stretch/>
        </p:blipFill>
        <p:spPr>
          <a:xfrm>
            <a:off x="1063487" y="913642"/>
            <a:ext cx="10341424" cy="4278637"/>
          </a:xfrm>
          <a:prstGeom prst="rect">
            <a:avLst/>
          </a:prstGeom>
        </p:spPr>
      </p:pic>
      <p:sp>
        <p:nvSpPr>
          <p:cNvPr id="12" name="Прямоугольник: скругленные углы 11">
            <a:extLst>
              <a:ext uri="{FF2B5EF4-FFF2-40B4-BE49-F238E27FC236}">
                <a16:creationId xmlns:a16="http://schemas.microsoft.com/office/drawing/2014/main" id="{CD51D8E6-5002-4F63-AB2D-717764C65B6E}"/>
              </a:ext>
            </a:extLst>
          </p:cNvPr>
          <p:cNvSpPr/>
          <p:nvPr/>
        </p:nvSpPr>
        <p:spPr>
          <a:xfrm>
            <a:off x="1063487" y="1096629"/>
            <a:ext cx="10341424" cy="5074265"/>
          </a:xfrm>
          <a:prstGeom prst="roundRect">
            <a:avLst>
              <a:gd name="adj" fmla="val 10157"/>
            </a:avLst>
          </a:prstGeom>
          <a:gradFill flip="none" rotWithShape="1">
            <a:gsLst>
              <a:gs pos="0">
                <a:schemeClr val="accent1">
                  <a:lumMod val="5000"/>
                  <a:lumOff val="95000"/>
                  <a:alpha val="90000"/>
                </a:schemeClr>
              </a:gs>
              <a:gs pos="74000">
                <a:srgbClr val="B9D5DB">
                  <a:alpha val="82000"/>
                </a:srgbClr>
              </a:gs>
              <a:gs pos="92000">
                <a:srgbClr val="B9D5DB">
                  <a:alpha val="67843"/>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graphicFrame>
        <p:nvGraphicFramePr>
          <p:cNvPr id="6" name="Диаграмма 7">
            <a:extLst>
              <a:ext uri="{FF2B5EF4-FFF2-40B4-BE49-F238E27FC236}">
                <a16:creationId xmlns:a16="http://schemas.microsoft.com/office/drawing/2014/main" id="{73367D0E-DE17-437F-B905-7CA9F034FC6E}"/>
              </a:ext>
            </a:extLst>
          </p:cNvPr>
          <p:cNvGraphicFramePr>
            <a:graphicFrameLocks/>
          </p:cNvGraphicFramePr>
          <p:nvPr/>
        </p:nvGraphicFramePr>
        <p:xfrm>
          <a:off x="2531464" y="1890669"/>
          <a:ext cx="7070541" cy="3349731"/>
        </p:xfrm>
        <a:graphic>
          <a:graphicData uri="http://schemas.openxmlformats.org/drawingml/2006/chart">
            <c:chart xmlns:c="http://schemas.openxmlformats.org/drawingml/2006/chart" xmlns:r="http://schemas.openxmlformats.org/officeDocument/2006/relationships" r:id="rId4"/>
          </a:graphicData>
        </a:graphic>
      </p:graphicFrame>
      <p:sp>
        <p:nvSpPr>
          <p:cNvPr id="94211" name="Прямоугольник 9">
            <a:extLst>
              <a:ext uri="{FF2B5EF4-FFF2-40B4-BE49-F238E27FC236}">
                <a16:creationId xmlns:a16="http://schemas.microsoft.com/office/drawing/2014/main" id="{7E3BDA32-AEF8-4B7C-972A-2939BB3FF8BD}"/>
              </a:ext>
            </a:extLst>
          </p:cNvPr>
          <p:cNvSpPr>
            <a:spLocks noChangeArrowheads="1"/>
          </p:cNvSpPr>
          <p:nvPr/>
        </p:nvSpPr>
        <p:spPr bwMode="auto">
          <a:xfrm>
            <a:off x="1063487" y="2715683"/>
            <a:ext cx="2238896" cy="1015663"/>
          </a:xfrm>
          <a:prstGeom prst="rect">
            <a:avLst/>
          </a:prstGeom>
          <a:no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a:defRPr/>
            </a:pPr>
            <a:r>
              <a:rPr lang="ru-RU" altLang="ru-RU" sz="2000" dirty="0">
                <a:solidFill>
                  <a:srgbClr val="000000"/>
                </a:solidFill>
                <a:latin typeface="Calibri" panose="020F0502020204030204" pitchFamily="34" charset="0"/>
              </a:rPr>
              <a:t>∆ эндотелий-зависимой </a:t>
            </a:r>
            <a:r>
              <a:rPr lang="ru-RU" altLang="ru-RU" sz="2000" dirty="0" err="1">
                <a:solidFill>
                  <a:srgbClr val="000000"/>
                </a:solidFill>
                <a:latin typeface="Calibri" panose="020F0502020204030204" pitchFamily="34" charset="0"/>
              </a:rPr>
              <a:t>вазодилатации</a:t>
            </a:r>
            <a:endParaRPr lang="ru-RU" altLang="ru-RU" sz="2000" dirty="0">
              <a:solidFill>
                <a:srgbClr val="000000"/>
              </a:solidFill>
              <a:latin typeface="Calibri" panose="020F0502020204030204" pitchFamily="34" charset="0"/>
            </a:endParaRPr>
          </a:p>
        </p:txBody>
      </p:sp>
      <p:sp>
        <p:nvSpPr>
          <p:cNvPr id="113671" name="Прямоугольник 11">
            <a:extLst>
              <a:ext uri="{FF2B5EF4-FFF2-40B4-BE49-F238E27FC236}">
                <a16:creationId xmlns:a16="http://schemas.microsoft.com/office/drawing/2014/main" id="{9521C72F-DDC9-48BC-B7DB-255AB6F60791}"/>
              </a:ext>
            </a:extLst>
          </p:cNvPr>
          <p:cNvSpPr>
            <a:spLocks noChangeArrowheads="1"/>
          </p:cNvSpPr>
          <p:nvPr/>
        </p:nvSpPr>
        <p:spPr bwMode="auto">
          <a:xfrm>
            <a:off x="232550" y="6521892"/>
            <a:ext cx="9960951" cy="264688"/>
          </a:xfrm>
          <a:prstGeom prst="rect">
            <a:avLst/>
          </a:prstGeom>
        </p:spPr>
        <p:txBody>
          <a:bodyPr wrap="square">
            <a:spAutoFit/>
          </a:bodyPr>
          <a:lstStyle/>
          <a:p>
            <a:pPr>
              <a:lnSpc>
                <a:spcPct val="80000"/>
              </a:lnSpc>
              <a:defRPr/>
            </a:pPr>
            <a:r>
              <a:rPr lang="ru-RU" sz="1400" i="1" kern="0" dirty="0">
                <a:solidFill>
                  <a:srgbClr val="E7E6E6">
                    <a:lumMod val="50000"/>
                  </a:srgbClr>
                </a:solidFill>
                <a:latin typeface="Arial Narrow" panose="020B0606020202030204" pitchFamily="34" charset="0"/>
              </a:rPr>
              <a:t>Левин О.С.// РМАНПО // Современная терапия в психиатрии и неврологии// №1 2018 </a:t>
            </a:r>
          </a:p>
        </p:txBody>
      </p:sp>
      <p:sp>
        <p:nvSpPr>
          <p:cNvPr id="23" name="TextBox 22">
            <a:extLst>
              <a:ext uri="{FF2B5EF4-FFF2-40B4-BE49-F238E27FC236}">
                <a16:creationId xmlns:a16="http://schemas.microsoft.com/office/drawing/2014/main" id="{D7F50AAE-D159-4F55-9F21-23ED96BF6C20}"/>
              </a:ext>
            </a:extLst>
          </p:cNvPr>
          <p:cNvSpPr txBox="1"/>
          <p:nvPr/>
        </p:nvSpPr>
        <p:spPr>
          <a:xfrm>
            <a:off x="232551" y="104775"/>
            <a:ext cx="11780034" cy="1015663"/>
          </a:xfrm>
          <a:prstGeom prst="rect">
            <a:avLst/>
          </a:prstGeom>
          <a:noFill/>
        </p:spPr>
        <p:txBody>
          <a:bodyPr wrap="square" rtlCol="0">
            <a:spAutoFit/>
          </a:bodyPr>
          <a:lstStyle>
            <a:defPPr>
              <a:defRPr lang="ru-RU"/>
            </a:defPPr>
            <a:lvl1pPr>
              <a:defRPr sz="3200" b="1">
                <a:solidFill>
                  <a:srgbClr val="0070C0"/>
                </a:solidFill>
                <a:latin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defRPr/>
            </a:pPr>
            <a:r>
              <a:rPr lang="ru-RU" sz="2800" dirty="0" err="1">
                <a:solidFill>
                  <a:srgbClr val="FF0000"/>
                </a:solidFill>
                <a:latin typeface="Arial" pitchFamily="34" charset="0"/>
                <a:cs typeface="Arial" pitchFamily="34" charset="0"/>
              </a:rPr>
              <a:t>Дузофарм</a:t>
            </a:r>
            <a:r>
              <a:rPr lang="ru-RU" sz="2800" dirty="0">
                <a:solidFill>
                  <a:srgbClr val="FF0000"/>
                </a:solidFill>
                <a:latin typeface="Arial" pitchFamily="34" charset="0"/>
                <a:cs typeface="Arial" pitchFamily="34" charset="0"/>
              </a:rPr>
              <a:t> увеличивает реактивность сосудов</a:t>
            </a:r>
          </a:p>
          <a:p>
            <a:pPr algn="ctr">
              <a:defRPr/>
            </a:pPr>
            <a:endParaRPr lang="ru-RU" dirty="0">
              <a:solidFill>
                <a:srgbClr val="E7E6E6">
                  <a:lumMod val="50000"/>
                </a:srgbClr>
              </a:solidFill>
            </a:endParaRPr>
          </a:p>
        </p:txBody>
      </p:sp>
      <p:sp>
        <p:nvSpPr>
          <p:cNvPr id="94218" name="TextBox 24">
            <a:extLst>
              <a:ext uri="{FF2B5EF4-FFF2-40B4-BE49-F238E27FC236}">
                <a16:creationId xmlns:a16="http://schemas.microsoft.com/office/drawing/2014/main" id="{B829547F-A0C5-4893-A4E7-5C878A28755B}"/>
              </a:ext>
            </a:extLst>
          </p:cNvPr>
          <p:cNvSpPr txBox="1">
            <a:spLocks noChangeArrowheads="1"/>
          </p:cNvSpPr>
          <p:nvPr/>
        </p:nvSpPr>
        <p:spPr bwMode="auto">
          <a:xfrm>
            <a:off x="7412817" y="1371136"/>
            <a:ext cx="4378695" cy="830997"/>
          </a:xfrm>
          <a:prstGeom prst="rect">
            <a:avLst/>
          </a:prstGeom>
          <a:no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defRPr/>
            </a:pPr>
            <a:r>
              <a:rPr lang="en-US" altLang="ru-RU" sz="2400" dirty="0">
                <a:solidFill>
                  <a:prstClr val="black"/>
                </a:solidFill>
                <a:latin typeface="Calibri" panose="020F0502020204030204" pitchFamily="34" charset="0"/>
              </a:rPr>
              <a:t>n = </a:t>
            </a:r>
            <a:r>
              <a:rPr lang="ru-RU" altLang="ru-RU" sz="2400" dirty="0">
                <a:solidFill>
                  <a:prstClr val="black"/>
                </a:solidFill>
                <a:latin typeface="Calibri" panose="020F0502020204030204" pitchFamily="34" charset="0"/>
              </a:rPr>
              <a:t>28</a:t>
            </a:r>
          </a:p>
          <a:p>
            <a:pPr>
              <a:defRPr/>
            </a:pPr>
            <a:r>
              <a:rPr lang="ru-RU" altLang="ru-RU" sz="2400" dirty="0">
                <a:solidFill>
                  <a:prstClr val="black"/>
                </a:solidFill>
                <a:latin typeface="Calibri" panose="020F0502020204030204" pitchFamily="34" charset="0"/>
              </a:rPr>
              <a:t>Дузофарм 300 мг в день</a:t>
            </a:r>
          </a:p>
        </p:txBody>
      </p:sp>
      <p:sp>
        <p:nvSpPr>
          <p:cNvPr id="16" name="TextBox 15">
            <a:extLst>
              <a:ext uri="{FF2B5EF4-FFF2-40B4-BE49-F238E27FC236}">
                <a16:creationId xmlns:a16="http://schemas.microsoft.com/office/drawing/2014/main" id="{BC1DCEF8-1749-446B-8470-256DDD0711C8}"/>
              </a:ext>
            </a:extLst>
          </p:cNvPr>
          <p:cNvSpPr txBox="1"/>
          <p:nvPr/>
        </p:nvSpPr>
        <p:spPr>
          <a:xfrm>
            <a:off x="4444047" y="5052904"/>
            <a:ext cx="7748105" cy="1200329"/>
          </a:xfrm>
          <a:prstGeom prst="rect">
            <a:avLst/>
          </a:prstGeom>
          <a:noFill/>
        </p:spPr>
        <p:txBody>
          <a:bodyPr wrap="square">
            <a:spAutoFit/>
          </a:bodyPr>
          <a:lstStyle/>
          <a:p>
            <a:pPr marL="342900" indent="-342900">
              <a:buFont typeface="Wingdings" panose="05000000000000000000" pitchFamily="2" charset="2"/>
              <a:buChar char="ü"/>
              <a:defRPr/>
            </a:pPr>
            <a:r>
              <a:rPr lang="ru-RU" sz="2400" b="1" dirty="0">
                <a:solidFill>
                  <a:prstClr val="black"/>
                </a:solidFill>
              </a:rPr>
              <a:t>Реактивности сосудов </a:t>
            </a:r>
          </a:p>
          <a:p>
            <a:pPr marL="342900" indent="-342900">
              <a:buFont typeface="Wingdings" panose="05000000000000000000" pitchFamily="2" charset="2"/>
              <a:buChar char="ü"/>
              <a:defRPr/>
            </a:pPr>
            <a:r>
              <a:rPr lang="ru-RU" sz="2400" b="1" dirty="0">
                <a:solidFill>
                  <a:prstClr val="black"/>
                </a:solidFill>
              </a:rPr>
              <a:t>Способности микрососудов реагировать на энергетические и фармакотерапевтические стимулы</a:t>
            </a:r>
          </a:p>
        </p:txBody>
      </p:sp>
      <p:sp>
        <p:nvSpPr>
          <p:cNvPr id="13" name="TextBox 12">
            <a:extLst>
              <a:ext uri="{FF2B5EF4-FFF2-40B4-BE49-F238E27FC236}">
                <a16:creationId xmlns:a16="http://schemas.microsoft.com/office/drawing/2014/main" id="{D26EA4B2-82ED-935A-838C-021C6C24C2DE}"/>
              </a:ext>
            </a:extLst>
          </p:cNvPr>
          <p:cNvSpPr txBox="1"/>
          <p:nvPr/>
        </p:nvSpPr>
        <p:spPr>
          <a:xfrm>
            <a:off x="2093471" y="5281547"/>
            <a:ext cx="2350449" cy="523220"/>
          </a:xfrm>
          <a:prstGeom prst="rect">
            <a:avLst/>
          </a:prstGeom>
          <a:noFill/>
        </p:spPr>
        <p:txBody>
          <a:bodyPr wrap="square">
            <a:spAutoFit/>
          </a:bodyPr>
          <a:lstStyle/>
          <a:p>
            <a:r>
              <a:rPr lang="ru-RU" sz="2800" b="1" dirty="0">
                <a:solidFill>
                  <a:prstClr val="black"/>
                </a:solidFill>
              </a:rPr>
              <a:t>УВЕЛИЧЕНИЕ</a:t>
            </a:r>
          </a:p>
        </p:txBody>
      </p:sp>
    </p:spTree>
    <p:extLst>
      <p:ext uri="{BB962C8B-B14F-4D97-AF65-F5344CB8AC3E}">
        <p14:creationId xmlns:p14="http://schemas.microsoft.com/office/powerpoint/2010/main" val="4135104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8CCB0C5A-5F81-0F18-45A1-2456A660A8EB}"/>
              </a:ext>
            </a:extLst>
          </p:cNvPr>
          <p:cNvPicPr>
            <a:picLocks noChangeAspect="1"/>
          </p:cNvPicPr>
          <p:nvPr/>
        </p:nvPicPr>
        <p:blipFill rotWithShape="1">
          <a:blip r:embed="rId3"/>
          <a:srcRect l="5012" t="445" b="13651"/>
          <a:stretch/>
        </p:blipFill>
        <p:spPr>
          <a:xfrm rot="16200000">
            <a:off x="7049789" y="1734835"/>
            <a:ext cx="6861259" cy="3423484"/>
          </a:xfrm>
          <a:prstGeom prst="rect">
            <a:avLst/>
          </a:prstGeom>
        </p:spPr>
      </p:pic>
      <p:sp>
        <p:nvSpPr>
          <p:cNvPr id="12" name="Прямоугольник 11">
            <a:extLst>
              <a:ext uri="{FF2B5EF4-FFF2-40B4-BE49-F238E27FC236}">
                <a16:creationId xmlns:a16="http://schemas.microsoft.com/office/drawing/2014/main" id="{654C6BA2-A86D-EAD7-B4A3-9FE7C45C697D}"/>
              </a:ext>
            </a:extLst>
          </p:cNvPr>
          <p:cNvSpPr/>
          <p:nvPr/>
        </p:nvSpPr>
        <p:spPr>
          <a:xfrm rot="10800000">
            <a:off x="8077197" y="0"/>
            <a:ext cx="4267203" cy="6877206"/>
          </a:xfrm>
          <a:prstGeom prst="rect">
            <a:avLst/>
          </a:prstGeom>
          <a:gradFill>
            <a:gsLst>
              <a:gs pos="0">
                <a:schemeClr val="bg1">
                  <a:alpha val="26000"/>
                </a:schemeClr>
              </a:gs>
              <a:gs pos="83000">
                <a:schemeClr val="bg1">
                  <a:alpha val="8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14" name="TextBox 13">
            <a:extLst>
              <a:ext uri="{FF2B5EF4-FFF2-40B4-BE49-F238E27FC236}">
                <a16:creationId xmlns:a16="http://schemas.microsoft.com/office/drawing/2014/main" id="{EF77ECBB-A2CF-4506-B9F7-C46731AE7A64}"/>
              </a:ext>
            </a:extLst>
          </p:cNvPr>
          <p:cNvSpPr txBox="1"/>
          <p:nvPr/>
        </p:nvSpPr>
        <p:spPr>
          <a:xfrm>
            <a:off x="0" y="114300"/>
            <a:ext cx="9135573" cy="954107"/>
          </a:xfrm>
          <a:prstGeom prst="rect">
            <a:avLst/>
          </a:prstGeom>
          <a:noFill/>
        </p:spPr>
        <p:txBody>
          <a:bodyPr wrap="square" rtlCol="0">
            <a:spAutoFit/>
          </a:bodyPr>
          <a:lstStyle>
            <a:defPPr>
              <a:defRPr lang="ru-RU"/>
            </a:defPPr>
            <a:lvl1pPr marR="0" lvl="0" indent="0" fontAlgn="auto">
              <a:lnSpc>
                <a:spcPct val="100000"/>
              </a:lnSpc>
              <a:spcBef>
                <a:spcPts val="0"/>
              </a:spcBef>
              <a:spcAft>
                <a:spcPts val="0"/>
              </a:spcAft>
              <a:buClrTx/>
              <a:buSzTx/>
              <a:buFontTx/>
              <a:buNone/>
              <a:tabLst/>
              <a:defRPr kumimoji="0" sz="3200" b="1" i="0" u="none" strike="noStrike" cap="none" spc="0" normalizeH="0" baseline="0">
                <a:ln>
                  <a:noFill/>
                </a:ln>
                <a:solidFill>
                  <a:srgbClr val="336699"/>
                </a:solidFill>
                <a:effectLst/>
                <a:uLnTx/>
                <a:uFillTx/>
                <a:latin typeface="Calibri" panose="020F0502020204030204" pitchFamily="34" charset="0"/>
              </a:defRPr>
            </a:lvl1pPr>
          </a:lstStyle>
          <a:p>
            <a:pPr algn="ctr">
              <a:defRPr/>
            </a:pPr>
            <a:r>
              <a:rPr lang="ru-RU" sz="2800" dirty="0" err="1">
                <a:solidFill>
                  <a:srgbClr val="FF0000"/>
                </a:solidFill>
                <a:latin typeface="Arial" pitchFamily="34" charset="0"/>
                <a:cs typeface="Arial" pitchFamily="34" charset="0"/>
              </a:rPr>
              <a:t>Дузофарм</a:t>
            </a:r>
            <a:r>
              <a:rPr lang="ru-RU" sz="2800" dirty="0">
                <a:solidFill>
                  <a:srgbClr val="FF0000"/>
                </a:solidFill>
                <a:latin typeface="Arial" pitchFamily="34" charset="0"/>
                <a:cs typeface="Arial" pitchFamily="34" charset="0"/>
              </a:rPr>
              <a:t> снижает адгезивные свойства повреждённого эндотелия</a:t>
            </a:r>
          </a:p>
        </p:txBody>
      </p:sp>
      <p:graphicFrame>
        <p:nvGraphicFramePr>
          <p:cNvPr id="18" name="Диаграмма 16">
            <a:extLst>
              <a:ext uri="{FF2B5EF4-FFF2-40B4-BE49-F238E27FC236}">
                <a16:creationId xmlns:a16="http://schemas.microsoft.com/office/drawing/2014/main" id="{3CA82226-0EE8-4478-A753-CE365195DA63}"/>
              </a:ext>
            </a:extLst>
          </p:cNvPr>
          <p:cNvGraphicFramePr>
            <a:graphicFrameLocks/>
          </p:cNvGraphicFramePr>
          <p:nvPr>
            <p:extLst>
              <p:ext uri="{D42A27DB-BD31-4B8C-83A1-F6EECF244321}">
                <p14:modId xmlns:p14="http://schemas.microsoft.com/office/powerpoint/2010/main" val="265179723"/>
              </p:ext>
            </p:extLst>
          </p:nvPr>
        </p:nvGraphicFramePr>
        <p:xfrm>
          <a:off x="1502673" y="2164017"/>
          <a:ext cx="8977745" cy="4132263"/>
        </p:xfrm>
        <a:graphic>
          <a:graphicData uri="http://schemas.openxmlformats.org/drawingml/2006/chart">
            <c:chart xmlns:c="http://schemas.openxmlformats.org/drawingml/2006/chart" xmlns:r="http://schemas.openxmlformats.org/officeDocument/2006/relationships" r:id="rId4"/>
          </a:graphicData>
        </a:graphic>
      </p:graphicFrame>
      <p:sp>
        <p:nvSpPr>
          <p:cNvPr id="19" name="Прямоугольник 18">
            <a:extLst>
              <a:ext uri="{FF2B5EF4-FFF2-40B4-BE49-F238E27FC236}">
                <a16:creationId xmlns:a16="http://schemas.microsoft.com/office/drawing/2014/main" id="{DEEE5561-9B37-4E72-8F75-EC3F6C3BF660}"/>
              </a:ext>
            </a:extLst>
          </p:cNvPr>
          <p:cNvSpPr/>
          <p:nvPr/>
        </p:nvSpPr>
        <p:spPr>
          <a:xfrm>
            <a:off x="8060347" y="3292837"/>
            <a:ext cx="2150452" cy="1015663"/>
          </a:xfrm>
          <a:prstGeom prst="rect">
            <a:avLst/>
          </a:prstGeom>
          <a:noFill/>
        </p:spPr>
        <p:txBody>
          <a:bodyPr wrap="square">
            <a:spAutoFit/>
          </a:bodyPr>
          <a:lstStyle/>
          <a:p>
            <a:pPr>
              <a:defRPr/>
            </a:pPr>
            <a:r>
              <a:rPr lang="ru-RU" sz="2000" kern="0" dirty="0">
                <a:solidFill>
                  <a:srgbClr val="E7E6E6">
                    <a:lumMod val="50000"/>
                  </a:srgbClr>
                </a:solidFill>
                <a:latin typeface="Calibri" panose="020F0502020204030204"/>
              </a:rPr>
              <a:t>n = 60 </a:t>
            </a:r>
          </a:p>
          <a:p>
            <a:pPr>
              <a:defRPr/>
            </a:pPr>
            <a:r>
              <a:rPr lang="ru-RU" sz="2000" kern="0" dirty="0">
                <a:solidFill>
                  <a:srgbClr val="E7E6E6">
                    <a:lumMod val="50000"/>
                  </a:srgbClr>
                </a:solidFill>
                <a:latin typeface="Calibri" panose="020F0502020204030204"/>
              </a:rPr>
              <a:t>после инсульта 1,5 мес</a:t>
            </a:r>
          </a:p>
        </p:txBody>
      </p:sp>
      <p:sp>
        <p:nvSpPr>
          <p:cNvPr id="20" name="Заголовок 1">
            <a:extLst>
              <a:ext uri="{FF2B5EF4-FFF2-40B4-BE49-F238E27FC236}">
                <a16:creationId xmlns:a16="http://schemas.microsoft.com/office/drawing/2014/main" id="{B1ECC61D-B50B-4A0B-909F-BB4968687446}"/>
              </a:ext>
            </a:extLst>
          </p:cNvPr>
          <p:cNvSpPr txBox="1">
            <a:spLocks/>
          </p:cNvSpPr>
          <p:nvPr/>
        </p:nvSpPr>
        <p:spPr>
          <a:xfrm>
            <a:off x="1711743" y="1442546"/>
            <a:ext cx="6956748" cy="807913"/>
          </a:xfrm>
          <a:prstGeom prst="rect">
            <a:avLst/>
          </a:prstGeom>
          <a:noFill/>
        </p:spPr>
        <p:txBody>
          <a:bodyPr wrap="square" lIns="68580" tIns="34290" rIns="68580" bIns="3429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ru-RU" sz="2400" dirty="0">
                <a:solidFill>
                  <a:srgbClr val="E7E6E6">
                    <a:lumMod val="50000"/>
                  </a:srgbClr>
                </a:solidFill>
                <a:latin typeface="Calibri" panose="020F0502020204030204" pitchFamily="34" charset="0"/>
              </a:rPr>
              <a:t>ДИНАМИКА «МОЛЕКУЛЫ ЭНДОТЕЛИАЛЬНОЙ КЛЕТОЧНОЙ АДГЕЗИИ»  - Е-СЕЛЕКТИНА</a:t>
            </a:r>
          </a:p>
        </p:txBody>
      </p:sp>
      <p:sp>
        <p:nvSpPr>
          <p:cNvPr id="29" name="TextBox 28">
            <a:extLst>
              <a:ext uri="{FF2B5EF4-FFF2-40B4-BE49-F238E27FC236}">
                <a16:creationId xmlns:a16="http://schemas.microsoft.com/office/drawing/2014/main" id="{6C213FDA-A6EC-4389-B71B-37E7679F6B82}"/>
              </a:ext>
            </a:extLst>
          </p:cNvPr>
          <p:cNvSpPr txBox="1"/>
          <p:nvPr/>
        </p:nvSpPr>
        <p:spPr>
          <a:xfrm>
            <a:off x="554307" y="5334947"/>
            <a:ext cx="8884607" cy="954107"/>
          </a:xfrm>
          <a:prstGeom prst="rect">
            <a:avLst/>
          </a:prstGeom>
          <a:noFill/>
        </p:spPr>
        <p:txBody>
          <a:bodyPr wrap="square" rtlCol="0">
            <a:spAutoFit/>
          </a:bodyPr>
          <a:lstStyle/>
          <a:p>
            <a:pPr>
              <a:defRPr/>
            </a:pPr>
            <a:r>
              <a:rPr lang="ru-RU" sz="2800" b="1" dirty="0">
                <a:solidFill>
                  <a:srgbClr val="E7E6E6">
                    <a:lumMod val="50000"/>
                  </a:srgbClr>
                </a:solidFill>
                <a:latin typeface="Calibri" panose="020F0502020204030204"/>
              </a:rPr>
              <a:t>ТЕРАПИЯ ДУЗОФАРМОМ ВЕДЁТ К СНИЖЕНИЮ КОНЦЕНТРАЦИИ Е-СЕЛЕКТИНА</a:t>
            </a:r>
          </a:p>
        </p:txBody>
      </p:sp>
      <p:sp>
        <p:nvSpPr>
          <p:cNvPr id="32" name="Прямоугольник 31">
            <a:extLst>
              <a:ext uri="{FF2B5EF4-FFF2-40B4-BE49-F238E27FC236}">
                <a16:creationId xmlns:a16="http://schemas.microsoft.com/office/drawing/2014/main" id="{D8B0B68A-432A-4D31-A908-B0001485D938}"/>
              </a:ext>
            </a:extLst>
          </p:cNvPr>
          <p:cNvSpPr/>
          <p:nvPr/>
        </p:nvSpPr>
        <p:spPr>
          <a:xfrm>
            <a:off x="149021" y="6462977"/>
            <a:ext cx="9324975" cy="240066"/>
          </a:xfrm>
          <a:prstGeom prst="rect">
            <a:avLst/>
          </a:prstGeom>
        </p:spPr>
        <p:txBody>
          <a:bodyPr>
            <a:spAutoFit/>
          </a:bodyPr>
          <a:lstStyle/>
          <a:p>
            <a:pPr>
              <a:lnSpc>
                <a:spcPct val="80000"/>
              </a:lnSpc>
              <a:defRPr/>
            </a:pPr>
            <a:r>
              <a:rPr lang="ru-RU" sz="1200" i="1" kern="0" dirty="0">
                <a:solidFill>
                  <a:srgbClr val="E7E6E6">
                    <a:lumMod val="50000"/>
                  </a:srgbClr>
                </a:solidFill>
                <a:latin typeface="Arial Narrow" panose="020B0606020202030204" pitchFamily="34" charset="0"/>
              </a:rPr>
              <a:t> В.Н. Шишкова // Федеральный центр патологии речи и нейрореабилитации // Врач 2017 </a:t>
            </a:r>
          </a:p>
        </p:txBody>
      </p:sp>
      <p:sp>
        <p:nvSpPr>
          <p:cNvPr id="2" name="TextBox 1">
            <a:extLst>
              <a:ext uri="{FF2B5EF4-FFF2-40B4-BE49-F238E27FC236}">
                <a16:creationId xmlns:a16="http://schemas.microsoft.com/office/drawing/2014/main" id="{15EA213C-B803-C330-96F7-2A772D87D1A7}"/>
              </a:ext>
            </a:extLst>
          </p:cNvPr>
          <p:cNvSpPr txBox="1"/>
          <p:nvPr/>
        </p:nvSpPr>
        <p:spPr>
          <a:xfrm>
            <a:off x="2986407" y="2790453"/>
            <a:ext cx="1914144" cy="369332"/>
          </a:xfrm>
          <a:prstGeom prst="rect">
            <a:avLst/>
          </a:prstGeom>
          <a:noFill/>
        </p:spPr>
        <p:txBody>
          <a:bodyPr wrap="square" rtlCol="0">
            <a:spAutoFit/>
          </a:bodyPr>
          <a:lstStyle/>
          <a:p>
            <a:r>
              <a:rPr lang="ru-RU" dirty="0">
                <a:solidFill>
                  <a:prstClr val="black">
                    <a:lumMod val="50000"/>
                    <a:lumOff val="50000"/>
                  </a:prstClr>
                </a:solidFill>
                <a:latin typeface="Arial Nova" panose="020B0504020202020204" pitchFamily="34" charset="0"/>
              </a:rPr>
              <a:t>СТ. ТЕРАПИЯ</a:t>
            </a:r>
          </a:p>
        </p:txBody>
      </p:sp>
      <p:sp>
        <p:nvSpPr>
          <p:cNvPr id="13" name="TextBox 12">
            <a:extLst>
              <a:ext uri="{FF2B5EF4-FFF2-40B4-BE49-F238E27FC236}">
                <a16:creationId xmlns:a16="http://schemas.microsoft.com/office/drawing/2014/main" id="{41AB8B10-1968-46C7-1052-051CB75AED68}"/>
              </a:ext>
            </a:extLst>
          </p:cNvPr>
          <p:cNvSpPr txBox="1"/>
          <p:nvPr/>
        </p:nvSpPr>
        <p:spPr>
          <a:xfrm>
            <a:off x="5591869" y="2274085"/>
            <a:ext cx="1914144" cy="923330"/>
          </a:xfrm>
          <a:prstGeom prst="rect">
            <a:avLst/>
          </a:prstGeom>
          <a:noFill/>
        </p:spPr>
        <p:txBody>
          <a:bodyPr wrap="square" rtlCol="0">
            <a:spAutoFit/>
          </a:bodyPr>
          <a:lstStyle/>
          <a:p>
            <a:r>
              <a:rPr lang="ru-RU" dirty="0">
                <a:solidFill>
                  <a:srgbClr val="336699"/>
                </a:solidFill>
                <a:latin typeface="Arial Nova" panose="020B0504020202020204" pitchFamily="34" charset="0"/>
              </a:rPr>
              <a:t>СТ. ТЕРАПИЯ </a:t>
            </a:r>
          </a:p>
          <a:p>
            <a:r>
              <a:rPr lang="ru-RU" dirty="0">
                <a:solidFill>
                  <a:srgbClr val="336699"/>
                </a:solidFill>
                <a:latin typeface="Arial Nova" panose="020B0504020202020204" pitchFamily="34" charset="0"/>
              </a:rPr>
              <a:t>+ДУЗОФАРМ </a:t>
            </a:r>
          </a:p>
          <a:p>
            <a:r>
              <a:rPr lang="ru-RU" dirty="0">
                <a:solidFill>
                  <a:srgbClr val="336699"/>
                </a:solidFill>
                <a:latin typeface="Arial Nova" panose="020B0504020202020204" pitchFamily="34" charset="0"/>
              </a:rPr>
              <a:t>  300 МГ/СУТ</a:t>
            </a:r>
          </a:p>
        </p:txBody>
      </p:sp>
      <p:sp>
        <p:nvSpPr>
          <p:cNvPr id="16" name="TextBox 15">
            <a:extLst>
              <a:ext uri="{FF2B5EF4-FFF2-40B4-BE49-F238E27FC236}">
                <a16:creationId xmlns:a16="http://schemas.microsoft.com/office/drawing/2014/main" id="{6D4FB0FE-CC17-0402-1F64-3950BFFA616C}"/>
              </a:ext>
            </a:extLst>
          </p:cNvPr>
          <p:cNvSpPr txBox="1"/>
          <p:nvPr/>
        </p:nvSpPr>
        <p:spPr>
          <a:xfrm>
            <a:off x="3943479" y="4868351"/>
            <a:ext cx="727588" cy="307777"/>
          </a:xfrm>
          <a:prstGeom prst="rect">
            <a:avLst/>
          </a:prstGeom>
          <a:noFill/>
        </p:spPr>
        <p:txBody>
          <a:bodyPr wrap="square">
            <a:spAutoFit/>
          </a:bodyPr>
          <a:lstStyle/>
          <a:p>
            <a:r>
              <a:rPr lang="ru-RU" sz="1400" i="1" dirty="0">
                <a:solidFill>
                  <a:prstClr val="black"/>
                </a:solidFill>
                <a:latin typeface="Arial Nova" panose="020B0504020202020204" pitchFamily="34" charset="0"/>
              </a:rPr>
              <a:t>р≤0,05</a:t>
            </a:r>
          </a:p>
        </p:txBody>
      </p:sp>
    </p:spTree>
    <p:extLst>
      <p:ext uri="{BB962C8B-B14F-4D97-AF65-F5344CB8AC3E}">
        <p14:creationId xmlns:p14="http://schemas.microsoft.com/office/powerpoint/2010/main" val="3460791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15719DC0-F209-5418-03E5-9A6CE58B60D2}"/>
              </a:ext>
            </a:extLst>
          </p:cNvPr>
          <p:cNvPicPr>
            <a:picLocks noChangeAspect="1"/>
          </p:cNvPicPr>
          <p:nvPr/>
        </p:nvPicPr>
        <p:blipFill rotWithShape="1">
          <a:blip r:embed="rId3"/>
          <a:srcRect r="34700" b="8671"/>
          <a:stretch/>
        </p:blipFill>
        <p:spPr>
          <a:xfrm>
            <a:off x="28447" y="719668"/>
            <a:ext cx="4892004" cy="5497944"/>
          </a:xfrm>
          <a:prstGeom prst="rect">
            <a:avLst/>
          </a:prstGeom>
        </p:spPr>
      </p:pic>
      <p:sp>
        <p:nvSpPr>
          <p:cNvPr id="15" name="TextBox 14">
            <a:extLst>
              <a:ext uri="{FF2B5EF4-FFF2-40B4-BE49-F238E27FC236}">
                <a16:creationId xmlns:a16="http://schemas.microsoft.com/office/drawing/2014/main" id="{AF274C00-E804-4099-9958-1795A85B093F}"/>
              </a:ext>
            </a:extLst>
          </p:cNvPr>
          <p:cNvSpPr txBox="1"/>
          <p:nvPr/>
        </p:nvSpPr>
        <p:spPr>
          <a:xfrm>
            <a:off x="-545936" y="153596"/>
            <a:ext cx="13274155" cy="59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defTabSz="685800">
              <a:lnSpc>
                <a:spcPct val="90000"/>
              </a:lnSpc>
              <a:defRPr sz="3600" b="1">
                <a:solidFill>
                  <a:srgbClr val="0070C0"/>
                </a:solidFill>
              </a:defRPr>
            </a:lvl1pPr>
            <a:lvl2pPr defTabSz="685800">
              <a:lnSpc>
                <a:spcPct val="90000"/>
              </a:lnSpc>
              <a:defRPr sz="3300">
                <a:solidFill>
                  <a:schemeClr val="lt1"/>
                </a:solidFill>
              </a:defRPr>
            </a:lvl2pPr>
            <a:lvl3pPr defTabSz="685800">
              <a:lnSpc>
                <a:spcPct val="90000"/>
              </a:lnSpc>
              <a:defRPr sz="3300">
                <a:solidFill>
                  <a:schemeClr val="lt1"/>
                </a:solidFill>
              </a:defRPr>
            </a:lvl3pPr>
            <a:lvl4pPr defTabSz="685800">
              <a:lnSpc>
                <a:spcPct val="90000"/>
              </a:lnSpc>
              <a:defRPr sz="3300">
                <a:solidFill>
                  <a:schemeClr val="lt1"/>
                </a:solidFill>
              </a:defRPr>
            </a:lvl4pPr>
            <a:lvl5pPr defTabSz="685800">
              <a:lnSpc>
                <a:spcPct val="90000"/>
              </a:lnSpc>
              <a:defRPr sz="3300">
                <a:solidFill>
                  <a:schemeClr val="lt1"/>
                </a:solidFill>
              </a:defRPr>
            </a:lvl5pPr>
            <a:lvl6pPr marL="457200" defTabSz="685800" fontAlgn="base">
              <a:lnSpc>
                <a:spcPct val="90000"/>
              </a:lnSpc>
              <a:spcBef>
                <a:spcPct val="0"/>
              </a:spcBef>
              <a:spcAft>
                <a:spcPct val="0"/>
              </a:spcAft>
              <a:defRPr sz="3300">
                <a:solidFill>
                  <a:schemeClr val="lt1"/>
                </a:solidFill>
              </a:defRPr>
            </a:lvl6pPr>
            <a:lvl7pPr marL="914400" defTabSz="685800" fontAlgn="base">
              <a:lnSpc>
                <a:spcPct val="90000"/>
              </a:lnSpc>
              <a:spcBef>
                <a:spcPct val="0"/>
              </a:spcBef>
              <a:spcAft>
                <a:spcPct val="0"/>
              </a:spcAft>
              <a:defRPr sz="3300">
                <a:solidFill>
                  <a:schemeClr val="lt1"/>
                </a:solidFill>
              </a:defRPr>
            </a:lvl7pPr>
            <a:lvl8pPr marL="1371600" defTabSz="685800" fontAlgn="base">
              <a:lnSpc>
                <a:spcPct val="90000"/>
              </a:lnSpc>
              <a:spcBef>
                <a:spcPct val="0"/>
              </a:spcBef>
              <a:spcAft>
                <a:spcPct val="0"/>
              </a:spcAft>
              <a:defRPr sz="3300">
                <a:solidFill>
                  <a:schemeClr val="lt1"/>
                </a:solidFill>
              </a:defRPr>
            </a:lvl8pPr>
            <a:lvl9pPr marL="1828800" defTabSz="685800" fontAlgn="base">
              <a:lnSpc>
                <a:spcPct val="90000"/>
              </a:lnSpc>
              <a:spcBef>
                <a:spcPct val="0"/>
              </a:spcBef>
              <a:spcAft>
                <a:spcPct val="0"/>
              </a:spcAft>
              <a:defRPr sz="3300">
                <a:solidFill>
                  <a:schemeClr val="lt1"/>
                </a:solidFill>
              </a:defRPr>
            </a:lvl9pPr>
          </a:lstStyle>
          <a:p>
            <a:r>
              <a:rPr lang="ru-RU" sz="2800" dirty="0" err="1">
                <a:solidFill>
                  <a:srgbClr val="FF0000"/>
                </a:solidFill>
                <a:latin typeface="Arial" pitchFamily="34" charset="0"/>
                <a:cs typeface="Arial" pitchFamily="34" charset="0"/>
              </a:rPr>
              <a:t>Дузофарм</a:t>
            </a:r>
            <a:r>
              <a:rPr lang="ru-RU" sz="2800" dirty="0">
                <a:solidFill>
                  <a:srgbClr val="FF0000"/>
                </a:solidFill>
                <a:latin typeface="Arial" pitchFamily="34" charset="0"/>
                <a:cs typeface="Arial" pitchFamily="34" charset="0"/>
              </a:rPr>
              <a:t> при микроангиопатии</a:t>
            </a:r>
          </a:p>
        </p:txBody>
      </p:sp>
      <p:grpSp>
        <p:nvGrpSpPr>
          <p:cNvPr id="19" name="Группа 18">
            <a:extLst>
              <a:ext uri="{FF2B5EF4-FFF2-40B4-BE49-F238E27FC236}">
                <a16:creationId xmlns:a16="http://schemas.microsoft.com/office/drawing/2014/main" id="{17BF4178-39CC-7BB7-D7A5-2E7FDFFB0BA2}"/>
              </a:ext>
            </a:extLst>
          </p:cNvPr>
          <p:cNvGrpSpPr/>
          <p:nvPr/>
        </p:nvGrpSpPr>
        <p:grpSpPr>
          <a:xfrm>
            <a:off x="3395493" y="948932"/>
            <a:ext cx="8330843" cy="5338193"/>
            <a:chOff x="3395491" y="948925"/>
            <a:chExt cx="8330842" cy="5338193"/>
          </a:xfrm>
        </p:grpSpPr>
        <p:pic>
          <p:nvPicPr>
            <p:cNvPr id="11" name="Рисунок 10">
              <a:extLst>
                <a:ext uri="{FF2B5EF4-FFF2-40B4-BE49-F238E27FC236}">
                  <a16:creationId xmlns:a16="http://schemas.microsoft.com/office/drawing/2014/main" id="{63D65426-61F3-EDF7-79CE-CF8A87B43265}"/>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rcRect l="22429" t="15502" r="17099"/>
            <a:stretch/>
          </p:blipFill>
          <p:spPr>
            <a:xfrm rot="10800000">
              <a:off x="3395491" y="1049865"/>
              <a:ext cx="8237708" cy="5190305"/>
            </a:xfrm>
            <a:prstGeom prst="homePlate">
              <a:avLst>
                <a:gd name="adj" fmla="val 26700"/>
              </a:avLst>
            </a:prstGeom>
            <a:ln>
              <a:noFill/>
            </a:ln>
            <a:effectLst/>
          </p:spPr>
        </p:pic>
        <p:sp>
          <p:nvSpPr>
            <p:cNvPr id="5" name="Стрелка: влево 4">
              <a:extLst>
                <a:ext uri="{FF2B5EF4-FFF2-40B4-BE49-F238E27FC236}">
                  <a16:creationId xmlns:a16="http://schemas.microsoft.com/office/drawing/2014/main" id="{1FFFB237-AAD7-F7FD-9F21-3F68278DC179}"/>
                </a:ext>
              </a:extLst>
            </p:cNvPr>
            <p:cNvSpPr/>
            <p:nvPr/>
          </p:nvSpPr>
          <p:spPr>
            <a:xfrm>
              <a:off x="3395491" y="948925"/>
              <a:ext cx="8330842" cy="5338193"/>
            </a:xfrm>
            <a:prstGeom prst="leftArrow">
              <a:avLst>
                <a:gd name="adj1" fmla="val 100000"/>
                <a:gd name="adj2" fmla="val 26308"/>
              </a:avLst>
            </a:prstGeom>
            <a:gradFill flip="none" rotWithShape="1">
              <a:gsLst>
                <a:gs pos="0">
                  <a:schemeClr val="bg1">
                    <a:alpha val="69000"/>
                  </a:schemeClr>
                </a:gs>
                <a:gs pos="39000">
                  <a:schemeClr val="bg1">
                    <a:alpha val="5600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65000"/>
                    <a:lumOff val="35000"/>
                  </a:prstClr>
                </a:solidFill>
              </a:endParaRPr>
            </a:p>
          </p:txBody>
        </p:sp>
      </p:grpSp>
      <p:sp>
        <p:nvSpPr>
          <p:cNvPr id="2" name="TextBox 1">
            <a:extLst>
              <a:ext uri="{FF2B5EF4-FFF2-40B4-BE49-F238E27FC236}">
                <a16:creationId xmlns:a16="http://schemas.microsoft.com/office/drawing/2014/main" id="{49418119-3E07-4189-8AEE-049089C4CCC8}"/>
              </a:ext>
            </a:extLst>
          </p:cNvPr>
          <p:cNvSpPr txBox="1"/>
          <p:nvPr/>
        </p:nvSpPr>
        <p:spPr>
          <a:xfrm>
            <a:off x="8003310" y="3038067"/>
            <a:ext cx="3723183" cy="1815882"/>
          </a:xfrm>
          <a:prstGeom prst="rect">
            <a:avLst/>
          </a:prstGeom>
          <a:noFill/>
        </p:spPr>
        <p:txBody>
          <a:bodyPr wrap="square" rtlCol="0">
            <a:spAutoFit/>
          </a:bodyPr>
          <a:lstStyle>
            <a:defPPr>
              <a:defRPr lang="ru-RU"/>
            </a:defPPr>
            <a:lvl1pPr>
              <a:defRPr sz="2800" b="1">
                <a:solidFill>
                  <a:srgbClr val="0070C0"/>
                </a:solidFill>
              </a:defRPr>
            </a:lvl1pPr>
          </a:lstStyle>
          <a:p>
            <a:pPr>
              <a:lnSpc>
                <a:spcPct val="80000"/>
              </a:lnSpc>
            </a:pPr>
            <a:r>
              <a:rPr lang="ru-RU" dirty="0">
                <a:solidFill>
                  <a:srgbClr val="FF0000"/>
                </a:solidFill>
              </a:rPr>
              <a:t>Восстанавливает</a:t>
            </a:r>
          </a:p>
          <a:p>
            <a:pPr>
              <a:lnSpc>
                <a:spcPct val="80000"/>
              </a:lnSpc>
            </a:pPr>
            <a:r>
              <a:rPr lang="ru-RU" b="0" dirty="0">
                <a:solidFill>
                  <a:srgbClr val="FF0000"/>
                </a:solidFill>
              </a:rPr>
              <a:t>реактивность сосудов и ауторегуляцию кровотока</a:t>
            </a:r>
          </a:p>
        </p:txBody>
      </p:sp>
      <p:sp>
        <p:nvSpPr>
          <p:cNvPr id="3" name="TextBox 2">
            <a:extLst>
              <a:ext uri="{FF2B5EF4-FFF2-40B4-BE49-F238E27FC236}">
                <a16:creationId xmlns:a16="http://schemas.microsoft.com/office/drawing/2014/main" id="{D1177B89-BEF3-46D4-9DA4-606A71649A7A}"/>
              </a:ext>
            </a:extLst>
          </p:cNvPr>
          <p:cNvSpPr txBox="1"/>
          <p:nvPr/>
        </p:nvSpPr>
        <p:spPr>
          <a:xfrm>
            <a:off x="5018285" y="1561767"/>
            <a:ext cx="3856355" cy="1133580"/>
          </a:xfrm>
          <a:prstGeom prst="rect">
            <a:avLst/>
          </a:prstGeom>
          <a:noFill/>
        </p:spPr>
        <p:txBody>
          <a:bodyPr wrap="square" rtlCol="0">
            <a:spAutoFit/>
          </a:bodyPr>
          <a:lstStyle>
            <a:defPPr>
              <a:defRPr lang="ru-RU"/>
            </a:defPPr>
            <a:lvl1pPr>
              <a:lnSpc>
                <a:spcPct val="80000"/>
              </a:lnSpc>
              <a:defRPr sz="2800" b="1">
                <a:solidFill>
                  <a:srgbClr val="0070C0"/>
                </a:solidFill>
              </a:defRPr>
            </a:lvl1pPr>
          </a:lstStyle>
          <a:p>
            <a:r>
              <a:rPr lang="ru-RU" dirty="0">
                <a:solidFill>
                  <a:srgbClr val="FF0000"/>
                </a:solidFill>
              </a:rPr>
              <a:t>Увеличивает </a:t>
            </a:r>
            <a:r>
              <a:rPr lang="ru-RU" b="0" dirty="0">
                <a:solidFill>
                  <a:srgbClr val="FF0000"/>
                </a:solidFill>
              </a:rPr>
              <a:t>гемоперфузию </a:t>
            </a:r>
            <a:endParaRPr lang="en-US" b="0" dirty="0">
              <a:solidFill>
                <a:srgbClr val="FF0000"/>
              </a:solidFill>
            </a:endParaRPr>
          </a:p>
          <a:p>
            <a:r>
              <a:rPr lang="ru-RU" b="0" dirty="0">
                <a:solidFill>
                  <a:srgbClr val="FF0000"/>
                </a:solidFill>
              </a:rPr>
              <a:t>в зонах ишемии</a:t>
            </a:r>
          </a:p>
        </p:txBody>
      </p:sp>
      <p:pic>
        <p:nvPicPr>
          <p:cNvPr id="14" name="Рисунок 13">
            <a:extLst>
              <a:ext uri="{FF2B5EF4-FFF2-40B4-BE49-F238E27FC236}">
                <a16:creationId xmlns:a16="http://schemas.microsoft.com/office/drawing/2014/main" id="{33FBD8E1-87DC-4C83-8D9F-2F7CB9AC21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1497" y="2278167"/>
            <a:ext cx="4395179" cy="2878341"/>
          </a:xfrm>
          <a:prstGeom prst="rect">
            <a:avLst/>
          </a:prstGeom>
        </p:spPr>
      </p:pic>
      <p:sp>
        <p:nvSpPr>
          <p:cNvPr id="4" name="TextBox 3">
            <a:extLst>
              <a:ext uri="{FF2B5EF4-FFF2-40B4-BE49-F238E27FC236}">
                <a16:creationId xmlns:a16="http://schemas.microsoft.com/office/drawing/2014/main" id="{52FE31C8-AD0D-424C-9C8A-BBA3E2955C74}"/>
              </a:ext>
            </a:extLst>
          </p:cNvPr>
          <p:cNvSpPr txBox="1"/>
          <p:nvPr/>
        </p:nvSpPr>
        <p:spPr>
          <a:xfrm>
            <a:off x="4920449" y="4739321"/>
            <a:ext cx="4104115" cy="1478290"/>
          </a:xfrm>
          <a:prstGeom prst="rect">
            <a:avLst/>
          </a:prstGeom>
          <a:noFill/>
        </p:spPr>
        <p:txBody>
          <a:bodyPr wrap="square" rtlCol="0">
            <a:spAutoFit/>
          </a:bodyPr>
          <a:lstStyle>
            <a:defPPr>
              <a:defRPr lang="ru-RU"/>
            </a:defPPr>
            <a:lvl1pPr>
              <a:lnSpc>
                <a:spcPct val="80000"/>
              </a:lnSpc>
              <a:defRPr sz="2800" b="1">
                <a:solidFill>
                  <a:srgbClr val="0070C0"/>
                </a:solidFill>
              </a:defRPr>
            </a:lvl1pPr>
          </a:lstStyle>
          <a:p>
            <a:r>
              <a:rPr lang="ru-RU" dirty="0">
                <a:solidFill>
                  <a:srgbClr val="FF0000"/>
                </a:solidFill>
              </a:rPr>
              <a:t>Не провоцирует </a:t>
            </a:r>
            <a:r>
              <a:rPr lang="ru-RU" b="0" dirty="0">
                <a:solidFill>
                  <a:srgbClr val="FF0000"/>
                </a:solidFill>
              </a:rPr>
              <a:t>осложнения антитромбоцитарной терапии</a:t>
            </a:r>
          </a:p>
        </p:txBody>
      </p:sp>
    </p:spTree>
    <p:extLst>
      <p:ext uri="{BB962C8B-B14F-4D97-AF65-F5344CB8AC3E}">
        <p14:creationId xmlns:p14="http://schemas.microsoft.com/office/powerpoint/2010/main" val="1789091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Box 24">
            <a:extLst>
              <a:ext uri="{FF2B5EF4-FFF2-40B4-BE49-F238E27FC236}">
                <a16:creationId xmlns:a16="http://schemas.microsoft.com/office/drawing/2014/main" id="{06689B41-825E-463F-8A1F-FFDD09D8AAA7}"/>
              </a:ext>
            </a:extLst>
          </p:cNvPr>
          <p:cNvSpPr txBox="1">
            <a:spLocks noChangeArrowheads="1"/>
          </p:cNvSpPr>
          <p:nvPr/>
        </p:nvSpPr>
        <p:spPr bwMode="auto">
          <a:xfrm>
            <a:off x="547920" y="280402"/>
            <a:ext cx="112479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ru-RU" altLang="ru-RU" sz="2800" b="1" dirty="0" err="1">
                <a:solidFill>
                  <a:srgbClr val="FF0000"/>
                </a:solidFill>
              </a:rPr>
              <a:t>Дузофарм</a:t>
            </a:r>
            <a:r>
              <a:rPr lang="ru-RU" altLang="ru-RU" sz="2800" b="1" dirty="0">
                <a:solidFill>
                  <a:srgbClr val="FF0000"/>
                </a:solidFill>
              </a:rPr>
              <a:t> – комплексный </a:t>
            </a:r>
            <a:r>
              <a:rPr lang="ru-RU" altLang="ru-RU" sz="2800" b="1" dirty="0" err="1">
                <a:solidFill>
                  <a:srgbClr val="FF0000"/>
                </a:solidFill>
              </a:rPr>
              <a:t>эндотелиопротектор</a:t>
            </a:r>
            <a:endParaRPr lang="ru-RU" altLang="ru-RU" sz="2800" b="1" dirty="0">
              <a:solidFill>
                <a:srgbClr val="FF0000"/>
              </a:solidFill>
            </a:endParaRPr>
          </a:p>
        </p:txBody>
      </p:sp>
      <p:graphicFrame>
        <p:nvGraphicFramePr>
          <p:cNvPr id="2" name="Диаграмма 3">
            <a:extLst>
              <a:ext uri="{FF2B5EF4-FFF2-40B4-BE49-F238E27FC236}">
                <a16:creationId xmlns:a16="http://schemas.microsoft.com/office/drawing/2014/main" id="{C293A2DE-FFA3-4511-8EF3-1F9EF7EB309C}"/>
              </a:ext>
            </a:extLst>
          </p:cNvPr>
          <p:cNvGraphicFramePr>
            <a:graphicFrameLocks/>
          </p:cNvGraphicFramePr>
          <p:nvPr>
            <p:extLst>
              <p:ext uri="{D42A27DB-BD31-4B8C-83A1-F6EECF244321}">
                <p14:modId xmlns:p14="http://schemas.microsoft.com/office/powerpoint/2010/main" val="531427703"/>
              </p:ext>
            </p:extLst>
          </p:nvPr>
        </p:nvGraphicFramePr>
        <p:xfrm>
          <a:off x="3231722" y="926770"/>
          <a:ext cx="7292083" cy="4938983"/>
        </p:xfrm>
        <a:graphic>
          <a:graphicData uri="http://schemas.openxmlformats.org/drawingml/2006/chart">
            <c:chart xmlns:c="http://schemas.openxmlformats.org/drawingml/2006/chart" xmlns:r="http://schemas.openxmlformats.org/officeDocument/2006/relationships" r:id="rId3"/>
          </a:graphicData>
        </a:graphic>
      </p:graphicFrame>
      <p:sp>
        <p:nvSpPr>
          <p:cNvPr id="16" name="Прямоугольник 15">
            <a:extLst>
              <a:ext uri="{FF2B5EF4-FFF2-40B4-BE49-F238E27FC236}">
                <a16:creationId xmlns:a16="http://schemas.microsoft.com/office/drawing/2014/main" id="{4A5F009E-1F5A-498B-9258-6E25164698A1}"/>
              </a:ext>
            </a:extLst>
          </p:cNvPr>
          <p:cNvSpPr/>
          <p:nvPr/>
        </p:nvSpPr>
        <p:spPr>
          <a:xfrm>
            <a:off x="900488" y="5882027"/>
            <a:ext cx="11067445" cy="62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eaLnBrk="0" fontAlgn="base" hangingPunct="0">
              <a:lnSpc>
                <a:spcPct val="90000"/>
              </a:lnSpc>
              <a:spcBef>
                <a:spcPct val="0"/>
              </a:spcBef>
              <a:spcAft>
                <a:spcPct val="0"/>
              </a:spcAft>
              <a:defRPr/>
            </a:pPr>
            <a:r>
              <a:rPr lang="ru-RU" sz="2800" b="1" dirty="0">
                <a:solidFill>
                  <a:srgbClr val="FF0000"/>
                </a:solidFill>
                <a:latin typeface="Calibri" panose="020F0502020204030204"/>
              </a:rPr>
              <a:t>ВЫСОКАЯ СТЕПЕНЬ АНГИОПРОТЕКТИВНОГО ДЕЙСТВИЯ ДУЗОФАРМА</a:t>
            </a:r>
          </a:p>
        </p:txBody>
      </p:sp>
      <p:sp>
        <p:nvSpPr>
          <p:cNvPr id="60440" name="Прямоугольник 13">
            <a:extLst>
              <a:ext uri="{FF2B5EF4-FFF2-40B4-BE49-F238E27FC236}">
                <a16:creationId xmlns:a16="http://schemas.microsoft.com/office/drawing/2014/main" id="{63198C42-2E89-4788-9392-06E636E583D6}"/>
              </a:ext>
            </a:extLst>
          </p:cNvPr>
          <p:cNvSpPr>
            <a:spLocks noChangeArrowheads="1"/>
          </p:cNvSpPr>
          <p:nvPr/>
        </p:nvSpPr>
        <p:spPr bwMode="auto">
          <a:xfrm>
            <a:off x="7942061" y="2812452"/>
            <a:ext cx="2140563" cy="1015663"/>
          </a:xfrm>
          <a:prstGeom prst="rect">
            <a:avLst/>
          </a:prstGeom>
          <a:noFill/>
          <a:ln>
            <a:noFill/>
          </a:ln>
        </p:spPr>
        <p:txBody>
          <a:bodyPr wrap="square">
            <a:spAutoFit/>
          </a:bodyPr>
          <a:lstStyle>
            <a:lvl1pPr>
              <a:spcBef>
                <a:spcPts val="800"/>
              </a:spcBef>
              <a:buClr>
                <a:srgbClr val="3333CC"/>
              </a:buClr>
              <a:buSzPct val="60000"/>
              <a:buFont typeface="Wingdings" panose="05000000000000000000" pitchFamily="2" charset="2"/>
              <a:buChar char="n"/>
              <a:defRPr sz="3200">
                <a:solidFill>
                  <a:srgbClr val="000000"/>
                </a:solidFill>
                <a:latin typeface="Tahoma" panose="020B0604030504040204" pitchFamily="34" charset="0"/>
              </a:defRPr>
            </a:lvl1pPr>
            <a:lvl2pPr marL="742950" indent="-285750">
              <a:spcBef>
                <a:spcPts val="700"/>
              </a:spcBef>
              <a:buClr>
                <a:srgbClr val="FF0000"/>
              </a:buClr>
              <a:buSzPct val="55000"/>
              <a:buFont typeface="Wingdings" panose="05000000000000000000" pitchFamily="2" charset="2"/>
              <a:buChar char="n"/>
              <a:defRPr sz="2800">
                <a:solidFill>
                  <a:srgbClr val="000000"/>
                </a:solidFill>
                <a:latin typeface="Tahoma" panose="020B0604030504040204" pitchFamily="34" charset="0"/>
              </a:defRPr>
            </a:lvl2pPr>
            <a:lvl3pPr marL="1143000" indent="-228600">
              <a:spcBef>
                <a:spcPts val="600"/>
              </a:spcBef>
              <a:buClr>
                <a:srgbClr val="3333CC"/>
              </a:buClr>
              <a:buSzPct val="50000"/>
              <a:buFont typeface="Wingdings" panose="05000000000000000000" pitchFamily="2" charset="2"/>
              <a:buChar char="n"/>
              <a:defRPr sz="2400">
                <a:solidFill>
                  <a:srgbClr val="000000"/>
                </a:solidFill>
                <a:latin typeface="Tahoma" panose="020B0604030504040204" pitchFamily="34" charset="0"/>
              </a:defRPr>
            </a:lvl3pPr>
            <a:lvl4pPr marL="1600200" indent="-228600">
              <a:spcBef>
                <a:spcPts val="500"/>
              </a:spcBef>
              <a:buClr>
                <a:srgbClr val="FFCF01"/>
              </a:buClr>
              <a:buSzPct val="55000"/>
              <a:buFont typeface="Wingdings" panose="05000000000000000000" pitchFamily="2" charset="2"/>
              <a:buChar char="n"/>
              <a:defRPr sz="2000">
                <a:solidFill>
                  <a:srgbClr val="000000"/>
                </a:solidFill>
                <a:latin typeface="Tahoma" panose="020B0604030504040204" pitchFamily="34" charset="0"/>
              </a:defRPr>
            </a:lvl4pPr>
            <a:lvl5pPr marL="2057400" indent="-228600">
              <a:spcBef>
                <a:spcPts val="500"/>
              </a:spcBef>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5pPr>
            <a:lvl6pPr marL="25146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6pPr>
            <a:lvl7pPr marL="29718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7pPr>
            <a:lvl8pPr marL="34290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8pPr>
            <a:lvl9pPr marL="38862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9pPr>
          </a:lstStyle>
          <a:p>
            <a:pPr fontAlgn="base">
              <a:spcBef>
                <a:spcPct val="0"/>
              </a:spcBef>
              <a:spcAft>
                <a:spcPct val="0"/>
              </a:spcAft>
              <a:buClrTx/>
              <a:buSzTx/>
              <a:buFont typeface="Wingdings" panose="05000000000000000000" pitchFamily="2" charset="2"/>
              <a:buNone/>
              <a:defRPr/>
            </a:pPr>
            <a:r>
              <a:rPr lang="ru-RU" altLang="ru-RU" sz="2000" b="1" dirty="0">
                <a:solidFill>
                  <a:srgbClr val="4472C4">
                    <a:lumMod val="20000"/>
                    <a:lumOff val="80000"/>
                  </a:srgbClr>
                </a:solidFill>
                <a:latin typeface="Calibri" panose="020F0502020204030204"/>
                <a:cs typeface="Arial" panose="020B0604020202020204" pitchFamily="34" charset="0"/>
              </a:rPr>
              <a:t>БАЗ. ТЕРАПИЯ</a:t>
            </a:r>
          </a:p>
          <a:p>
            <a:pPr fontAlgn="base">
              <a:spcBef>
                <a:spcPct val="0"/>
              </a:spcBef>
              <a:spcAft>
                <a:spcPct val="0"/>
              </a:spcAft>
              <a:buClrTx/>
              <a:buSzTx/>
              <a:buFont typeface="Wingdings" panose="05000000000000000000" pitchFamily="2" charset="2"/>
              <a:buNone/>
              <a:defRPr/>
            </a:pPr>
            <a:r>
              <a:rPr lang="ru-RU" altLang="ru-RU" sz="2000" b="1" dirty="0">
                <a:solidFill>
                  <a:srgbClr val="4472C4">
                    <a:lumMod val="20000"/>
                    <a:lumOff val="80000"/>
                  </a:srgbClr>
                </a:solidFill>
                <a:latin typeface="Calibri" panose="020F0502020204030204"/>
                <a:cs typeface="Arial" panose="020B0604020202020204" pitchFamily="34" charset="0"/>
              </a:rPr>
              <a:t>+ ДУЗОФАРМ </a:t>
            </a:r>
          </a:p>
          <a:p>
            <a:pPr fontAlgn="base">
              <a:spcBef>
                <a:spcPct val="0"/>
              </a:spcBef>
              <a:spcAft>
                <a:spcPct val="0"/>
              </a:spcAft>
              <a:buClrTx/>
              <a:buSzTx/>
              <a:buFont typeface="Wingdings" panose="05000000000000000000" pitchFamily="2" charset="2"/>
              <a:buNone/>
              <a:defRPr/>
            </a:pPr>
            <a:r>
              <a:rPr lang="ru-RU" altLang="ru-RU" sz="2000" b="1" dirty="0">
                <a:solidFill>
                  <a:srgbClr val="4472C4">
                    <a:lumMod val="20000"/>
                    <a:lumOff val="80000"/>
                  </a:srgbClr>
                </a:solidFill>
                <a:latin typeface="Calibri" panose="020F0502020204030204"/>
                <a:cs typeface="Arial" panose="020B0604020202020204" pitchFamily="34" charset="0"/>
              </a:rPr>
              <a:t>300 МГ/СУТ</a:t>
            </a:r>
          </a:p>
        </p:txBody>
      </p:sp>
      <p:sp>
        <p:nvSpPr>
          <p:cNvPr id="60441" name="TextBox 24">
            <a:extLst>
              <a:ext uri="{FF2B5EF4-FFF2-40B4-BE49-F238E27FC236}">
                <a16:creationId xmlns:a16="http://schemas.microsoft.com/office/drawing/2014/main" id="{F5E722FC-45CE-4D9B-97DB-9C50F962FF03}"/>
              </a:ext>
            </a:extLst>
          </p:cNvPr>
          <p:cNvSpPr txBox="1">
            <a:spLocks noChangeArrowheads="1"/>
          </p:cNvSpPr>
          <p:nvPr/>
        </p:nvSpPr>
        <p:spPr bwMode="auto">
          <a:xfrm>
            <a:off x="8764270" y="1000490"/>
            <a:ext cx="23188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3333CC"/>
              </a:buClr>
              <a:buSzPct val="60000"/>
              <a:buFont typeface="Wingdings" panose="05000000000000000000" pitchFamily="2" charset="2"/>
              <a:buChar char="n"/>
              <a:defRPr sz="3200">
                <a:solidFill>
                  <a:srgbClr val="000000"/>
                </a:solidFill>
                <a:latin typeface="Tahoma" panose="020B0604030504040204" pitchFamily="34" charset="0"/>
              </a:defRPr>
            </a:lvl1pPr>
            <a:lvl2pPr marL="742950" indent="-285750">
              <a:spcBef>
                <a:spcPts val="700"/>
              </a:spcBef>
              <a:buClr>
                <a:srgbClr val="FF0000"/>
              </a:buClr>
              <a:buSzPct val="55000"/>
              <a:buFont typeface="Wingdings" panose="05000000000000000000" pitchFamily="2" charset="2"/>
              <a:buChar char="n"/>
              <a:defRPr sz="2800">
                <a:solidFill>
                  <a:srgbClr val="000000"/>
                </a:solidFill>
                <a:latin typeface="Tahoma" panose="020B0604030504040204" pitchFamily="34" charset="0"/>
              </a:defRPr>
            </a:lvl2pPr>
            <a:lvl3pPr marL="1143000" indent="-228600">
              <a:spcBef>
                <a:spcPts val="600"/>
              </a:spcBef>
              <a:buClr>
                <a:srgbClr val="3333CC"/>
              </a:buClr>
              <a:buSzPct val="50000"/>
              <a:buFont typeface="Wingdings" panose="05000000000000000000" pitchFamily="2" charset="2"/>
              <a:buChar char="n"/>
              <a:defRPr sz="2400">
                <a:solidFill>
                  <a:srgbClr val="000000"/>
                </a:solidFill>
                <a:latin typeface="Tahoma" panose="020B0604030504040204" pitchFamily="34" charset="0"/>
              </a:defRPr>
            </a:lvl3pPr>
            <a:lvl4pPr marL="1600200" indent="-228600">
              <a:spcBef>
                <a:spcPts val="500"/>
              </a:spcBef>
              <a:buClr>
                <a:srgbClr val="FFCF01"/>
              </a:buClr>
              <a:buSzPct val="55000"/>
              <a:buFont typeface="Wingdings" panose="05000000000000000000" pitchFamily="2" charset="2"/>
              <a:buChar char="n"/>
              <a:defRPr sz="2000">
                <a:solidFill>
                  <a:srgbClr val="000000"/>
                </a:solidFill>
                <a:latin typeface="Tahoma" panose="020B0604030504040204" pitchFamily="34" charset="0"/>
              </a:defRPr>
            </a:lvl4pPr>
            <a:lvl5pPr marL="2057400" indent="-228600">
              <a:spcBef>
                <a:spcPts val="500"/>
              </a:spcBef>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5pPr>
            <a:lvl6pPr marL="25146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6pPr>
            <a:lvl7pPr marL="29718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7pPr>
            <a:lvl8pPr marL="34290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8pPr>
            <a:lvl9pPr marL="38862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9pPr>
          </a:lstStyle>
          <a:p>
            <a:pPr fontAlgn="base">
              <a:spcBef>
                <a:spcPct val="0"/>
              </a:spcBef>
              <a:spcAft>
                <a:spcPct val="0"/>
              </a:spcAft>
              <a:buClrTx/>
              <a:buSzTx/>
              <a:buFont typeface="Wingdings" panose="05000000000000000000" pitchFamily="2" charset="2"/>
              <a:buNone/>
              <a:defRPr/>
            </a:pPr>
            <a:r>
              <a:rPr lang="en-US" altLang="ru-RU" sz="2000" i="1" dirty="0">
                <a:solidFill>
                  <a:prstClr val="black">
                    <a:lumMod val="65000"/>
                    <a:lumOff val="35000"/>
                  </a:prstClr>
                </a:solidFill>
                <a:latin typeface="Calibri" panose="020F0502020204030204"/>
                <a:cs typeface="Arial" panose="020B0604020202020204" pitchFamily="34" charset="0"/>
              </a:rPr>
              <a:t>n = </a:t>
            </a:r>
            <a:r>
              <a:rPr lang="ru-RU" altLang="ru-RU" sz="2000" i="1" dirty="0">
                <a:solidFill>
                  <a:prstClr val="black">
                    <a:lumMod val="65000"/>
                    <a:lumOff val="35000"/>
                  </a:prstClr>
                </a:solidFill>
                <a:latin typeface="Calibri" panose="020F0502020204030204"/>
                <a:cs typeface="Arial" panose="020B0604020202020204" pitchFamily="34" charset="0"/>
              </a:rPr>
              <a:t>95 </a:t>
            </a:r>
          </a:p>
          <a:p>
            <a:pPr fontAlgn="base">
              <a:spcBef>
                <a:spcPct val="0"/>
              </a:spcBef>
              <a:spcAft>
                <a:spcPct val="0"/>
              </a:spcAft>
              <a:buClrTx/>
              <a:buSzTx/>
              <a:buFont typeface="Wingdings" panose="05000000000000000000" pitchFamily="2" charset="2"/>
              <a:buNone/>
              <a:defRPr/>
            </a:pPr>
            <a:r>
              <a:rPr lang="ru-RU" altLang="ru-RU" sz="2000" i="1" dirty="0">
                <a:solidFill>
                  <a:prstClr val="black">
                    <a:lumMod val="65000"/>
                    <a:lumOff val="35000"/>
                  </a:prstClr>
                </a:solidFill>
                <a:latin typeface="Calibri" panose="020F0502020204030204"/>
                <a:cs typeface="Arial" panose="020B0604020202020204" pitchFamily="34" charset="0"/>
              </a:rPr>
              <a:t>ПОСЛЕ ИНСУЛЬТА </a:t>
            </a:r>
          </a:p>
          <a:p>
            <a:pPr fontAlgn="base">
              <a:spcBef>
                <a:spcPct val="0"/>
              </a:spcBef>
              <a:spcAft>
                <a:spcPct val="0"/>
              </a:spcAft>
              <a:buClrTx/>
              <a:buSzTx/>
              <a:buFont typeface="Wingdings" panose="05000000000000000000" pitchFamily="2" charset="2"/>
              <a:buNone/>
              <a:defRPr/>
            </a:pPr>
            <a:r>
              <a:rPr lang="ru-RU" altLang="ru-RU" sz="2000" i="1" dirty="0">
                <a:solidFill>
                  <a:prstClr val="black">
                    <a:lumMod val="65000"/>
                    <a:lumOff val="35000"/>
                  </a:prstClr>
                </a:solidFill>
                <a:latin typeface="Calibri" panose="020F0502020204030204"/>
                <a:cs typeface="Arial" panose="020B0604020202020204" pitchFamily="34" charset="0"/>
              </a:rPr>
              <a:t>3 МЕС</a:t>
            </a:r>
          </a:p>
        </p:txBody>
      </p:sp>
      <p:sp>
        <p:nvSpPr>
          <p:cNvPr id="60443" name="TextBox 28">
            <a:extLst>
              <a:ext uri="{FF2B5EF4-FFF2-40B4-BE49-F238E27FC236}">
                <a16:creationId xmlns:a16="http://schemas.microsoft.com/office/drawing/2014/main" id="{77DFD87E-EEBC-4A37-BC34-18838B1566A4}"/>
              </a:ext>
            </a:extLst>
          </p:cNvPr>
          <p:cNvSpPr txBox="1">
            <a:spLocks noChangeArrowheads="1"/>
          </p:cNvSpPr>
          <p:nvPr/>
        </p:nvSpPr>
        <p:spPr bwMode="auto">
          <a:xfrm>
            <a:off x="4448283" y="2903009"/>
            <a:ext cx="1570528" cy="707886"/>
          </a:xfrm>
          <a:prstGeom prst="rect">
            <a:avLst/>
          </a:prstGeom>
          <a:noFill/>
          <a:ln>
            <a:noFill/>
          </a:ln>
        </p:spPr>
        <p:txBody>
          <a:bodyPr wrap="square">
            <a:spAutoFit/>
          </a:bodyPr>
          <a:lstStyle>
            <a:lvl1pPr>
              <a:spcBef>
                <a:spcPts val="800"/>
              </a:spcBef>
              <a:buClr>
                <a:srgbClr val="3333CC"/>
              </a:buClr>
              <a:buSzPct val="60000"/>
              <a:buFont typeface="Wingdings" panose="05000000000000000000" pitchFamily="2" charset="2"/>
              <a:buChar char="n"/>
              <a:defRPr sz="3200">
                <a:solidFill>
                  <a:srgbClr val="000000"/>
                </a:solidFill>
                <a:latin typeface="Tahoma" panose="020B0604030504040204" pitchFamily="34" charset="0"/>
              </a:defRPr>
            </a:lvl1pPr>
            <a:lvl2pPr marL="742950" indent="-285750">
              <a:spcBef>
                <a:spcPts val="700"/>
              </a:spcBef>
              <a:buClr>
                <a:srgbClr val="FF0000"/>
              </a:buClr>
              <a:buSzPct val="55000"/>
              <a:buFont typeface="Wingdings" panose="05000000000000000000" pitchFamily="2" charset="2"/>
              <a:buChar char="n"/>
              <a:defRPr sz="2800">
                <a:solidFill>
                  <a:srgbClr val="000000"/>
                </a:solidFill>
                <a:latin typeface="Tahoma" panose="020B0604030504040204" pitchFamily="34" charset="0"/>
              </a:defRPr>
            </a:lvl2pPr>
            <a:lvl3pPr marL="1143000" indent="-228600">
              <a:spcBef>
                <a:spcPts val="600"/>
              </a:spcBef>
              <a:buClr>
                <a:srgbClr val="3333CC"/>
              </a:buClr>
              <a:buSzPct val="50000"/>
              <a:buFont typeface="Wingdings" panose="05000000000000000000" pitchFamily="2" charset="2"/>
              <a:buChar char="n"/>
              <a:defRPr sz="2400">
                <a:solidFill>
                  <a:srgbClr val="000000"/>
                </a:solidFill>
                <a:latin typeface="Tahoma" panose="020B0604030504040204" pitchFamily="34" charset="0"/>
              </a:defRPr>
            </a:lvl3pPr>
            <a:lvl4pPr marL="1600200" indent="-228600">
              <a:spcBef>
                <a:spcPts val="500"/>
              </a:spcBef>
              <a:buClr>
                <a:srgbClr val="FFCF01"/>
              </a:buClr>
              <a:buSzPct val="55000"/>
              <a:buFont typeface="Wingdings" panose="05000000000000000000" pitchFamily="2" charset="2"/>
              <a:buChar char="n"/>
              <a:defRPr sz="2000">
                <a:solidFill>
                  <a:srgbClr val="000000"/>
                </a:solidFill>
                <a:latin typeface="Tahoma" panose="020B0604030504040204" pitchFamily="34" charset="0"/>
              </a:defRPr>
            </a:lvl4pPr>
            <a:lvl5pPr marL="2057400" indent="-228600">
              <a:spcBef>
                <a:spcPts val="500"/>
              </a:spcBef>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5pPr>
            <a:lvl6pPr marL="25146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6pPr>
            <a:lvl7pPr marL="29718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7pPr>
            <a:lvl8pPr marL="34290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8pPr>
            <a:lvl9pPr marL="3886200" indent="-228600" eaLnBrk="0" fontAlgn="base" hangingPunct="0">
              <a:spcBef>
                <a:spcPts val="500"/>
              </a:spcBef>
              <a:spcAft>
                <a:spcPct val="0"/>
              </a:spcAft>
              <a:buClr>
                <a:srgbClr val="00E4A8"/>
              </a:buClr>
              <a:buSzPct val="50000"/>
              <a:buFont typeface="Wingdings" panose="05000000000000000000" pitchFamily="2" charset="2"/>
              <a:buChar char="n"/>
              <a:defRPr sz="2000">
                <a:solidFill>
                  <a:srgbClr val="000000"/>
                </a:solidFill>
                <a:latin typeface="Tahoma" panose="020B0604030504040204" pitchFamily="34" charset="0"/>
              </a:defRPr>
            </a:lvl9pPr>
          </a:lstStyle>
          <a:p>
            <a:pPr fontAlgn="base">
              <a:spcBef>
                <a:spcPct val="0"/>
              </a:spcBef>
              <a:spcAft>
                <a:spcPct val="0"/>
              </a:spcAft>
              <a:buClrTx/>
              <a:buSzTx/>
              <a:buFont typeface="Wingdings" panose="05000000000000000000" pitchFamily="2" charset="2"/>
              <a:buNone/>
              <a:defRPr/>
            </a:pPr>
            <a:r>
              <a:rPr lang="ru-RU" altLang="ru-RU" sz="2000" b="1" dirty="0">
                <a:solidFill>
                  <a:prstClr val="black">
                    <a:lumMod val="50000"/>
                    <a:lumOff val="50000"/>
                  </a:prstClr>
                </a:solidFill>
                <a:latin typeface="Calibri" panose="020F0502020204030204"/>
                <a:cs typeface="Arial" panose="020B0604020202020204" pitchFamily="34" charset="0"/>
              </a:rPr>
              <a:t>БАЗОВАЯ ТЕРАПИЯ</a:t>
            </a:r>
          </a:p>
        </p:txBody>
      </p:sp>
      <p:sp>
        <p:nvSpPr>
          <p:cNvPr id="60444" name="TextBox 27">
            <a:extLst>
              <a:ext uri="{FF2B5EF4-FFF2-40B4-BE49-F238E27FC236}">
                <a16:creationId xmlns:a16="http://schemas.microsoft.com/office/drawing/2014/main" id="{C94471B5-106E-4C1A-B690-6A61C215B9DB}"/>
              </a:ext>
            </a:extLst>
          </p:cNvPr>
          <p:cNvSpPr txBox="1">
            <a:spLocks noChangeArrowheads="1"/>
          </p:cNvSpPr>
          <p:nvPr/>
        </p:nvSpPr>
        <p:spPr bwMode="auto">
          <a:xfrm>
            <a:off x="81016" y="6457883"/>
            <a:ext cx="9012237" cy="523220"/>
          </a:xfrm>
          <a:prstGeom prst="rect">
            <a:avLst/>
          </a:prstGeom>
          <a:noFill/>
        </p:spPr>
        <p:txBody>
          <a:bodyPr wrap="square">
            <a:spAutoFit/>
          </a:bodyPr>
          <a:lstStyle>
            <a:defPPr>
              <a:defRPr lang="ru-RU"/>
            </a:defPPr>
            <a:lvl1pPr marR="0" lvl="0" indent="0" fontAlgn="auto">
              <a:lnSpc>
                <a:spcPct val="10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latin typeface="Calibri" panose="020F0502020204030204"/>
              </a:defRPr>
            </a:lvl1pPr>
          </a:lstStyle>
          <a:p>
            <a:r>
              <a:rPr lang="ru-RU" altLang="ru-RU" dirty="0">
                <a:solidFill>
                  <a:prstClr val="black">
                    <a:lumMod val="65000"/>
                    <a:lumOff val="35000"/>
                  </a:prstClr>
                </a:solidFill>
              </a:rPr>
              <a:t>Давыдкин И.Л., Золотовская И.А.// Самарский ГМУ // КЛИНИЦИСТ 2 ’2016 ТОМ 10 </a:t>
            </a:r>
          </a:p>
          <a:p>
            <a:r>
              <a:rPr lang="ru-RU" altLang="ru-RU" dirty="0">
                <a:solidFill>
                  <a:prstClr val="black">
                    <a:lumMod val="65000"/>
                    <a:lumOff val="35000"/>
                  </a:prstClr>
                </a:solidFill>
              </a:rPr>
              <a:t> </a:t>
            </a:r>
          </a:p>
        </p:txBody>
      </p:sp>
      <p:cxnSp>
        <p:nvCxnSpPr>
          <p:cNvPr id="4" name="Прямая соединительная линия 3">
            <a:extLst>
              <a:ext uri="{FF2B5EF4-FFF2-40B4-BE49-F238E27FC236}">
                <a16:creationId xmlns:a16="http://schemas.microsoft.com/office/drawing/2014/main" id="{D0BBA84B-96DB-427D-A5C5-2E3253287E7A}"/>
              </a:ext>
            </a:extLst>
          </p:cNvPr>
          <p:cNvCxnSpPr>
            <a:cxnSpLocks/>
          </p:cNvCxnSpPr>
          <p:nvPr/>
        </p:nvCxnSpPr>
        <p:spPr>
          <a:xfrm>
            <a:off x="3945600" y="2690339"/>
            <a:ext cx="5809423"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Стрелка: вправо 6">
            <a:extLst>
              <a:ext uri="{FF2B5EF4-FFF2-40B4-BE49-F238E27FC236}">
                <a16:creationId xmlns:a16="http://schemas.microsoft.com/office/drawing/2014/main" id="{9BC2B920-5F23-41E6-A854-04F4AE8E74EC}"/>
              </a:ext>
            </a:extLst>
          </p:cNvPr>
          <p:cNvSpPr/>
          <p:nvPr/>
        </p:nvSpPr>
        <p:spPr>
          <a:xfrm>
            <a:off x="1" y="1837790"/>
            <a:ext cx="3231723" cy="3058095"/>
          </a:xfrm>
          <a:prstGeom prst="rightArrow">
            <a:avLst>
              <a:gd name="adj1" fmla="val 54070"/>
              <a:gd name="adj2" fmla="val 64876"/>
            </a:avLst>
          </a:prstGeom>
          <a:gradFill flip="none" rotWithShape="1">
            <a:gsLst>
              <a:gs pos="0">
                <a:schemeClr val="tx2">
                  <a:lumMod val="20000"/>
                  <a:lumOff val="80000"/>
                  <a:shade val="30000"/>
                  <a:satMod val="115000"/>
                  <a:alpha val="0"/>
                </a:schemeClr>
              </a:gs>
              <a:gs pos="65000">
                <a:schemeClr val="tx2">
                  <a:lumMod val="20000"/>
                  <a:lumOff val="80000"/>
                  <a:shade val="67500"/>
                  <a:satMod val="115000"/>
                  <a:alpha val="53000"/>
                </a:schemeClr>
              </a:gs>
              <a:gs pos="100000">
                <a:schemeClr val="tx2">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black">
                  <a:lumMod val="50000"/>
                  <a:lumOff val="50000"/>
                </a:prstClr>
              </a:solidFill>
              <a:latin typeface="Calibri" panose="020F0502020204030204"/>
            </a:endParaRPr>
          </a:p>
        </p:txBody>
      </p:sp>
      <p:sp>
        <p:nvSpPr>
          <p:cNvPr id="60442" name="TextBox 25">
            <a:extLst>
              <a:ext uri="{FF2B5EF4-FFF2-40B4-BE49-F238E27FC236}">
                <a16:creationId xmlns:a16="http://schemas.microsoft.com/office/drawing/2014/main" id="{B80BA96F-3C26-48DB-9BE0-DFFCB61758CA}"/>
              </a:ext>
            </a:extLst>
          </p:cNvPr>
          <p:cNvSpPr txBox="1">
            <a:spLocks noChangeArrowheads="1"/>
          </p:cNvSpPr>
          <p:nvPr/>
        </p:nvSpPr>
        <p:spPr bwMode="auto">
          <a:xfrm>
            <a:off x="-262982" y="2823692"/>
            <a:ext cx="27616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fontAlgn="base" hangingPunct="0">
              <a:lnSpc>
                <a:spcPct val="80000"/>
              </a:lnSpc>
              <a:spcBef>
                <a:spcPct val="0"/>
              </a:spcBef>
              <a:spcAft>
                <a:spcPct val="0"/>
              </a:spcAft>
              <a:defRPr/>
            </a:pPr>
            <a:r>
              <a:rPr lang="ru-RU" altLang="ru-RU" sz="2400" dirty="0">
                <a:solidFill>
                  <a:prstClr val="black">
                    <a:lumMod val="50000"/>
                    <a:lumOff val="50000"/>
                  </a:prstClr>
                </a:solidFill>
                <a:latin typeface="Calibri" panose="020F0502020204030204"/>
              </a:rPr>
              <a:t>Динамика</a:t>
            </a:r>
          </a:p>
          <a:p>
            <a:pPr algn="r" eaLnBrk="0" fontAlgn="base" hangingPunct="0">
              <a:lnSpc>
                <a:spcPct val="80000"/>
              </a:lnSpc>
              <a:spcBef>
                <a:spcPct val="0"/>
              </a:spcBef>
              <a:spcAft>
                <a:spcPct val="0"/>
              </a:spcAft>
              <a:defRPr/>
            </a:pPr>
            <a:r>
              <a:rPr lang="ru-RU" altLang="ru-RU" sz="2800" b="1" dirty="0">
                <a:solidFill>
                  <a:prstClr val="black">
                    <a:lumMod val="50000"/>
                    <a:lumOff val="50000"/>
                  </a:prstClr>
                </a:solidFill>
                <a:latin typeface="Calibri" panose="020F0502020204030204"/>
              </a:rPr>
              <a:t>фактора Виллебранда</a:t>
            </a:r>
            <a:endParaRPr lang="ru-RU" altLang="ru-RU" sz="2800" dirty="0">
              <a:solidFill>
                <a:prstClr val="black">
                  <a:lumMod val="50000"/>
                  <a:lumOff val="50000"/>
                </a:prstClr>
              </a:solidFill>
              <a:latin typeface="Calibri" panose="020F0502020204030204"/>
            </a:endParaRPr>
          </a:p>
        </p:txBody>
      </p:sp>
      <p:cxnSp>
        <p:nvCxnSpPr>
          <p:cNvPr id="30" name="Прямая со стрелкой 29">
            <a:extLst>
              <a:ext uri="{FF2B5EF4-FFF2-40B4-BE49-F238E27FC236}">
                <a16:creationId xmlns:a16="http://schemas.microsoft.com/office/drawing/2014/main" id="{098D3646-AAD1-4981-B786-F7B173FC67EA}"/>
              </a:ext>
            </a:extLst>
          </p:cNvPr>
          <p:cNvCxnSpPr>
            <a:cxnSpLocks/>
          </p:cNvCxnSpPr>
          <p:nvPr/>
        </p:nvCxnSpPr>
        <p:spPr>
          <a:xfrm>
            <a:off x="5315337" y="2347620"/>
            <a:ext cx="1118872" cy="972783"/>
          </a:xfrm>
          <a:prstGeom prst="straightConnector1">
            <a:avLst/>
          </a:prstGeom>
          <a:ln w="57150">
            <a:solidFill>
              <a:srgbClr val="397197"/>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D062C69-8156-40F4-2131-CD20C5B06D2F}"/>
              </a:ext>
            </a:extLst>
          </p:cNvPr>
          <p:cNvSpPr txBox="1"/>
          <p:nvPr/>
        </p:nvSpPr>
        <p:spPr>
          <a:xfrm>
            <a:off x="6015244" y="5417968"/>
            <a:ext cx="1050053" cy="369332"/>
          </a:xfrm>
          <a:prstGeom prst="rect">
            <a:avLst/>
          </a:prstGeom>
          <a:noFill/>
        </p:spPr>
        <p:txBody>
          <a:bodyPr wrap="square">
            <a:spAutoFit/>
          </a:bodyPr>
          <a:lstStyle/>
          <a:p>
            <a:r>
              <a:rPr lang="ru-RU" altLang="ru-RU" i="1" dirty="0">
                <a:solidFill>
                  <a:prstClr val="black">
                    <a:lumMod val="65000"/>
                    <a:lumOff val="35000"/>
                  </a:prstClr>
                </a:solidFill>
                <a:latin typeface="Calibri" panose="020F0502020204030204"/>
                <a:cs typeface="Arial" panose="020B0604020202020204" pitchFamily="34" charset="0"/>
              </a:rPr>
              <a:t>р ≤ 0,05</a:t>
            </a:r>
            <a:endParaRPr lang="ru-RU" dirty="0">
              <a:solidFill>
                <a:prstClr val="black"/>
              </a:solidFill>
            </a:endParaRPr>
          </a:p>
        </p:txBody>
      </p:sp>
    </p:spTree>
    <p:extLst>
      <p:ext uri="{BB962C8B-B14F-4D97-AF65-F5344CB8AC3E}">
        <p14:creationId xmlns:p14="http://schemas.microsoft.com/office/powerpoint/2010/main" val="242555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скругленные углы 21">
            <a:extLst>
              <a:ext uri="{FF2B5EF4-FFF2-40B4-BE49-F238E27FC236}">
                <a16:creationId xmlns:a16="http://schemas.microsoft.com/office/drawing/2014/main" id="{16A1EAAE-4535-4FC4-8710-073932D90B78}"/>
              </a:ext>
            </a:extLst>
          </p:cNvPr>
          <p:cNvSpPr/>
          <p:nvPr/>
        </p:nvSpPr>
        <p:spPr>
          <a:xfrm>
            <a:off x="330059" y="1155694"/>
            <a:ext cx="5584676" cy="1355710"/>
          </a:xfrm>
          <a:prstGeom prst="roundRect">
            <a:avLst>
              <a:gd name="adj" fmla="val 0"/>
            </a:avLst>
          </a:prstGeom>
          <a:gradFill flip="none" rotWithShape="1">
            <a:gsLst>
              <a:gs pos="0">
                <a:srgbClr val="C00000">
                  <a:alpha val="0"/>
                </a:srgbClr>
              </a:gs>
              <a:gs pos="88000">
                <a:srgbClr val="FF8C8C">
                  <a:alpha val="49000"/>
                </a:srgbClr>
              </a:gs>
              <a:gs pos="50000">
                <a:srgbClr val="9E0000">
                  <a:alpha val="2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b="1" dirty="0">
              <a:solidFill>
                <a:prstClr val="black">
                  <a:lumMod val="65000"/>
                  <a:lumOff val="35000"/>
                </a:prstClr>
              </a:solidFill>
              <a:latin typeface="Arial Narrow" panose="020B0606020202030204" pitchFamily="34" charset="0"/>
            </a:endParaRPr>
          </a:p>
        </p:txBody>
      </p:sp>
      <p:sp>
        <p:nvSpPr>
          <p:cNvPr id="24" name="Прямоугольник: скругленные углы 23">
            <a:extLst>
              <a:ext uri="{FF2B5EF4-FFF2-40B4-BE49-F238E27FC236}">
                <a16:creationId xmlns:a16="http://schemas.microsoft.com/office/drawing/2014/main" id="{198D983C-6577-1587-A563-474C706E1919}"/>
              </a:ext>
            </a:extLst>
          </p:cNvPr>
          <p:cNvSpPr/>
          <p:nvPr/>
        </p:nvSpPr>
        <p:spPr>
          <a:xfrm>
            <a:off x="362171" y="4571873"/>
            <a:ext cx="5541680" cy="1901866"/>
          </a:xfrm>
          <a:prstGeom prst="roundRect">
            <a:avLst>
              <a:gd name="adj" fmla="val 0"/>
            </a:avLst>
          </a:prstGeom>
          <a:gradFill flip="none" rotWithShape="1">
            <a:gsLst>
              <a:gs pos="0">
                <a:srgbClr val="C00000">
                  <a:alpha val="0"/>
                </a:srgbClr>
              </a:gs>
              <a:gs pos="88000">
                <a:srgbClr val="FF8C8C">
                  <a:alpha val="49000"/>
                </a:srgbClr>
              </a:gs>
              <a:gs pos="50000">
                <a:srgbClr val="9E0000">
                  <a:alpha val="2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ru-RU" b="1" dirty="0">
              <a:solidFill>
                <a:prstClr val="black">
                  <a:lumMod val="65000"/>
                  <a:lumOff val="35000"/>
                </a:prstClr>
              </a:solidFill>
              <a:latin typeface="Arial Narrow" panose="020B0606020202030204" pitchFamily="34" charset="0"/>
            </a:endParaRPr>
          </a:p>
        </p:txBody>
      </p:sp>
      <p:sp>
        <p:nvSpPr>
          <p:cNvPr id="32" name="Прямоугольник: скругленные углы 31">
            <a:extLst>
              <a:ext uri="{FF2B5EF4-FFF2-40B4-BE49-F238E27FC236}">
                <a16:creationId xmlns:a16="http://schemas.microsoft.com/office/drawing/2014/main" id="{BF5BA0B7-53BD-73B2-6A54-6D3318C87843}"/>
              </a:ext>
            </a:extLst>
          </p:cNvPr>
          <p:cNvSpPr/>
          <p:nvPr/>
        </p:nvSpPr>
        <p:spPr>
          <a:xfrm>
            <a:off x="297949" y="2607226"/>
            <a:ext cx="5616787" cy="1868837"/>
          </a:xfrm>
          <a:prstGeom prst="roundRect">
            <a:avLst>
              <a:gd name="adj" fmla="val 0"/>
            </a:avLst>
          </a:prstGeom>
          <a:gradFill flip="none" rotWithShape="1">
            <a:gsLst>
              <a:gs pos="0">
                <a:srgbClr val="C00000">
                  <a:alpha val="0"/>
                </a:srgbClr>
              </a:gs>
              <a:gs pos="88000">
                <a:srgbClr val="FF8C8C">
                  <a:alpha val="49000"/>
                </a:srgbClr>
              </a:gs>
              <a:gs pos="50000">
                <a:srgbClr val="9E0000">
                  <a:alpha val="2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ru-RU" b="1" dirty="0">
              <a:solidFill>
                <a:prstClr val="black">
                  <a:lumMod val="65000"/>
                  <a:lumOff val="35000"/>
                </a:prstClr>
              </a:solidFill>
              <a:latin typeface="Arial Narrow" panose="020B0606020202030204" pitchFamily="34" charset="0"/>
            </a:endParaRPr>
          </a:p>
        </p:txBody>
      </p:sp>
      <p:sp>
        <p:nvSpPr>
          <p:cNvPr id="4" name="Прямоугольник: скругленные углы 3">
            <a:extLst>
              <a:ext uri="{FF2B5EF4-FFF2-40B4-BE49-F238E27FC236}">
                <a16:creationId xmlns:a16="http://schemas.microsoft.com/office/drawing/2014/main" id="{09600EC7-A690-A4B5-AFBD-B1D835FC31A2}"/>
              </a:ext>
            </a:extLst>
          </p:cNvPr>
          <p:cNvSpPr/>
          <p:nvPr/>
        </p:nvSpPr>
        <p:spPr>
          <a:xfrm>
            <a:off x="158651" y="909484"/>
            <a:ext cx="6051544" cy="5866298"/>
          </a:xfrm>
          <a:prstGeom prst="roundRect">
            <a:avLst>
              <a:gd name="adj" fmla="val 10632"/>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Прямоугольник: скругленные углы 2">
            <a:extLst>
              <a:ext uri="{FF2B5EF4-FFF2-40B4-BE49-F238E27FC236}">
                <a16:creationId xmlns:a16="http://schemas.microsoft.com/office/drawing/2014/main" id="{E7F834DE-B925-4E67-8713-A8178C52EB12}"/>
              </a:ext>
            </a:extLst>
          </p:cNvPr>
          <p:cNvSpPr/>
          <p:nvPr/>
        </p:nvSpPr>
        <p:spPr>
          <a:xfrm>
            <a:off x="6047741" y="1258530"/>
            <a:ext cx="5805631" cy="5215210"/>
          </a:xfrm>
          <a:prstGeom prst="roundRect">
            <a:avLst>
              <a:gd name="adj" fmla="val 5621"/>
            </a:avLst>
          </a:prstGeom>
          <a:gradFill flip="none" rotWithShape="1">
            <a:gsLst>
              <a:gs pos="1000">
                <a:schemeClr val="accent1">
                  <a:lumMod val="60000"/>
                  <a:lumOff val="40000"/>
                  <a:alpha val="0"/>
                </a:schemeClr>
              </a:gs>
              <a:gs pos="49000">
                <a:srgbClr val="0070C0">
                  <a:shade val="30000"/>
                  <a:satMod val="115000"/>
                  <a:alpha val="43000"/>
                </a:srgbClr>
              </a:gs>
              <a:gs pos="100000">
                <a:srgbClr val="002060">
                  <a:alpha val="12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black">
                  <a:lumMod val="65000"/>
                  <a:lumOff val="35000"/>
                </a:prstClr>
              </a:solidFill>
              <a:latin typeface="Century Gothic" panose="020B0502020202020204"/>
            </a:endParaRPr>
          </a:p>
        </p:txBody>
      </p:sp>
      <p:sp>
        <p:nvSpPr>
          <p:cNvPr id="36" name="Прямоугольник: скругленные углы 35">
            <a:extLst>
              <a:ext uri="{FF2B5EF4-FFF2-40B4-BE49-F238E27FC236}">
                <a16:creationId xmlns:a16="http://schemas.microsoft.com/office/drawing/2014/main" id="{33D061D4-03F8-FFC7-5073-EF5B4C5357BC}"/>
              </a:ext>
            </a:extLst>
          </p:cNvPr>
          <p:cNvSpPr/>
          <p:nvPr/>
        </p:nvSpPr>
        <p:spPr>
          <a:xfrm>
            <a:off x="6079851" y="2880852"/>
            <a:ext cx="4795231" cy="3352800"/>
          </a:xfrm>
          <a:prstGeom prst="roundRect">
            <a:avLst>
              <a:gd name="adj" fmla="val 6951"/>
            </a:avLst>
          </a:prstGeom>
          <a:gradFill flip="none" rotWithShape="1">
            <a:gsLst>
              <a:gs pos="1000">
                <a:schemeClr val="accent1">
                  <a:lumMod val="60000"/>
                  <a:lumOff val="40000"/>
                  <a:alpha val="0"/>
                </a:schemeClr>
              </a:gs>
              <a:gs pos="49000">
                <a:srgbClr val="0070C0">
                  <a:shade val="30000"/>
                  <a:satMod val="115000"/>
                  <a:alpha val="43000"/>
                </a:srgbClr>
              </a:gs>
              <a:gs pos="100000">
                <a:srgbClr val="002060">
                  <a:alpha val="12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black">
                  <a:lumMod val="65000"/>
                  <a:lumOff val="35000"/>
                </a:prstClr>
              </a:solidFill>
              <a:latin typeface="Century Gothic" panose="020B0502020202020204"/>
            </a:endParaRPr>
          </a:p>
        </p:txBody>
      </p:sp>
      <p:sp>
        <p:nvSpPr>
          <p:cNvPr id="6" name="TextBox 5">
            <a:extLst>
              <a:ext uri="{FF2B5EF4-FFF2-40B4-BE49-F238E27FC236}">
                <a16:creationId xmlns:a16="http://schemas.microsoft.com/office/drawing/2014/main" id="{D256056F-FAB8-4B02-B439-E99B9E085BC5}"/>
              </a:ext>
            </a:extLst>
          </p:cNvPr>
          <p:cNvSpPr txBox="1"/>
          <p:nvPr/>
        </p:nvSpPr>
        <p:spPr>
          <a:xfrm>
            <a:off x="2888915" y="1598951"/>
            <a:ext cx="1536624" cy="400110"/>
          </a:xfrm>
          <a:prstGeom prst="rect">
            <a:avLst/>
          </a:prstGeom>
          <a:noFill/>
        </p:spPr>
        <p:txBody>
          <a:bodyPr wrap="square" rtlCol="0">
            <a:spAutoFit/>
          </a:bodyPr>
          <a:lstStyle>
            <a:defPPr>
              <a:defRPr lang="ru-RU"/>
            </a:defPPr>
            <a:lvl1pPr>
              <a:defRPr sz="3200" b="1">
                <a:solidFill>
                  <a:srgbClr val="C00000"/>
                </a:solidFill>
                <a:latin typeface="Calibri" panose="020F0502020204030204" pitchFamily="34" charset="0"/>
                <a:cs typeface="Calibri" panose="020F0502020204030204" pitchFamily="34" charset="0"/>
              </a:defRPr>
            </a:lvl1pPr>
          </a:lstStyle>
          <a:p>
            <a:pPr>
              <a:defRPr/>
            </a:pPr>
            <a:r>
              <a:rPr lang="ru-RU" sz="2000" b="0" dirty="0">
                <a:solidFill>
                  <a:prstClr val="black">
                    <a:lumMod val="65000"/>
                    <a:lumOff val="35000"/>
                  </a:prstClr>
                </a:solidFill>
              </a:rPr>
              <a:t>СД</a:t>
            </a:r>
          </a:p>
        </p:txBody>
      </p:sp>
      <p:sp>
        <p:nvSpPr>
          <p:cNvPr id="25" name="TextBox 24">
            <a:extLst>
              <a:ext uri="{FF2B5EF4-FFF2-40B4-BE49-F238E27FC236}">
                <a16:creationId xmlns:a16="http://schemas.microsoft.com/office/drawing/2014/main" id="{D23B427D-92F5-4086-B84E-347E10A91252}"/>
              </a:ext>
            </a:extLst>
          </p:cNvPr>
          <p:cNvSpPr txBox="1"/>
          <p:nvPr/>
        </p:nvSpPr>
        <p:spPr>
          <a:xfrm>
            <a:off x="938650" y="1608196"/>
            <a:ext cx="771991" cy="400110"/>
          </a:xfrm>
          <a:prstGeom prst="rect">
            <a:avLst/>
          </a:prstGeom>
          <a:noFill/>
        </p:spPr>
        <p:txBody>
          <a:bodyPr wrap="square" rtlCol="0">
            <a:spAutoFit/>
          </a:bodyPr>
          <a:lstStyle>
            <a:defPPr>
              <a:defRPr lang="ru-RU"/>
            </a:defPPr>
            <a:lvl1pPr>
              <a:defRPr sz="3200" b="1">
                <a:solidFill>
                  <a:srgbClr val="C00000"/>
                </a:solidFill>
                <a:latin typeface="Calibri" panose="020F0502020204030204" pitchFamily="34" charset="0"/>
                <a:cs typeface="Calibri" panose="020F0502020204030204" pitchFamily="34" charset="0"/>
              </a:defRPr>
            </a:lvl1pPr>
          </a:lstStyle>
          <a:p>
            <a:pPr>
              <a:defRPr/>
            </a:pPr>
            <a:r>
              <a:rPr lang="ru-RU" sz="2000" b="0" dirty="0">
                <a:solidFill>
                  <a:prstClr val="black">
                    <a:lumMod val="65000"/>
                    <a:lumOff val="35000"/>
                  </a:prstClr>
                </a:solidFill>
              </a:rPr>
              <a:t>АГ</a:t>
            </a:r>
          </a:p>
        </p:txBody>
      </p:sp>
      <p:sp>
        <p:nvSpPr>
          <p:cNvPr id="26" name="TextBox 25">
            <a:extLst>
              <a:ext uri="{FF2B5EF4-FFF2-40B4-BE49-F238E27FC236}">
                <a16:creationId xmlns:a16="http://schemas.microsoft.com/office/drawing/2014/main" id="{E4885F73-8976-4FB4-9AE0-68EBD0C5E4D9}"/>
              </a:ext>
            </a:extLst>
          </p:cNvPr>
          <p:cNvSpPr txBox="1"/>
          <p:nvPr/>
        </p:nvSpPr>
        <p:spPr>
          <a:xfrm>
            <a:off x="4495165" y="1582903"/>
            <a:ext cx="2000151" cy="400110"/>
          </a:xfrm>
          <a:prstGeom prst="rect">
            <a:avLst/>
          </a:prstGeom>
          <a:noFill/>
        </p:spPr>
        <p:txBody>
          <a:bodyPr wrap="square" rtlCol="0">
            <a:spAutoFit/>
          </a:bodyPr>
          <a:lstStyle>
            <a:defPPr>
              <a:defRPr lang="ru-RU"/>
            </a:defPPr>
            <a:lvl1pPr>
              <a:defRPr sz="3200" b="1">
                <a:solidFill>
                  <a:schemeClr val="bg1"/>
                </a:solidFill>
              </a:defRPr>
            </a:lvl1pPr>
          </a:lstStyle>
          <a:p>
            <a:pPr>
              <a:defRPr/>
            </a:pPr>
            <a:r>
              <a:rPr lang="en-US" sz="2000" b="0" dirty="0">
                <a:solidFill>
                  <a:prstClr val="black">
                    <a:lumMod val="65000"/>
                    <a:lumOff val="35000"/>
                  </a:prstClr>
                </a:solidFill>
                <a:latin typeface="Calibri" panose="020F0502020204030204" pitchFamily="34" charset="0"/>
                <a:cs typeface="Calibri" panose="020F0502020204030204" pitchFamily="34" charset="0"/>
              </a:rPr>
              <a:t>COVID</a:t>
            </a:r>
            <a:endParaRPr lang="ru-RU" sz="2000" b="0" dirty="0">
              <a:solidFill>
                <a:prstClr val="black">
                  <a:lumMod val="65000"/>
                  <a:lumOff val="35000"/>
                </a:prstClr>
              </a:solidFill>
              <a:latin typeface="Calibri" panose="020F0502020204030204" pitchFamily="34" charset="0"/>
              <a:cs typeface="Calibri" panose="020F0502020204030204" pitchFamily="34" charset="0"/>
            </a:endParaRPr>
          </a:p>
        </p:txBody>
      </p:sp>
      <p:pic>
        <p:nvPicPr>
          <p:cNvPr id="58371" name="Рисунок 3">
            <a:extLst>
              <a:ext uri="{FF2B5EF4-FFF2-40B4-BE49-F238E27FC236}">
                <a16:creationId xmlns:a16="http://schemas.microsoft.com/office/drawing/2014/main" id="{3199C9CD-78F5-4370-9EEE-4FAB0D7E06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809" y="747723"/>
            <a:ext cx="3898699" cy="266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Рисунок 39">
            <a:extLst>
              <a:ext uri="{FF2B5EF4-FFF2-40B4-BE49-F238E27FC236}">
                <a16:creationId xmlns:a16="http://schemas.microsoft.com/office/drawing/2014/main" id="{01F55539-8C7C-F554-14E7-AA770044EE15}"/>
              </a:ext>
            </a:extLst>
          </p:cNvPr>
          <p:cNvPicPr>
            <a:picLocks noChangeAspect="1"/>
          </p:cNvPicPr>
          <p:nvPr/>
        </p:nvPicPr>
        <p:blipFill rotWithShape="1">
          <a:blip r:embed="rId4">
            <a:extLst>
              <a:ext uri="{28A0092B-C50C-407E-A947-70E740481C1C}">
                <a14:useLocalDpi xmlns:a14="http://schemas.microsoft.com/office/drawing/2010/main" val="0"/>
              </a:ext>
            </a:extLst>
          </a:blip>
          <a:srcRect l="17806" r="46167" b="18470"/>
          <a:stretch/>
        </p:blipFill>
        <p:spPr>
          <a:xfrm flipH="1">
            <a:off x="8587856" y="2391910"/>
            <a:ext cx="3121785" cy="4091305"/>
          </a:xfrm>
          <a:prstGeom prst="roundRect">
            <a:avLst>
              <a:gd name="adj" fmla="val 11391"/>
            </a:avLst>
          </a:prstGeom>
          <a:effectLst>
            <a:softEdge rad="63500"/>
          </a:effectLst>
        </p:spPr>
      </p:pic>
      <p:sp>
        <p:nvSpPr>
          <p:cNvPr id="58384" name="TextBox 4">
            <a:extLst>
              <a:ext uri="{FF2B5EF4-FFF2-40B4-BE49-F238E27FC236}">
                <a16:creationId xmlns:a16="http://schemas.microsoft.com/office/drawing/2014/main" id="{0E41C68A-2ABA-496C-B3D6-29E2DAD65FBE}"/>
              </a:ext>
            </a:extLst>
          </p:cNvPr>
          <p:cNvSpPr txBox="1">
            <a:spLocks noChangeArrowheads="1"/>
          </p:cNvSpPr>
          <p:nvPr/>
        </p:nvSpPr>
        <p:spPr bwMode="auto">
          <a:xfrm>
            <a:off x="-95250" y="1"/>
            <a:ext cx="123729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ru-RU" altLang="ru-RU" sz="2800" b="1" dirty="0" err="1">
                <a:solidFill>
                  <a:srgbClr val="FF0000"/>
                </a:solidFill>
              </a:rPr>
              <a:t>Дузофарм</a:t>
            </a:r>
            <a:r>
              <a:rPr lang="ru-RU" altLang="ru-RU" sz="2800" b="1" dirty="0">
                <a:solidFill>
                  <a:srgbClr val="FF0000"/>
                </a:solidFill>
              </a:rPr>
              <a:t> – обоснованный выбор </a:t>
            </a:r>
            <a:r>
              <a:rPr lang="ru-RU" altLang="ru-RU" sz="2800" b="1" dirty="0" err="1">
                <a:solidFill>
                  <a:srgbClr val="FF0000"/>
                </a:solidFill>
              </a:rPr>
              <a:t>нейропротектора</a:t>
            </a:r>
            <a:endParaRPr lang="ru-RU" altLang="ru-RU" sz="2800" b="1" dirty="0">
              <a:solidFill>
                <a:srgbClr val="FF0000"/>
              </a:solidFill>
            </a:endParaRPr>
          </a:p>
          <a:p>
            <a:pPr algn="ctr" eaLnBrk="0" fontAlgn="base" hangingPunct="0">
              <a:spcBef>
                <a:spcPct val="0"/>
              </a:spcBef>
              <a:spcAft>
                <a:spcPct val="0"/>
              </a:spcAft>
              <a:defRPr/>
            </a:pPr>
            <a:r>
              <a:rPr lang="ru-RU" altLang="ru-RU" sz="2800" b="1" dirty="0">
                <a:solidFill>
                  <a:srgbClr val="FF0000"/>
                </a:solidFill>
              </a:rPr>
              <a:t>п</a:t>
            </a:r>
            <a:r>
              <a:rPr lang="ru-RU" altLang="ru-RU" sz="2800" b="1" dirty="0" err="1">
                <a:solidFill>
                  <a:srgbClr val="FF0000"/>
                </a:solidFill>
              </a:rPr>
              <a:t>ри</a:t>
            </a:r>
            <a:r>
              <a:rPr lang="ru-RU" altLang="ru-RU" sz="2800" b="1" dirty="0">
                <a:solidFill>
                  <a:srgbClr val="FF0000"/>
                </a:solidFill>
              </a:rPr>
              <a:t> </a:t>
            </a:r>
            <a:r>
              <a:rPr lang="ru-RU" altLang="ru-RU" sz="2800" b="1" dirty="0" err="1">
                <a:solidFill>
                  <a:srgbClr val="FF0000"/>
                </a:solidFill>
              </a:rPr>
              <a:t>коморбидных</a:t>
            </a:r>
            <a:r>
              <a:rPr lang="ru-RU" altLang="ru-RU" sz="2800" b="1" dirty="0">
                <a:solidFill>
                  <a:srgbClr val="FF0000"/>
                </a:solidFill>
              </a:rPr>
              <a:t> состояниях</a:t>
            </a:r>
          </a:p>
        </p:txBody>
      </p:sp>
      <p:sp>
        <p:nvSpPr>
          <p:cNvPr id="28" name="Объект 2">
            <a:extLst>
              <a:ext uri="{FF2B5EF4-FFF2-40B4-BE49-F238E27FC236}">
                <a16:creationId xmlns:a16="http://schemas.microsoft.com/office/drawing/2014/main" id="{E58736BF-10D6-484F-9AFA-CA8EE4D424F4}"/>
              </a:ext>
            </a:extLst>
          </p:cNvPr>
          <p:cNvSpPr txBox="1">
            <a:spLocks/>
          </p:cNvSpPr>
          <p:nvPr/>
        </p:nvSpPr>
        <p:spPr>
          <a:xfrm>
            <a:off x="6178271" y="2810520"/>
            <a:ext cx="3667881" cy="392253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l" fontAlgn="base">
              <a:lnSpc>
                <a:spcPct val="80000"/>
              </a:lnSpc>
              <a:spcBef>
                <a:spcPct val="0"/>
              </a:spcBef>
              <a:spcAft>
                <a:spcPct val="0"/>
              </a:spcAft>
              <a:defRPr/>
            </a:pPr>
            <a:r>
              <a:rPr lang="ru-RU" altLang="ru-RU" b="1" dirty="0">
                <a:solidFill>
                  <a:prstClr val="black"/>
                </a:solidFill>
              </a:rPr>
              <a:t>ПРЕДОТВРАЩАЕТ</a:t>
            </a:r>
          </a:p>
          <a:p>
            <a:pPr algn="l" fontAlgn="base">
              <a:lnSpc>
                <a:spcPct val="80000"/>
              </a:lnSpc>
              <a:spcBef>
                <a:spcPct val="0"/>
              </a:spcBef>
              <a:spcAft>
                <a:spcPct val="0"/>
              </a:spcAft>
              <a:defRPr/>
            </a:pPr>
            <a:r>
              <a:rPr lang="ru-RU" altLang="ru-RU" sz="1800" dirty="0">
                <a:solidFill>
                  <a:prstClr val="black"/>
                </a:solidFill>
                <a:latin typeface="Calibri" panose="020F0502020204030204"/>
              </a:rPr>
              <a:t>МИКРОТРОМБОЗЫ И ВАЗОСПАЗМ </a:t>
            </a:r>
          </a:p>
          <a:p>
            <a:pPr algn="l" fontAlgn="base">
              <a:lnSpc>
                <a:spcPct val="80000"/>
              </a:lnSpc>
              <a:spcBef>
                <a:spcPct val="0"/>
              </a:spcBef>
              <a:spcAft>
                <a:spcPct val="0"/>
              </a:spcAft>
              <a:defRPr/>
            </a:pPr>
            <a:r>
              <a:rPr lang="ru-RU" altLang="ru-RU" sz="1800" dirty="0">
                <a:solidFill>
                  <a:prstClr val="black"/>
                </a:solidFill>
                <a:latin typeface="Calibri" panose="020F0502020204030204"/>
              </a:rPr>
              <a:t>В ЗОНАХ АНГИОПАТИИ</a:t>
            </a:r>
            <a:endParaRPr lang="ru-RU" altLang="ru-RU" sz="1400" dirty="0">
              <a:solidFill>
                <a:prstClr val="black"/>
              </a:solidFill>
              <a:latin typeface="Calibri" panose="020F0502020204030204"/>
            </a:endParaRPr>
          </a:p>
          <a:p>
            <a:pPr algn="l" fontAlgn="base">
              <a:lnSpc>
                <a:spcPct val="80000"/>
              </a:lnSpc>
              <a:spcBef>
                <a:spcPct val="0"/>
              </a:spcBef>
              <a:spcAft>
                <a:spcPct val="0"/>
              </a:spcAft>
              <a:defRPr/>
            </a:pPr>
            <a:endParaRPr lang="ru-RU" altLang="ru-RU" sz="2800" b="1" dirty="0">
              <a:solidFill>
                <a:prstClr val="black"/>
              </a:solidFill>
              <a:latin typeface="Calibri" panose="020F0502020204030204"/>
            </a:endParaRPr>
          </a:p>
          <a:p>
            <a:pPr algn="l" fontAlgn="base">
              <a:lnSpc>
                <a:spcPct val="80000"/>
              </a:lnSpc>
              <a:spcBef>
                <a:spcPct val="0"/>
              </a:spcBef>
              <a:spcAft>
                <a:spcPct val="0"/>
              </a:spcAft>
              <a:defRPr/>
            </a:pPr>
            <a:r>
              <a:rPr lang="ru-RU" altLang="ru-RU" b="1" dirty="0">
                <a:solidFill>
                  <a:prstClr val="black"/>
                </a:solidFill>
              </a:rPr>
              <a:t>ОБЛАДАЕТ</a:t>
            </a:r>
          </a:p>
          <a:p>
            <a:pPr algn="l" fontAlgn="base">
              <a:lnSpc>
                <a:spcPct val="80000"/>
              </a:lnSpc>
              <a:spcBef>
                <a:spcPct val="0"/>
              </a:spcBef>
              <a:spcAft>
                <a:spcPct val="0"/>
              </a:spcAft>
              <a:defRPr/>
            </a:pPr>
            <a:r>
              <a:rPr lang="ru-RU" altLang="ru-RU" sz="1800" dirty="0">
                <a:solidFill>
                  <a:prstClr val="black"/>
                </a:solidFill>
                <a:latin typeface="Calibri" panose="020F0502020204030204"/>
              </a:rPr>
              <a:t>ЭНДОТЕЛИОПРОТЕКТИВНЫМ ДЕЙСТВИЕМ</a:t>
            </a:r>
            <a:endParaRPr lang="ru-RU" altLang="ru-RU" sz="1400" dirty="0">
              <a:solidFill>
                <a:prstClr val="black"/>
              </a:solidFill>
              <a:latin typeface="Calibri" panose="020F0502020204030204"/>
            </a:endParaRPr>
          </a:p>
          <a:p>
            <a:pPr algn="l" fontAlgn="base">
              <a:lnSpc>
                <a:spcPct val="80000"/>
              </a:lnSpc>
              <a:spcBef>
                <a:spcPct val="0"/>
              </a:spcBef>
              <a:spcAft>
                <a:spcPct val="0"/>
              </a:spcAft>
              <a:defRPr/>
            </a:pPr>
            <a:endParaRPr lang="ru-RU" altLang="ru-RU" sz="2800" b="1" dirty="0">
              <a:solidFill>
                <a:prstClr val="black"/>
              </a:solidFill>
              <a:latin typeface="Calibri" panose="020F0502020204030204"/>
            </a:endParaRPr>
          </a:p>
          <a:p>
            <a:pPr algn="l" fontAlgn="base">
              <a:lnSpc>
                <a:spcPct val="80000"/>
              </a:lnSpc>
              <a:spcBef>
                <a:spcPct val="0"/>
              </a:spcBef>
              <a:spcAft>
                <a:spcPct val="0"/>
              </a:spcAft>
              <a:defRPr/>
            </a:pPr>
            <a:r>
              <a:rPr lang="ru-RU" altLang="ru-RU" b="1" dirty="0">
                <a:solidFill>
                  <a:prstClr val="black"/>
                </a:solidFill>
              </a:rPr>
              <a:t>СОВМЕСТИМ</a:t>
            </a:r>
          </a:p>
          <a:p>
            <a:pPr algn="l" fontAlgn="base">
              <a:lnSpc>
                <a:spcPct val="80000"/>
              </a:lnSpc>
              <a:spcBef>
                <a:spcPct val="0"/>
              </a:spcBef>
              <a:spcAft>
                <a:spcPct val="0"/>
              </a:spcAft>
              <a:defRPr/>
            </a:pPr>
            <a:r>
              <a:rPr lang="ru-RU" altLang="ru-RU" sz="1600" dirty="0">
                <a:solidFill>
                  <a:prstClr val="black"/>
                </a:solidFill>
                <a:latin typeface="Calibri" panose="020F0502020204030204"/>
              </a:rPr>
              <a:t>С </a:t>
            </a:r>
            <a:r>
              <a:rPr lang="ru-RU" altLang="ru-RU" sz="1800" dirty="0">
                <a:solidFill>
                  <a:prstClr val="black"/>
                </a:solidFill>
                <a:latin typeface="Calibri" panose="020F0502020204030204"/>
              </a:rPr>
              <a:t>ПРЕПАРАТАМИ,</a:t>
            </a:r>
          </a:p>
          <a:p>
            <a:pPr algn="l" fontAlgn="base">
              <a:lnSpc>
                <a:spcPct val="80000"/>
              </a:lnSpc>
              <a:spcBef>
                <a:spcPct val="0"/>
              </a:spcBef>
              <a:spcAft>
                <a:spcPct val="0"/>
              </a:spcAft>
              <a:defRPr/>
            </a:pPr>
            <a:r>
              <a:rPr lang="ru-RU" altLang="ru-RU" sz="1800" dirty="0">
                <a:solidFill>
                  <a:prstClr val="black"/>
                </a:solidFill>
                <a:latin typeface="Calibri" panose="020F0502020204030204"/>
              </a:rPr>
              <a:t>ВЛИЯЮЩИМИ НА РЕОЛОГИЮ КРОВИ</a:t>
            </a:r>
            <a:endParaRPr lang="ru-RU" altLang="ru-RU" b="1" dirty="0">
              <a:solidFill>
                <a:prstClr val="black"/>
              </a:solidFill>
              <a:latin typeface="Calibri" panose="020F0502020204030204"/>
            </a:endParaRPr>
          </a:p>
          <a:p>
            <a:pPr algn="l" fontAlgn="base">
              <a:lnSpc>
                <a:spcPct val="80000"/>
              </a:lnSpc>
              <a:spcBef>
                <a:spcPct val="0"/>
              </a:spcBef>
              <a:spcAft>
                <a:spcPct val="0"/>
              </a:spcAft>
              <a:defRPr/>
            </a:pPr>
            <a:endParaRPr lang="ru-RU" altLang="ru-RU" sz="2800" b="1"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F96768E6-7130-0744-B5D7-7A4061093701}"/>
              </a:ext>
            </a:extLst>
          </p:cNvPr>
          <p:cNvSpPr txBox="1"/>
          <p:nvPr/>
        </p:nvSpPr>
        <p:spPr>
          <a:xfrm>
            <a:off x="430893" y="1166705"/>
            <a:ext cx="5419875" cy="461665"/>
          </a:xfrm>
          <a:prstGeom prst="rect">
            <a:avLst/>
          </a:prstGeom>
          <a:noFill/>
        </p:spPr>
        <p:txBody>
          <a:bodyPr wrap="square" rtlCol="0">
            <a:spAutoFit/>
          </a:bodyPr>
          <a:lstStyle>
            <a:defPPr>
              <a:defRPr lang="ru-RU"/>
            </a:defPPr>
            <a:lvl1pPr>
              <a:defRPr sz="3200" b="1">
                <a:solidFill>
                  <a:schemeClr val="bg1"/>
                </a:solidFill>
              </a:defRPr>
            </a:lvl1pPr>
          </a:lstStyle>
          <a:p>
            <a:pPr algn="ctr">
              <a:defRPr/>
            </a:pPr>
            <a:r>
              <a:rPr lang="ru-RU" sz="2400" dirty="0">
                <a:solidFill>
                  <a:prstClr val="black">
                    <a:lumMod val="65000"/>
                    <a:lumOff val="35000"/>
                  </a:prstClr>
                </a:solidFill>
              </a:rPr>
              <a:t>КОМОРБИДНЫЕ СОСТОЯНИЯ</a:t>
            </a:r>
          </a:p>
        </p:txBody>
      </p:sp>
      <p:sp>
        <p:nvSpPr>
          <p:cNvPr id="30" name="Стрелка: вниз 29">
            <a:extLst>
              <a:ext uri="{FF2B5EF4-FFF2-40B4-BE49-F238E27FC236}">
                <a16:creationId xmlns:a16="http://schemas.microsoft.com/office/drawing/2014/main" id="{A1C3056A-77E0-D36B-9561-CFE88901F1AF}"/>
              </a:ext>
            </a:extLst>
          </p:cNvPr>
          <p:cNvSpPr/>
          <p:nvPr/>
        </p:nvSpPr>
        <p:spPr>
          <a:xfrm>
            <a:off x="2834884" y="1928708"/>
            <a:ext cx="594183" cy="676652"/>
          </a:xfrm>
          <a:prstGeom prst="downArrow">
            <a:avLst/>
          </a:prstGeom>
          <a:gradFill flip="none" rotWithShape="1">
            <a:gsLst>
              <a:gs pos="0">
                <a:srgbClr val="AF4837"/>
              </a:gs>
              <a:gs pos="87660">
                <a:srgbClr val="589AB4">
                  <a:alpha val="0"/>
                </a:srgbClr>
              </a:gs>
              <a:gs pos="60000">
                <a:srgbClr val="AF4837">
                  <a:alpha val="3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black">
                  <a:lumMod val="65000"/>
                  <a:lumOff val="35000"/>
                </a:prstClr>
              </a:solidFill>
              <a:latin typeface="Calibri" panose="020F0502020204030204"/>
            </a:endParaRPr>
          </a:p>
        </p:txBody>
      </p:sp>
      <p:sp>
        <p:nvSpPr>
          <p:cNvPr id="58381" name="TextBox 7">
            <a:extLst>
              <a:ext uri="{FF2B5EF4-FFF2-40B4-BE49-F238E27FC236}">
                <a16:creationId xmlns:a16="http://schemas.microsoft.com/office/drawing/2014/main" id="{703E7D82-E69C-4FF6-ADF3-DEED034247EF}"/>
              </a:ext>
            </a:extLst>
          </p:cNvPr>
          <p:cNvSpPr txBox="1">
            <a:spLocks noChangeArrowheads="1"/>
          </p:cNvSpPr>
          <p:nvPr/>
        </p:nvSpPr>
        <p:spPr bwMode="auto">
          <a:xfrm>
            <a:off x="505803" y="5527925"/>
            <a:ext cx="55846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fontAlgn="base">
              <a:spcBef>
                <a:spcPct val="0"/>
              </a:spcBef>
              <a:spcAft>
                <a:spcPct val="0"/>
              </a:spcAft>
              <a:buFont typeface="Wingdings" panose="05000000000000000000" pitchFamily="2" charset="2"/>
              <a:buChar char="Ø"/>
              <a:defRPr/>
            </a:pPr>
            <a:r>
              <a:rPr lang="ru-RU" altLang="ru-RU" sz="1600" dirty="0">
                <a:solidFill>
                  <a:prstClr val="black">
                    <a:lumMod val="65000"/>
                    <a:lumOff val="35000"/>
                  </a:prstClr>
                </a:solidFill>
                <a:latin typeface="Calibri" panose="020F0502020204030204"/>
              </a:rPr>
              <a:t>ГИПОКСИЯ</a:t>
            </a:r>
          </a:p>
          <a:p>
            <a:pPr marL="285750" indent="-285750" fontAlgn="base">
              <a:spcBef>
                <a:spcPct val="0"/>
              </a:spcBef>
              <a:spcAft>
                <a:spcPct val="0"/>
              </a:spcAft>
              <a:buFont typeface="Wingdings" panose="05000000000000000000" pitchFamily="2" charset="2"/>
              <a:buChar char="Ø"/>
              <a:defRPr/>
            </a:pPr>
            <a:r>
              <a:rPr lang="ru-RU" altLang="ru-RU" sz="1600" dirty="0">
                <a:solidFill>
                  <a:prstClr val="black">
                    <a:lumMod val="65000"/>
                    <a:lumOff val="35000"/>
                  </a:prstClr>
                </a:solidFill>
                <a:latin typeface="Calibri" panose="020F0502020204030204"/>
              </a:rPr>
              <a:t>ЭНДОТЕЛИОПАТИЯ</a:t>
            </a:r>
          </a:p>
          <a:p>
            <a:pPr marL="285750" indent="-285750" fontAlgn="base">
              <a:spcBef>
                <a:spcPct val="0"/>
              </a:spcBef>
              <a:spcAft>
                <a:spcPct val="0"/>
              </a:spcAft>
              <a:buFont typeface="Wingdings" panose="05000000000000000000" pitchFamily="2" charset="2"/>
              <a:buChar char="Ø"/>
              <a:defRPr/>
            </a:pPr>
            <a:r>
              <a:rPr lang="ru-RU" altLang="ru-RU" sz="1600" dirty="0">
                <a:solidFill>
                  <a:prstClr val="black">
                    <a:lumMod val="65000"/>
                    <a:lumOff val="35000"/>
                  </a:prstClr>
                </a:solidFill>
                <a:latin typeface="Calibri" panose="020F0502020204030204"/>
              </a:rPr>
              <a:t>НАХОЖДЕНИЕ НА АНТИТРОМБОТИЧЕСКОЙ ТЕРАПИИ</a:t>
            </a:r>
          </a:p>
        </p:txBody>
      </p:sp>
      <p:sp>
        <p:nvSpPr>
          <p:cNvPr id="11" name="TextBox 10">
            <a:extLst>
              <a:ext uri="{FF2B5EF4-FFF2-40B4-BE49-F238E27FC236}">
                <a16:creationId xmlns:a16="http://schemas.microsoft.com/office/drawing/2014/main" id="{096EF753-212F-A034-5C33-6D83749E0E71}"/>
              </a:ext>
            </a:extLst>
          </p:cNvPr>
          <p:cNvSpPr txBox="1"/>
          <p:nvPr/>
        </p:nvSpPr>
        <p:spPr>
          <a:xfrm>
            <a:off x="434664" y="5031879"/>
            <a:ext cx="5375469" cy="400110"/>
          </a:xfrm>
          <a:prstGeom prst="rect">
            <a:avLst/>
          </a:prstGeom>
          <a:noFill/>
        </p:spPr>
        <p:txBody>
          <a:bodyPr wrap="square" rtlCol="0">
            <a:spAutoFit/>
          </a:bodyPr>
          <a:lstStyle/>
          <a:p>
            <a:pPr>
              <a:defRPr/>
            </a:pPr>
            <a:r>
              <a:rPr lang="ru-RU" sz="2000" dirty="0">
                <a:solidFill>
                  <a:prstClr val="black">
                    <a:lumMod val="65000"/>
                    <a:lumOff val="35000"/>
                  </a:prstClr>
                </a:solidFill>
                <a:latin typeface="Calibri" panose="020F0502020204030204" pitchFamily="34" charset="0"/>
                <a:cs typeface="Calibri" panose="020F0502020204030204" pitchFamily="34" charset="0"/>
              </a:rPr>
              <a:t>ФАКТОРЫ, ВЛИЯЮЩИЕ НА ВЫБОР ПРЕПАРАТА:</a:t>
            </a:r>
          </a:p>
        </p:txBody>
      </p:sp>
      <p:pic>
        <p:nvPicPr>
          <p:cNvPr id="9" name="Рисунок 8">
            <a:extLst>
              <a:ext uri="{FF2B5EF4-FFF2-40B4-BE49-F238E27FC236}">
                <a16:creationId xmlns:a16="http://schemas.microsoft.com/office/drawing/2014/main" id="{27F4B304-1153-6261-5147-1545ADC4C29E}"/>
              </a:ext>
            </a:extLst>
          </p:cNvPr>
          <p:cNvPicPr>
            <a:picLocks noChangeAspect="1"/>
          </p:cNvPicPr>
          <p:nvPr/>
        </p:nvPicPr>
        <p:blipFill>
          <a:blip r:embed="rId5"/>
          <a:stretch>
            <a:fillRect/>
          </a:stretch>
        </p:blipFill>
        <p:spPr>
          <a:xfrm>
            <a:off x="2205101" y="2823640"/>
            <a:ext cx="1737283" cy="1479376"/>
          </a:xfrm>
          <a:prstGeom prst="roundRect">
            <a:avLst/>
          </a:prstGeom>
        </p:spPr>
      </p:pic>
      <p:sp>
        <p:nvSpPr>
          <p:cNvPr id="31" name="TextBox 30">
            <a:extLst>
              <a:ext uri="{FF2B5EF4-FFF2-40B4-BE49-F238E27FC236}">
                <a16:creationId xmlns:a16="http://schemas.microsoft.com/office/drawing/2014/main" id="{331C2734-E090-CD40-F943-563F0AC751AB}"/>
              </a:ext>
            </a:extLst>
          </p:cNvPr>
          <p:cNvSpPr txBox="1"/>
          <p:nvPr/>
        </p:nvSpPr>
        <p:spPr>
          <a:xfrm>
            <a:off x="-499384" y="3293564"/>
            <a:ext cx="6367635" cy="461665"/>
          </a:xfrm>
          <a:prstGeom prst="rect">
            <a:avLst/>
          </a:prstGeom>
          <a:noFill/>
        </p:spPr>
        <p:txBody>
          <a:bodyPr wrap="square" rtlCol="0">
            <a:spAutoFit/>
          </a:bodyPr>
          <a:lstStyle/>
          <a:p>
            <a:pPr algn="r">
              <a:defRPr/>
            </a:pPr>
            <a:r>
              <a:rPr lang="ru-RU" sz="2400" b="1" dirty="0">
                <a:solidFill>
                  <a:prstClr val="black">
                    <a:lumMod val="65000"/>
                    <a:lumOff val="35000"/>
                  </a:prstClr>
                </a:solidFill>
              </a:rPr>
              <a:t>МИКРО                        АНГИОПАТИЯ  </a:t>
            </a:r>
          </a:p>
        </p:txBody>
      </p:sp>
      <p:sp>
        <p:nvSpPr>
          <p:cNvPr id="41" name="Стрелка: вниз 40">
            <a:extLst>
              <a:ext uri="{FF2B5EF4-FFF2-40B4-BE49-F238E27FC236}">
                <a16:creationId xmlns:a16="http://schemas.microsoft.com/office/drawing/2014/main" id="{AE85EA3E-A494-3B3E-B892-52E538D8D436}"/>
              </a:ext>
            </a:extLst>
          </p:cNvPr>
          <p:cNvSpPr/>
          <p:nvPr/>
        </p:nvSpPr>
        <p:spPr>
          <a:xfrm>
            <a:off x="2843744" y="4425285"/>
            <a:ext cx="594183" cy="638328"/>
          </a:xfrm>
          <a:prstGeom prst="downArrow">
            <a:avLst/>
          </a:prstGeom>
          <a:gradFill flip="none" rotWithShape="1">
            <a:gsLst>
              <a:gs pos="0">
                <a:srgbClr val="AF4837"/>
              </a:gs>
              <a:gs pos="87660">
                <a:srgbClr val="589AB4">
                  <a:alpha val="0"/>
                </a:srgbClr>
              </a:gs>
              <a:gs pos="60000">
                <a:srgbClr val="AF4837">
                  <a:alpha val="3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black">
                  <a:lumMod val="65000"/>
                  <a:lumOff val="35000"/>
                </a:prstClr>
              </a:solidFill>
              <a:latin typeface="Calibri" panose="020F0502020204030204"/>
            </a:endParaRPr>
          </a:p>
        </p:txBody>
      </p:sp>
      <p:sp>
        <p:nvSpPr>
          <p:cNvPr id="34" name="Стрелка: вниз 33">
            <a:extLst>
              <a:ext uri="{FF2B5EF4-FFF2-40B4-BE49-F238E27FC236}">
                <a16:creationId xmlns:a16="http://schemas.microsoft.com/office/drawing/2014/main" id="{DBC21C8B-3305-4D66-9F02-5F04C15A14C7}"/>
              </a:ext>
            </a:extLst>
          </p:cNvPr>
          <p:cNvSpPr/>
          <p:nvPr/>
        </p:nvSpPr>
        <p:spPr>
          <a:xfrm rot="18823540">
            <a:off x="1360246" y="1788561"/>
            <a:ext cx="594182" cy="1222963"/>
          </a:xfrm>
          <a:prstGeom prst="downArrow">
            <a:avLst/>
          </a:prstGeom>
          <a:gradFill flip="none" rotWithShape="1">
            <a:gsLst>
              <a:gs pos="0">
                <a:srgbClr val="AF4837"/>
              </a:gs>
              <a:gs pos="87660">
                <a:srgbClr val="589AB4">
                  <a:alpha val="0"/>
                </a:srgbClr>
              </a:gs>
              <a:gs pos="60000">
                <a:srgbClr val="AF4837">
                  <a:alpha val="3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black">
                  <a:lumMod val="65000"/>
                  <a:lumOff val="35000"/>
                </a:prstClr>
              </a:solidFill>
              <a:latin typeface="Calibri" panose="020F0502020204030204"/>
            </a:endParaRPr>
          </a:p>
        </p:txBody>
      </p:sp>
      <p:sp>
        <p:nvSpPr>
          <p:cNvPr id="29" name="Стрелка: вниз 28">
            <a:extLst>
              <a:ext uri="{FF2B5EF4-FFF2-40B4-BE49-F238E27FC236}">
                <a16:creationId xmlns:a16="http://schemas.microsoft.com/office/drawing/2014/main" id="{BDF40314-FDDA-202F-4513-F73CFB54566E}"/>
              </a:ext>
            </a:extLst>
          </p:cNvPr>
          <p:cNvSpPr/>
          <p:nvPr/>
        </p:nvSpPr>
        <p:spPr>
          <a:xfrm rot="2631091">
            <a:off x="4168603" y="1764563"/>
            <a:ext cx="594183" cy="1178964"/>
          </a:xfrm>
          <a:prstGeom prst="downArrow">
            <a:avLst/>
          </a:prstGeom>
          <a:gradFill flip="none" rotWithShape="1">
            <a:gsLst>
              <a:gs pos="0">
                <a:srgbClr val="AF4837"/>
              </a:gs>
              <a:gs pos="87660">
                <a:srgbClr val="589AB4">
                  <a:alpha val="0"/>
                </a:srgbClr>
              </a:gs>
              <a:gs pos="60000">
                <a:srgbClr val="AF4837">
                  <a:alpha val="3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black">
                  <a:lumMod val="65000"/>
                  <a:lumOff val="35000"/>
                </a:prstClr>
              </a:solidFill>
              <a:latin typeface="Calibri" panose="020F0502020204030204"/>
            </a:endParaRPr>
          </a:p>
        </p:txBody>
      </p:sp>
    </p:spTree>
    <p:extLst>
      <p:ext uri="{BB962C8B-B14F-4D97-AF65-F5344CB8AC3E}">
        <p14:creationId xmlns:p14="http://schemas.microsoft.com/office/powerpoint/2010/main" val="429033965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1"/>
          <p:cNvSpPr txBox="1">
            <a:spLocks/>
          </p:cNvSpPr>
          <p:nvPr/>
        </p:nvSpPr>
        <p:spPr>
          <a:xfrm>
            <a:off x="152400" y="-22225"/>
            <a:ext cx="11830051" cy="79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defTabSz="685800">
              <a:lnSpc>
                <a:spcPct val="90000"/>
              </a:lnSpc>
              <a:defRPr sz="2800" b="1">
                <a:solidFill>
                  <a:srgbClr val="0070C0"/>
                </a:solidFill>
              </a:defRPr>
            </a:lvl1pPr>
            <a:lvl2pPr defTabSz="685800">
              <a:lnSpc>
                <a:spcPct val="90000"/>
              </a:lnSpc>
              <a:defRPr sz="3300"/>
            </a:lvl2pPr>
            <a:lvl3pPr defTabSz="685800">
              <a:lnSpc>
                <a:spcPct val="90000"/>
              </a:lnSpc>
              <a:defRPr sz="3300"/>
            </a:lvl3pPr>
            <a:lvl4pPr defTabSz="685800">
              <a:lnSpc>
                <a:spcPct val="90000"/>
              </a:lnSpc>
              <a:defRPr sz="3300"/>
            </a:lvl4pPr>
            <a:lvl5pPr defTabSz="685800">
              <a:lnSpc>
                <a:spcPct val="90000"/>
              </a:lnSpc>
              <a:defRPr sz="3300"/>
            </a:lvl5pPr>
            <a:lvl6pPr marL="457200" defTabSz="685800" fontAlgn="base">
              <a:lnSpc>
                <a:spcPct val="90000"/>
              </a:lnSpc>
              <a:spcBef>
                <a:spcPct val="0"/>
              </a:spcBef>
              <a:spcAft>
                <a:spcPct val="0"/>
              </a:spcAft>
              <a:defRPr sz="3300"/>
            </a:lvl6pPr>
            <a:lvl7pPr marL="914400" defTabSz="685800" fontAlgn="base">
              <a:lnSpc>
                <a:spcPct val="90000"/>
              </a:lnSpc>
              <a:spcBef>
                <a:spcPct val="0"/>
              </a:spcBef>
              <a:spcAft>
                <a:spcPct val="0"/>
              </a:spcAft>
              <a:defRPr sz="3300"/>
            </a:lvl7pPr>
            <a:lvl8pPr marL="1371600" defTabSz="685800" fontAlgn="base">
              <a:lnSpc>
                <a:spcPct val="90000"/>
              </a:lnSpc>
              <a:spcBef>
                <a:spcPct val="0"/>
              </a:spcBef>
              <a:spcAft>
                <a:spcPct val="0"/>
              </a:spcAft>
              <a:defRPr sz="3300"/>
            </a:lvl8pPr>
            <a:lvl9pPr marL="1828800" defTabSz="685800" fontAlgn="base">
              <a:lnSpc>
                <a:spcPct val="90000"/>
              </a:lnSpc>
              <a:spcBef>
                <a:spcPct val="0"/>
              </a:spcBef>
              <a:spcAft>
                <a:spcPct val="0"/>
              </a:spcAft>
              <a:defRPr sz="3300"/>
            </a:lvl9pPr>
          </a:lstStyle>
          <a:p>
            <a:pPr eaLnBrk="0" fontAlgn="base" hangingPunct="0">
              <a:spcBef>
                <a:spcPct val="0"/>
              </a:spcBef>
              <a:spcAft>
                <a:spcPct val="0"/>
              </a:spcAft>
              <a:defRPr/>
            </a:pPr>
            <a:r>
              <a:rPr lang="ru-RU" dirty="0" err="1">
                <a:solidFill>
                  <a:srgbClr val="FF0000"/>
                </a:solidFill>
                <a:latin typeface="Arial" pitchFamily="34" charset="0"/>
                <a:cs typeface="Arial" pitchFamily="34" charset="0"/>
              </a:rPr>
              <a:t>Дузофарм</a:t>
            </a:r>
            <a:r>
              <a:rPr lang="ru-RU" dirty="0">
                <a:solidFill>
                  <a:srgbClr val="FF0000"/>
                </a:solidFill>
                <a:latin typeface="Arial" pitchFamily="34" charset="0"/>
                <a:cs typeface="Arial" pitchFamily="34" charset="0"/>
              </a:rPr>
              <a:t> улучшает показатели </a:t>
            </a:r>
            <a:r>
              <a:rPr lang="ru-RU" dirty="0" err="1">
                <a:solidFill>
                  <a:srgbClr val="FF0000"/>
                </a:solidFill>
                <a:latin typeface="Arial" pitchFamily="34" charset="0"/>
                <a:cs typeface="Arial" pitchFamily="34" charset="0"/>
              </a:rPr>
              <a:t>гемоперфузии</a:t>
            </a:r>
            <a:r>
              <a:rPr lang="ru-RU" dirty="0">
                <a:solidFill>
                  <a:srgbClr val="FF0000"/>
                </a:solidFill>
                <a:latin typeface="Arial" pitchFamily="34" charset="0"/>
                <a:cs typeface="Arial" pitchFamily="34" charset="0"/>
              </a:rPr>
              <a:t> после инсульта</a:t>
            </a:r>
          </a:p>
        </p:txBody>
      </p:sp>
      <p:sp>
        <p:nvSpPr>
          <p:cNvPr id="28" name="Прямоугольник 27"/>
          <p:cNvSpPr/>
          <p:nvPr/>
        </p:nvSpPr>
        <p:spPr>
          <a:xfrm>
            <a:off x="6410325" y="6584104"/>
            <a:ext cx="5645150" cy="227755"/>
          </a:xfrm>
          <a:prstGeom prst="rect">
            <a:avLst/>
          </a:prstGeom>
        </p:spPr>
        <p:txBody>
          <a:bodyPr wrap="square">
            <a:spAutoFit/>
          </a:bodyPr>
          <a:lstStyle/>
          <a:p>
            <a:pPr>
              <a:lnSpc>
                <a:spcPct val="80000"/>
              </a:lnSpc>
              <a:defRPr/>
            </a:pPr>
            <a:r>
              <a:rPr lang="ru-RU" sz="1100" i="1" kern="0" dirty="0">
                <a:latin typeface="Arial" pitchFamily="34" charset="0"/>
                <a:cs typeface="Arial" pitchFamily="34" charset="0"/>
              </a:rPr>
              <a:t>Давыдкин И.Л., Золотовская И.А.// Самарский ГМУ // КЛИНИЦИСТ 2 ’2016 ТОМ 10</a:t>
            </a:r>
          </a:p>
        </p:txBody>
      </p:sp>
      <p:pic>
        <p:nvPicPr>
          <p:cNvPr id="4098" name="Picture 2"/>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4793" r="415"/>
          <a:stretch/>
        </p:blipFill>
        <p:spPr bwMode="auto">
          <a:xfrm>
            <a:off x="152400" y="933450"/>
            <a:ext cx="11830051"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29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18473" y="153798"/>
            <a:ext cx="4355103" cy="584775"/>
          </a:xfrm>
          <a:prstGeom prst="rect">
            <a:avLst/>
          </a:prstGeom>
        </p:spPr>
        <p:txBody>
          <a:bodyPr wrap="none">
            <a:spAutoFit/>
          </a:bodyPr>
          <a:lstStyle/>
          <a:p>
            <a:r>
              <a:rPr lang="ru-RU" sz="3200" b="1" dirty="0">
                <a:solidFill>
                  <a:srgbClr val="FF0000"/>
                </a:solidFill>
                <a:latin typeface="Arial" pitchFamily="34" charset="0"/>
                <a:cs typeface="Arial" pitchFamily="34" charset="0"/>
              </a:rPr>
              <a:t>Функции эндотелия </a:t>
            </a:r>
          </a:p>
        </p:txBody>
      </p:sp>
      <p:pic>
        <p:nvPicPr>
          <p:cNvPr id="13316"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114425"/>
            <a:ext cx="9020175" cy="528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924175" y="1247775"/>
            <a:ext cx="2381250" cy="180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602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Диаграмма 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7" y="2054230"/>
            <a:ext cx="11465984"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Заголовок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8" y="1042990"/>
            <a:ext cx="8453967" cy="142557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6567" y="-236538"/>
            <a:ext cx="12192000" cy="13366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defTabSz="685800">
              <a:lnSpc>
                <a:spcPct val="90000"/>
              </a:lnSpc>
              <a:defRPr sz="2800" b="1">
                <a:solidFill>
                  <a:srgbClr val="0070C0"/>
                </a:solidFill>
              </a:defRPr>
            </a:lvl1pPr>
            <a:lvl2pPr defTabSz="685800">
              <a:lnSpc>
                <a:spcPct val="90000"/>
              </a:lnSpc>
              <a:defRPr sz="3300"/>
            </a:lvl2pPr>
            <a:lvl3pPr defTabSz="685800">
              <a:lnSpc>
                <a:spcPct val="90000"/>
              </a:lnSpc>
              <a:defRPr sz="3300"/>
            </a:lvl3pPr>
            <a:lvl4pPr defTabSz="685800">
              <a:lnSpc>
                <a:spcPct val="90000"/>
              </a:lnSpc>
              <a:defRPr sz="3300"/>
            </a:lvl4pPr>
            <a:lvl5pPr defTabSz="685800">
              <a:lnSpc>
                <a:spcPct val="90000"/>
              </a:lnSpc>
              <a:defRPr sz="3300"/>
            </a:lvl5pPr>
            <a:lvl6pPr marL="457200" defTabSz="685800" fontAlgn="base">
              <a:lnSpc>
                <a:spcPct val="90000"/>
              </a:lnSpc>
              <a:spcBef>
                <a:spcPct val="0"/>
              </a:spcBef>
              <a:spcAft>
                <a:spcPct val="0"/>
              </a:spcAft>
              <a:defRPr sz="3300"/>
            </a:lvl6pPr>
            <a:lvl7pPr marL="914400" defTabSz="685800" fontAlgn="base">
              <a:lnSpc>
                <a:spcPct val="90000"/>
              </a:lnSpc>
              <a:spcBef>
                <a:spcPct val="0"/>
              </a:spcBef>
              <a:spcAft>
                <a:spcPct val="0"/>
              </a:spcAft>
              <a:defRPr sz="3300"/>
            </a:lvl7pPr>
            <a:lvl8pPr marL="1371600" defTabSz="685800" fontAlgn="base">
              <a:lnSpc>
                <a:spcPct val="90000"/>
              </a:lnSpc>
              <a:spcBef>
                <a:spcPct val="0"/>
              </a:spcBef>
              <a:spcAft>
                <a:spcPct val="0"/>
              </a:spcAft>
              <a:defRPr sz="3300"/>
            </a:lvl8pPr>
            <a:lvl9pPr marL="1828800" defTabSz="685800" fontAlgn="base">
              <a:lnSpc>
                <a:spcPct val="90000"/>
              </a:lnSpc>
              <a:spcBef>
                <a:spcPct val="0"/>
              </a:spcBef>
              <a:spcAft>
                <a:spcPct val="0"/>
              </a:spcAft>
              <a:defRPr sz="3300"/>
            </a:lvl9pPr>
          </a:lstStyle>
          <a:p>
            <a:pPr eaLnBrk="0" fontAlgn="base" hangingPunct="0">
              <a:spcBef>
                <a:spcPct val="0"/>
              </a:spcBef>
              <a:spcAft>
                <a:spcPct val="0"/>
              </a:spcAft>
              <a:defRPr/>
            </a:pPr>
            <a:endParaRPr lang="ru-RU" dirty="0"/>
          </a:p>
          <a:p>
            <a:pPr eaLnBrk="0" fontAlgn="base" hangingPunct="0">
              <a:spcBef>
                <a:spcPct val="0"/>
              </a:spcBef>
              <a:spcAft>
                <a:spcPct val="0"/>
              </a:spcAft>
              <a:defRPr/>
            </a:pPr>
            <a:r>
              <a:rPr lang="ru-RU" dirty="0" err="1">
                <a:solidFill>
                  <a:srgbClr val="FF0000"/>
                </a:solidFill>
                <a:latin typeface="Arial" pitchFamily="34" charset="0"/>
                <a:cs typeface="Arial" pitchFamily="34" charset="0"/>
              </a:rPr>
              <a:t>Дузофарм</a:t>
            </a:r>
            <a:r>
              <a:rPr lang="ru-RU" dirty="0">
                <a:solidFill>
                  <a:srgbClr val="FF0000"/>
                </a:solidFill>
                <a:latin typeface="Arial" pitchFamily="34" charset="0"/>
                <a:cs typeface="Arial" pitchFamily="34" charset="0"/>
              </a:rPr>
              <a:t> улучшает функцию эндотелия </a:t>
            </a:r>
          </a:p>
          <a:p>
            <a:pPr eaLnBrk="0" fontAlgn="base" hangingPunct="0">
              <a:spcBef>
                <a:spcPct val="0"/>
              </a:spcBef>
              <a:spcAft>
                <a:spcPct val="0"/>
              </a:spcAft>
              <a:defRPr/>
            </a:pPr>
            <a:r>
              <a:rPr lang="ru-RU" dirty="0">
                <a:solidFill>
                  <a:srgbClr val="FF0000"/>
                </a:solidFill>
                <a:latin typeface="Arial" pitchFamily="34" charset="0"/>
                <a:cs typeface="Arial" pitchFamily="34" charset="0"/>
              </a:rPr>
              <a:t>после инсульта</a:t>
            </a:r>
          </a:p>
        </p:txBody>
      </p:sp>
      <p:sp>
        <p:nvSpPr>
          <p:cNvPr id="9" name="Прямоугольник 8"/>
          <p:cNvSpPr/>
          <p:nvPr/>
        </p:nvSpPr>
        <p:spPr>
          <a:xfrm>
            <a:off x="46567" y="6427799"/>
            <a:ext cx="12433300" cy="338137"/>
          </a:xfrm>
          <a:prstGeom prst="rect">
            <a:avLst/>
          </a:prstGeom>
        </p:spPr>
        <p:txBody>
          <a:bodyPr>
            <a:spAutoFit/>
          </a:bodyPr>
          <a:lstStyle/>
          <a:p>
            <a:pPr>
              <a:lnSpc>
                <a:spcPct val="80000"/>
              </a:lnSpc>
              <a:defRPr/>
            </a:pPr>
            <a:r>
              <a:rPr lang="ru-RU" sz="2000" i="1" kern="0" dirty="0">
                <a:solidFill>
                  <a:srgbClr val="E7E6E6">
                    <a:lumMod val="50000"/>
                  </a:srgbClr>
                </a:solidFill>
                <a:latin typeface="Arial Narrow" panose="020B0606020202030204" pitchFamily="34" charset="0"/>
              </a:rPr>
              <a:t> В.Н. Шишкова // Федеральный центр патологии речи и нейрореабилитации // Врач 2017 </a:t>
            </a:r>
          </a:p>
        </p:txBody>
      </p:sp>
      <p:sp>
        <p:nvSpPr>
          <p:cNvPr id="11" name="Прямоугольник 10"/>
          <p:cNvSpPr/>
          <p:nvPr/>
        </p:nvSpPr>
        <p:spPr>
          <a:xfrm>
            <a:off x="8784174" y="963614"/>
            <a:ext cx="3407833" cy="1569660"/>
          </a:xfrm>
          <a:prstGeom prst="rect">
            <a:avLst/>
          </a:prstGeom>
          <a:solidFill>
            <a:schemeClr val="bg1"/>
          </a:solidFill>
        </p:spPr>
        <p:txBody>
          <a:bodyPr>
            <a:spAutoFit/>
          </a:bodyPr>
          <a:lstStyle/>
          <a:p>
            <a:pPr eaLnBrk="0" fontAlgn="base" hangingPunct="0">
              <a:spcBef>
                <a:spcPct val="0"/>
              </a:spcBef>
              <a:spcAft>
                <a:spcPct val="0"/>
              </a:spcAft>
              <a:defRPr/>
            </a:pPr>
            <a:r>
              <a:rPr lang="ru-RU" sz="3200" b="1" dirty="0">
                <a:solidFill>
                  <a:srgbClr val="0070C0"/>
                </a:solidFill>
              </a:rPr>
              <a:t>n = 60 </a:t>
            </a:r>
          </a:p>
          <a:p>
            <a:pPr eaLnBrk="0" fontAlgn="base" hangingPunct="0">
              <a:spcBef>
                <a:spcPct val="0"/>
              </a:spcBef>
              <a:spcAft>
                <a:spcPct val="0"/>
              </a:spcAft>
              <a:defRPr/>
            </a:pPr>
            <a:r>
              <a:rPr lang="ru-RU" sz="2400" dirty="0">
                <a:solidFill>
                  <a:prstClr val="black"/>
                </a:solidFill>
              </a:rPr>
              <a:t>Давность инсульта  </a:t>
            </a:r>
          </a:p>
          <a:p>
            <a:pPr eaLnBrk="0" fontAlgn="base" hangingPunct="0">
              <a:spcBef>
                <a:spcPct val="0"/>
              </a:spcBef>
              <a:spcAft>
                <a:spcPct val="0"/>
              </a:spcAft>
              <a:defRPr/>
            </a:pPr>
            <a:r>
              <a:rPr lang="ru-RU" sz="2400" dirty="0">
                <a:solidFill>
                  <a:prstClr val="black"/>
                </a:solidFill>
              </a:rPr>
              <a:t>1 мес - 1 год</a:t>
            </a:r>
          </a:p>
          <a:p>
            <a:pPr eaLnBrk="0" fontAlgn="base" hangingPunct="0">
              <a:spcBef>
                <a:spcPct val="0"/>
              </a:spcBef>
              <a:spcAft>
                <a:spcPct val="0"/>
              </a:spcAft>
              <a:defRPr/>
            </a:pPr>
            <a:r>
              <a:rPr lang="ru-RU" sz="1600" dirty="0">
                <a:solidFill>
                  <a:prstClr val="black"/>
                </a:solidFill>
              </a:rPr>
              <a:t>р≤0,05</a:t>
            </a:r>
          </a:p>
        </p:txBody>
      </p:sp>
      <p:cxnSp>
        <p:nvCxnSpPr>
          <p:cNvPr id="5" name="Прямая соединительная линия 4"/>
          <p:cNvCxnSpPr/>
          <p:nvPr/>
        </p:nvCxnSpPr>
        <p:spPr>
          <a:xfrm>
            <a:off x="1102784" y="3860800"/>
            <a:ext cx="10176933"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407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1600" y="0"/>
            <a:ext cx="12056532" cy="752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defTabSz="685800">
              <a:lnSpc>
                <a:spcPct val="90000"/>
              </a:lnSpc>
              <a:defRPr sz="2800" b="1">
                <a:solidFill>
                  <a:srgbClr val="0070C0"/>
                </a:solidFill>
              </a:defRPr>
            </a:lvl1pPr>
            <a:lvl2pPr defTabSz="685800">
              <a:lnSpc>
                <a:spcPct val="90000"/>
              </a:lnSpc>
              <a:defRPr sz="3300"/>
            </a:lvl2pPr>
            <a:lvl3pPr defTabSz="685800">
              <a:lnSpc>
                <a:spcPct val="90000"/>
              </a:lnSpc>
              <a:defRPr sz="3300"/>
            </a:lvl3pPr>
            <a:lvl4pPr defTabSz="685800">
              <a:lnSpc>
                <a:spcPct val="90000"/>
              </a:lnSpc>
              <a:defRPr sz="3300"/>
            </a:lvl4pPr>
            <a:lvl5pPr defTabSz="685800">
              <a:lnSpc>
                <a:spcPct val="90000"/>
              </a:lnSpc>
              <a:defRPr sz="3300"/>
            </a:lvl5pPr>
            <a:lvl6pPr marL="457200" defTabSz="685800" fontAlgn="base">
              <a:lnSpc>
                <a:spcPct val="90000"/>
              </a:lnSpc>
              <a:spcBef>
                <a:spcPct val="0"/>
              </a:spcBef>
              <a:spcAft>
                <a:spcPct val="0"/>
              </a:spcAft>
              <a:defRPr sz="3300"/>
            </a:lvl6pPr>
            <a:lvl7pPr marL="914400" defTabSz="685800" fontAlgn="base">
              <a:lnSpc>
                <a:spcPct val="90000"/>
              </a:lnSpc>
              <a:spcBef>
                <a:spcPct val="0"/>
              </a:spcBef>
              <a:spcAft>
                <a:spcPct val="0"/>
              </a:spcAft>
              <a:defRPr sz="3300"/>
            </a:lvl7pPr>
            <a:lvl8pPr marL="1371600" defTabSz="685800" fontAlgn="base">
              <a:lnSpc>
                <a:spcPct val="90000"/>
              </a:lnSpc>
              <a:spcBef>
                <a:spcPct val="0"/>
              </a:spcBef>
              <a:spcAft>
                <a:spcPct val="0"/>
              </a:spcAft>
              <a:defRPr sz="3300"/>
            </a:lvl8pPr>
            <a:lvl9pPr marL="1828800" defTabSz="685800" fontAlgn="base">
              <a:lnSpc>
                <a:spcPct val="90000"/>
              </a:lnSpc>
              <a:spcBef>
                <a:spcPct val="0"/>
              </a:spcBef>
              <a:spcAft>
                <a:spcPct val="0"/>
              </a:spcAft>
              <a:defRPr sz="3300"/>
            </a:lvl9pPr>
          </a:lstStyle>
          <a:p>
            <a:pPr eaLnBrk="0" fontAlgn="base" hangingPunct="0">
              <a:spcBef>
                <a:spcPct val="0"/>
              </a:spcBef>
              <a:spcAft>
                <a:spcPct val="0"/>
              </a:spcAft>
              <a:defRPr/>
            </a:pPr>
            <a:endParaRPr lang="ru-RU" dirty="0"/>
          </a:p>
          <a:p>
            <a:pPr eaLnBrk="0" fontAlgn="base" hangingPunct="0">
              <a:spcBef>
                <a:spcPct val="0"/>
              </a:spcBef>
              <a:spcAft>
                <a:spcPct val="0"/>
              </a:spcAft>
              <a:defRPr/>
            </a:pPr>
            <a:r>
              <a:rPr lang="ru-RU" dirty="0" err="1">
                <a:solidFill>
                  <a:srgbClr val="FF0000"/>
                </a:solidFill>
                <a:latin typeface="Arial" pitchFamily="34" charset="0"/>
                <a:cs typeface="Arial" pitchFamily="34" charset="0"/>
              </a:rPr>
              <a:t>Дузофарм</a:t>
            </a:r>
            <a:r>
              <a:rPr lang="ru-RU" dirty="0">
                <a:solidFill>
                  <a:srgbClr val="FF0000"/>
                </a:solidFill>
                <a:latin typeface="Arial" pitchFamily="34" charset="0"/>
                <a:cs typeface="Arial" pitchFamily="34" charset="0"/>
              </a:rPr>
              <a:t> улучшает речь после инсульта</a:t>
            </a:r>
          </a:p>
        </p:txBody>
      </p:sp>
      <p:pic>
        <p:nvPicPr>
          <p:cNvPr id="111619" name="Диаграмма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001838"/>
            <a:ext cx="11040533"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9647767" y="2797182"/>
            <a:ext cx="2400300" cy="1939925"/>
          </a:xfrm>
          <a:prstGeom prst="rect">
            <a:avLst/>
          </a:prstGeom>
          <a:solidFill>
            <a:schemeClr val="bg1"/>
          </a:solidFill>
        </p:spPr>
        <p:txBody>
          <a:bodyPr>
            <a:spAutoFit/>
          </a:bodyPr>
          <a:lstStyle/>
          <a:p>
            <a:pPr eaLnBrk="0" fontAlgn="base" hangingPunct="0">
              <a:spcBef>
                <a:spcPct val="0"/>
              </a:spcBef>
              <a:spcAft>
                <a:spcPct val="0"/>
              </a:spcAft>
              <a:defRPr/>
            </a:pPr>
            <a:r>
              <a:rPr lang="ru-RU" sz="3200" b="1" dirty="0">
                <a:solidFill>
                  <a:srgbClr val="0070C0"/>
                </a:solidFill>
              </a:rPr>
              <a:t>n = 60 </a:t>
            </a:r>
          </a:p>
          <a:p>
            <a:pPr eaLnBrk="0" fontAlgn="base" hangingPunct="0">
              <a:spcBef>
                <a:spcPct val="0"/>
              </a:spcBef>
              <a:spcAft>
                <a:spcPct val="0"/>
              </a:spcAft>
              <a:defRPr/>
            </a:pPr>
            <a:r>
              <a:rPr lang="ru-RU" sz="2400" dirty="0">
                <a:solidFill>
                  <a:prstClr val="black"/>
                </a:solidFill>
              </a:rPr>
              <a:t>Давность инсульта  </a:t>
            </a:r>
          </a:p>
          <a:p>
            <a:pPr eaLnBrk="0" fontAlgn="base" hangingPunct="0">
              <a:spcBef>
                <a:spcPct val="0"/>
              </a:spcBef>
              <a:spcAft>
                <a:spcPct val="0"/>
              </a:spcAft>
              <a:defRPr/>
            </a:pPr>
            <a:r>
              <a:rPr lang="ru-RU" sz="2400" dirty="0">
                <a:solidFill>
                  <a:prstClr val="black"/>
                </a:solidFill>
              </a:rPr>
              <a:t>1 мес - 1 год</a:t>
            </a:r>
          </a:p>
          <a:p>
            <a:pPr eaLnBrk="0" fontAlgn="base" hangingPunct="0">
              <a:spcBef>
                <a:spcPct val="0"/>
              </a:spcBef>
              <a:spcAft>
                <a:spcPct val="0"/>
              </a:spcAft>
              <a:defRPr/>
            </a:pPr>
            <a:r>
              <a:rPr lang="ru-RU" sz="1600" dirty="0">
                <a:solidFill>
                  <a:prstClr val="black"/>
                </a:solidFill>
              </a:rPr>
              <a:t>р≤0,05</a:t>
            </a:r>
          </a:p>
        </p:txBody>
      </p:sp>
      <p:sp>
        <p:nvSpPr>
          <p:cNvPr id="7" name="Прямоугольник 6"/>
          <p:cNvSpPr/>
          <p:nvPr/>
        </p:nvSpPr>
        <p:spPr>
          <a:xfrm>
            <a:off x="-23284" y="6308736"/>
            <a:ext cx="12433301" cy="339725"/>
          </a:xfrm>
          <a:prstGeom prst="rect">
            <a:avLst/>
          </a:prstGeom>
        </p:spPr>
        <p:txBody>
          <a:bodyPr>
            <a:spAutoFit/>
          </a:bodyPr>
          <a:lstStyle/>
          <a:p>
            <a:pPr>
              <a:lnSpc>
                <a:spcPct val="80000"/>
              </a:lnSpc>
              <a:defRPr/>
            </a:pPr>
            <a:r>
              <a:rPr lang="ru-RU" sz="2000" i="1" kern="0" dirty="0">
                <a:solidFill>
                  <a:srgbClr val="E7E6E6">
                    <a:lumMod val="50000"/>
                  </a:srgbClr>
                </a:solidFill>
                <a:latin typeface="Arial Narrow" panose="020B0606020202030204" pitchFamily="34" charset="0"/>
              </a:rPr>
              <a:t> В.Н. Шишкова // Федеральный центр патологии речи и нейрореабилитации // Врач 2017 </a:t>
            </a:r>
          </a:p>
        </p:txBody>
      </p:sp>
      <p:sp>
        <p:nvSpPr>
          <p:cNvPr id="3" name="TextBox 2"/>
          <p:cNvSpPr txBox="1"/>
          <p:nvPr/>
        </p:nvSpPr>
        <p:spPr>
          <a:xfrm>
            <a:off x="300568" y="836613"/>
            <a:ext cx="11787717" cy="125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defTabSz="685800">
              <a:lnSpc>
                <a:spcPct val="90000"/>
              </a:lnSpc>
              <a:defRPr sz="2800" b="1">
                <a:solidFill>
                  <a:srgbClr val="0070C0"/>
                </a:solidFill>
                <a:latin typeface="+mn-lt"/>
              </a:defRPr>
            </a:lvl1pPr>
            <a:lvl2pPr defTabSz="685800">
              <a:lnSpc>
                <a:spcPct val="90000"/>
              </a:lnSpc>
              <a:defRPr sz="3300">
                <a:solidFill>
                  <a:schemeClr val="lt1"/>
                </a:solidFill>
                <a:latin typeface="+mn-lt"/>
              </a:defRPr>
            </a:lvl2pPr>
            <a:lvl3pPr defTabSz="685800">
              <a:lnSpc>
                <a:spcPct val="90000"/>
              </a:lnSpc>
              <a:defRPr sz="3300">
                <a:solidFill>
                  <a:schemeClr val="lt1"/>
                </a:solidFill>
                <a:latin typeface="+mn-lt"/>
              </a:defRPr>
            </a:lvl3pPr>
            <a:lvl4pPr defTabSz="685800">
              <a:lnSpc>
                <a:spcPct val="90000"/>
              </a:lnSpc>
              <a:defRPr sz="3300">
                <a:solidFill>
                  <a:schemeClr val="lt1"/>
                </a:solidFill>
                <a:latin typeface="+mn-lt"/>
              </a:defRPr>
            </a:lvl4pPr>
            <a:lvl5pPr defTabSz="685800">
              <a:lnSpc>
                <a:spcPct val="90000"/>
              </a:lnSpc>
              <a:defRPr sz="3300">
                <a:solidFill>
                  <a:schemeClr val="lt1"/>
                </a:solidFill>
                <a:latin typeface="+mn-lt"/>
              </a:defRPr>
            </a:lvl5pPr>
            <a:lvl6pPr marL="457200" defTabSz="685800" fontAlgn="base">
              <a:lnSpc>
                <a:spcPct val="90000"/>
              </a:lnSpc>
              <a:spcBef>
                <a:spcPct val="0"/>
              </a:spcBef>
              <a:spcAft>
                <a:spcPct val="0"/>
              </a:spcAft>
              <a:defRPr sz="3300">
                <a:solidFill>
                  <a:schemeClr val="lt1"/>
                </a:solidFill>
                <a:latin typeface="+mn-lt"/>
              </a:defRPr>
            </a:lvl6pPr>
            <a:lvl7pPr marL="914400" defTabSz="685800" fontAlgn="base">
              <a:lnSpc>
                <a:spcPct val="90000"/>
              </a:lnSpc>
              <a:spcBef>
                <a:spcPct val="0"/>
              </a:spcBef>
              <a:spcAft>
                <a:spcPct val="0"/>
              </a:spcAft>
              <a:defRPr sz="3300">
                <a:solidFill>
                  <a:schemeClr val="lt1"/>
                </a:solidFill>
                <a:latin typeface="+mn-lt"/>
              </a:defRPr>
            </a:lvl7pPr>
            <a:lvl8pPr marL="1371600" defTabSz="685800" fontAlgn="base">
              <a:lnSpc>
                <a:spcPct val="90000"/>
              </a:lnSpc>
              <a:spcBef>
                <a:spcPct val="0"/>
              </a:spcBef>
              <a:spcAft>
                <a:spcPct val="0"/>
              </a:spcAft>
              <a:defRPr sz="3300">
                <a:solidFill>
                  <a:schemeClr val="lt1"/>
                </a:solidFill>
                <a:latin typeface="+mn-lt"/>
              </a:defRPr>
            </a:lvl8pPr>
            <a:lvl9pPr marL="1828800" defTabSz="685800" fontAlgn="base">
              <a:lnSpc>
                <a:spcPct val="90000"/>
              </a:lnSpc>
              <a:spcBef>
                <a:spcPct val="0"/>
              </a:spcBef>
              <a:spcAft>
                <a:spcPct val="0"/>
              </a:spcAft>
              <a:defRPr sz="3300">
                <a:solidFill>
                  <a:schemeClr val="lt1"/>
                </a:solidFill>
                <a:latin typeface="+mn-lt"/>
              </a:defRPr>
            </a:lvl9pPr>
          </a:lstStyle>
          <a:p>
            <a:pPr algn="l" eaLnBrk="0" fontAlgn="base" hangingPunct="0">
              <a:spcBef>
                <a:spcPct val="0"/>
              </a:spcBef>
              <a:spcAft>
                <a:spcPct val="0"/>
              </a:spcAft>
              <a:defRPr/>
            </a:pPr>
            <a:r>
              <a:rPr lang="ru-RU" sz="2400" b="0" dirty="0"/>
              <a:t>Структура групп пациентов с улучшением речи, сгруппированных по критерию степени улучшения речи через </a:t>
            </a:r>
            <a:r>
              <a:rPr lang="ru-RU" sz="2400" dirty="0">
                <a:solidFill>
                  <a:srgbClr val="FF0000"/>
                </a:solidFill>
              </a:rPr>
              <a:t>1,5 мес </a:t>
            </a:r>
            <a:r>
              <a:rPr lang="ru-RU" sz="2400" b="0" dirty="0"/>
              <a:t>лечения</a:t>
            </a:r>
          </a:p>
        </p:txBody>
      </p:sp>
      <p:sp>
        <p:nvSpPr>
          <p:cNvPr id="111623" name="TextBox 1"/>
          <p:cNvSpPr txBox="1">
            <a:spLocks noChangeArrowheads="1"/>
          </p:cNvSpPr>
          <p:nvPr/>
        </p:nvSpPr>
        <p:spPr bwMode="auto">
          <a:xfrm>
            <a:off x="205317" y="1811340"/>
            <a:ext cx="288713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0" fontAlgn="base" hangingPunct="0">
              <a:spcBef>
                <a:spcPct val="0"/>
              </a:spcBef>
              <a:spcAft>
                <a:spcPct val="0"/>
              </a:spcAft>
            </a:pPr>
            <a:r>
              <a:rPr lang="ru-RU" altLang="ru-RU" sz="2000">
                <a:solidFill>
                  <a:prstClr val="black"/>
                </a:solidFill>
                <a:latin typeface="Calibri" pitchFamily="34" charset="0"/>
              </a:rPr>
              <a:t>К-во пациентов</a:t>
            </a:r>
          </a:p>
        </p:txBody>
      </p:sp>
    </p:spTree>
    <p:extLst>
      <p:ext uri="{BB962C8B-B14F-4D97-AF65-F5344CB8AC3E}">
        <p14:creationId xmlns:p14="http://schemas.microsoft.com/office/powerpoint/2010/main" val="3742606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Диаграмма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8" y="1195388"/>
            <a:ext cx="11561233"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Прямоугольник 28"/>
          <p:cNvSpPr>
            <a:spLocks noChangeArrowheads="1"/>
          </p:cNvSpPr>
          <p:nvPr/>
        </p:nvSpPr>
        <p:spPr bwMode="auto">
          <a:xfrm>
            <a:off x="116425" y="6092830"/>
            <a:ext cx="11933767" cy="338554"/>
          </a:xfrm>
          <a:prstGeom prst="rect">
            <a:avLst/>
          </a:prstGeom>
          <a:noFill/>
        </p:spPr>
        <p:txBody>
          <a:bodyPr>
            <a:spAutoFit/>
          </a:bodyPr>
          <a:lstStyle/>
          <a:p>
            <a:pPr>
              <a:lnSpc>
                <a:spcPct val="80000"/>
              </a:lnSpc>
              <a:defRPr/>
            </a:pPr>
            <a:r>
              <a:rPr lang="ru-RU" altLang="ru-RU" sz="2000" i="1" kern="0" dirty="0">
                <a:solidFill>
                  <a:srgbClr val="E7E6E6">
                    <a:lumMod val="50000"/>
                  </a:srgbClr>
                </a:solidFill>
                <a:latin typeface="Arial Narrow" panose="020B0606020202030204" pitchFamily="34" charset="0"/>
              </a:rPr>
              <a:t>В.В. Ковальчук // Центр мед. реабилитации Гор. больницы №38 им. Н.А. Семашко Санкт-Петербург // Врач  9'2015</a:t>
            </a:r>
          </a:p>
        </p:txBody>
      </p:sp>
      <p:sp>
        <p:nvSpPr>
          <p:cNvPr id="3" name="Заголовок 2"/>
          <p:cNvSpPr>
            <a:spLocks noGrp="1"/>
          </p:cNvSpPr>
          <p:nvPr>
            <p:ph type="title"/>
          </p:nvPr>
        </p:nvSpPr>
        <p:spPr>
          <a:xfrm>
            <a:off x="-116417" y="115888"/>
            <a:ext cx="12166601" cy="12557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ru-RU" altLang="ru-RU" sz="2800" b="1" dirty="0" err="1">
                <a:solidFill>
                  <a:srgbClr val="FF0000"/>
                </a:solidFill>
                <a:latin typeface="Arial" pitchFamily="34" charset="0"/>
                <a:cs typeface="Arial" pitchFamily="34" charset="0"/>
              </a:rPr>
              <a:t>Дузофарм</a:t>
            </a:r>
            <a:r>
              <a:rPr lang="ru-RU" altLang="ru-RU" sz="2800" b="1" dirty="0">
                <a:solidFill>
                  <a:srgbClr val="FF0000"/>
                </a:solidFill>
                <a:latin typeface="Arial" pitchFamily="34" charset="0"/>
                <a:cs typeface="Arial" pitchFamily="34" charset="0"/>
              </a:rPr>
              <a:t> нивелирует депрессивную симптоматику </a:t>
            </a:r>
            <a:br>
              <a:rPr lang="ru-RU" altLang="ru-RU" sz="2800" b="1" dirty="0">
                <a:solidFill>
                  <a:srgbClr val="FF0000"/>
                </a:solidFill>
                <a:latin typeface="Arial" pitchFamily="34" charset="0"/>
                <a:cs typeface="Arial" pitchFamily="34" charset="0"/>
              </a:rPr>
            </a:br>
            <a:r>
              <a:rPr lang="ru-RU" altLang="ru-RU" sz="2800" b="1" dirty="0">
                <a:solidFill>
                  <a:srgbClr val="FF0000"/>
                </a:solidFill>
                <a:latin typeface="Arial" pitchFamily="34" charset="0"/>
                <a:cs typeface="Arial" pitchFamily="34" charset="0"/>
              </a:rPr>
              <a:t>после инсульта у 66% пациентов</a:t>
            </a:r>
          </a:p>
        </p:txBody>
      </p:sp>
      <p:sp>
        <p:nvSpPr>
          <p:cNvPr id="112645" name="Прямоугольник 6"/>
          <p:cNvSpPr>
            <a:spLocks noChangeArrowheads="1"/>
          </p:cNvSpPr>
          <p:nvPr/>
        </p:nvSpPr>
        <p:spPr bwMode="auto">
          <a:xfrm>
            <a:off x="5615517" y="1052514"/>
            <a:ext cx="5943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pPr>
            <a:r>
              <a:rPr lang="ru-RU" altLang="ru-RU" sz="2400" b="1" dirty="0">
                <a:solidFill>
                  <a:srgbClr val="FF0000"/>
                </a:solidFill>
              </a:rPr>
              <a:t>n = 650  </a:t>
            </a:r>
          </a:p>
          <a:p>
            <a:pPr algn="r" fontAlgn="base">
              <a:spcBef>
                <a:spcPct val="0"/>
              </a:spcBef>
              <a:spcAft>
                <a:spcPct val="0"/>
              </a:spcAft>
            </a:pPr>
            <a:r>
              <a:rPr lang="ru-RU" altLang="ru-RU" sz="2000" dirty="0">
                <a:solidFill>
                  <a:prstClr val="black"/>
                </a:solidFill>
              </a:rPr>
              <a:t>Период лечения 2 </a:t>
            </a:r>
            <a:r>
              <a:rPr lang="ru-RU" altLang="ru-RU" sz="2000" dirty="0" err="1">
                <a:solidFill>
                  <a:prstClr val="black"/>
                </a:solidFill>
              </a:rPr>
              <a:t>мес</a:t>
            </a:r>
            <a:r>
              <a:rPr lang="ru-RU" altLang="ru-RU" sz="2000" dirty="0">
                <a:solidFill>
                  <a:prstClr val="black"/>
                </a:solidFill>
              </a:rPr>
              <a:t> </a:t>
            </a:r>
          </a:p>
          <a:p>
            <a:pPr algn="r" fontAlgn="base">
              <a:spcBef>
                <a:spcPct val="0"/>
              </a:spcBef>
              <a:spcAft>
                <a:spcPct val="0"/>
              </a:spcAft>
            </a:pPr>
            <a:r>
              <a:rPr lang="ru-RU" altLang="ru-RU" sz="2000" dirty="0">
                <a:solidFill>
                  <a:prstClr val="black"/>
                </a:solidFill>
              </a:rPr>
              <a:t>Давность инсульта 2- 4 </a:t>
            </a:r>
            <a:r>
              <a:rPr lang="ru-RU" altLang="ru-RU" sz="2000" dirty="0" err="1">
                <a:solidFill>
                  <a:prstClr val="black"/>
                </a:solidFill>
              </a:rPr>
              <a:t>нед</a:t>
            </a:r>
            <a:r>
              <a:rPr lang="ru-RU" altLang="ru-RU" sz="2000" dirty="0">
                <a:solidFill>
                  <a:prstClr val="black"/>
                </a:solidFill>
              </a:rPr>
              <a:t>  </a:t>
            </a:r>
          </a:p>
          <a:p>
            <a:pPr algn="r" fontAlgn="base">
              <a:spcBef>
                <a:spcPct val="0"/>
              </a:spcBef>
              <a:spcAft>
                <a:spcPct val="0"/>
              </a:spcAft>
            </a:pPr>
            <a:r>
              <a:rPr lang="ru-RU" altLang="ru-RU" sz="1400" dirty="0">
                <a:solidFill>
                  <a:prstClr val="black"/>
                </a:solidFill>
              </a:rPr>
              <a:t>р≤0,05</a:t>
            </a:r>
          </a:p>
        </p:txBody>
      </p:sp>
    </p:spTree>
    <p:extLst>
      <p:ext uri="{BB962C8B-B14F-4D97-AF65-F5344CB8AC3E}">
        <p14:creationId xmlns:p14="http://schemas.microsoft.com/office/powerpoint/2010/main" val="299996513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7457017" y="5876936"/>
            <a:ext cx="2209800" cy="288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0" fontAlgn="base" hangingPunct="0">
              <a:spcBef>
                <a:spcPct val="0"/>
              </a:spcBef>
              <a:spcAft>
                <a:spcPct val="0"/>
              </a:spcAft>
              <a:defRPr/>
            </a:pPr>
            <a:endParaRPr lang="ru-RU">
              <a:solidFill>
                <a:prstClr val="white"/>
              </a:solidFill>
            </a:endParaRPr>
          </a:p>
        </p:txBody>
      </p:sp>
      <p:pic>
        <p:nvPicPr>
          <p:cNvPr id="110595" name="Диаграмма 1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168" y="1900238"/>
            <a:ext cx="9368367"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0" y="187336"/>
            <a:ext cx="12234333" cy="10779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ru-RU" sz="2800" b="1" dirty="0" err="1">
                <a:solidFill>
                  <a:srgbClr val="FF0000"/>
                </a:solidFill>
                <a:latin typeface="Arial" pitchFamily="34" charset="0"/>
                <a:cs typeface="Arial" pitchFamily="34" charset="0"/>
              </a:rPr>
              <a:t>Нафтидрофурил</a:t>
            </a:r>
            <a:r>
              <a:rPr lang="ru-RU" sz="2800" b="1" dirty="0">
                <a:solidFill>
                  <a:srgbClr val="FF0000"/>
                </a:solidFill>
                <a:latin typeface="Arial" pitchFamily="34" charset="0"/>
                <a:cs typeface="Arial" pitchFamily="34" charset="0"/>
              </a:rPr>
              <a:t> увеличивает самостоятельность после инсульта</a:t>
            </a:r>
          </a:p>
        </p:txBody>
      </p:sp>
      <p:sp>
        <p:nvSpPr>
          <p:cNvPr id="110597" name="TextBox 6"/>
          <p:cNvSpPr>
            <a:spLocks noChangeArrowheads="1"/>
          </p:cNvSpPr>
          <p:nvPr/>
        </p:nvSpPr>
        <p:spPr bwMode="auto">
          <a:xfrm>
            <a:off x="8561917" y="2058988"/>
            <a:ext cx="2995083" cy="400050"/>
          </a:xfrm>
          <a:custGeom>
            <a:avLst/>
            <a:gdLst>
              <a:gd name="T0" fmla="*/ 0 w 3460124"/>
              <a:gd name="T1" fmla="*/ 82 h 1483990"/>
              <a:gd name="T2" fmla="*/ 4274 w 3460124"/>
              <a:gd name="T3" fmla="*/ 82 h 1483990"/>
              <a:gd name="T4" fmla="*/ 4274 w 3460124"/>
              <a:gd name="T5" fmla="*/ 1506 h 1483990"/>
              <a:gd name="T6" fmla="*/ 0 w 3460124"/>
              <a:gd name="T7" fmla="*/ 1506 h 1483990"/>
              <a:gd name="T8" fmla="*/ 0 w 3460124"/>
              <a:gd name="T9" fmla="*/ 82 h 1483990"/>
              <a:gd name="T10" fmla="*/ 0 60000 65536"/>
              <a:gd name="T11" fmla="*/ 0 60000 65536"/>
              <a:gd name="T12" fmla="*/ 0 60000 65536"/>
              <a:gd name="T13" fmla="*/ 0 60000 65536"/>
              <a:gd name="T14" fmla="*/ 0 60000 65536"/>
              <a:gd name="T15" fmla="*/ 0 w 3460124"/>
              <a:gd name="T16" fmla="*/ 0 h 1483990"/>
              <a:gd name="T17" fmla="*/ 3460124 w 3460124"/>
              <a:gd name="T18" fmla="*/ 1483990 h 1483990"/>
            </a:gdLst>
            <a:ahLst/>
            <a:cxnLst>
              <a:cxn ang="T10">
                <a:pos x="T0" y="T1"/>
              </a:cxn>
              <a:cxn ang="T11">
                <a:pos x="T2" y="T3"/>
              </a:cxn>
              <a:cxn ang="T12">
                <a:pos x="T4" y="T5"/>
              </a:cxn>
              <a:cxn ang="T13">
                <a:pos x="T6" y="T7"/>
              </a:cxn>
              <a:cxn ang="T14">
                <a:pos x="T8" y="T9"/>
              </a:cxn>
            </a:cxnLst>
            <a:rect l="T15" t="T16" r="T17" b="T18"/>
            <a:pathLst>
              <a:path w="3460124" h="1483990">
                <a:moveTo>
                  <a:pt x="0" y="6662"/>
                </a:moveTo>
                <a:cubicBezTo>
                  <a:pt x="913532" y="-8328"/>
                  <a:pt x="2306749" y="6662"/>
                  <a:pt x="3460124" y="6662"/>
                </a:cubicBezTo>
                <a:lnTo>
                  <a:pt x="3460124" y="1483990"/>
                </a:lnTo>
                <a:lnTo>
                  <a:pt x="0" y="1483990"/>
                </a:lnTo>
                <a:lnTo>
                  <a:pt x="0" y="6662"/>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Font typeface="Arial" pitchFamily="34" charset="0"/>
              <a:buNone/>
            </a:pPr>
            <a:r>
              <a:rPr lang="en-US" altLang="ru-RU" sz="2000">
                <a:solidFill>
                  <a:srgbClr val="002060"/>
                </a:solidFill>
                <a:cs typeface="Arial" pitchFamily="34" charset="0"/>
              </a:rPr>
              <a:t>n=</a:t>
            </a:r>
            <a:r>
              <a:rPr lang="ru-RU" altLang="ru-RU" sz="2000">
                <a:solidFill>
                  <a:srgbClr val="002060"/>
                </a:solidFill>
                <a:cs typeface="Arial" pitchFamily="34" charset="0"/>
              </a:rPr>
              <a:t>82            р</a:t>
            </a:r>
            <a:r>
              <a:rPr lang="en-US" altLang="ru-RU" sz="2000">
                <a:solidFill>
                  <a:srgbClr val="002060"/>
                </a:solidFill>
                <a:cs typeface="Arial" pitchFamily="34" charset="0"/>
              </a:rPr>
              <a:t>&lt;0,0</a:t>
            </a:r>
            <a:r>
              <a:rPr lang="ru-RU" altLang="ru-RU" sz="2000">
                <a:solidFill>
                  <a:srgbClr val="002060"/>
                </a:solidFill>
                <a:cs typeface="Arial" pitchFamily="34" charset="0"/>
              </a:rPr>
              <a:t>3 </a:t>
            </a:r>
            <a:endParaRPr lang="en-US" altLang="ru-RU" sz="2000">
              <a:solidFill>
                <a:srgbClr val="002060"/>
              </a:solidFill>
              <a:cs typeface="Arial" pitchFamily="34" charset="0"/>
            </a:endParaRPr>
          </a:p>
        </p:txBody>
      </p:sp>
      <p:sp>
        <p:nvSpPr>
          <p:cNvPr id="16" name="TextBox 15"/>
          <p:cNvSpPr txBox="1"/>
          <p:nvPr/>
        </p:nvSpPr>
        <p:spPr>
          <a:xfrm>
            <a:off x="8163858" y="1139691"/>
            <a:ext cx="3291681" cy="1118887"/>
          </a:xfrm>
          <a:prstGeom prst="rect">
            <a:avLst/>
          </a:prstGeom>
          <a:noFill/>
          <a:ln w="63500">
            <a:noFill/>
          </a:ln>
          <a:effectLst>
            <a:glow>
              <a:srgbClr val="6A5F42">
                <a:alpha val="40000"/>
              </a:srgbClr>
            </a:glow>
            <a:reflection blurRad="914400" stA="52000" endA="300" endPos="41000" dir="5400000" sy="-100000" algn="bl" rotWithShape="0"/>
          </a:effectLst>
          <a:scene3d>
            <a:camera prst="orthographicFront"/>
            <a:lightRig rig="threePt" dir="t"/>
          </a:scene3d>
          <a:sp3d>
            <a:bevelT w="0" h="0"/>
            <a:bevelB w="0" h="0"/>
          </a:sp3d>
        </p:spPr>
        <p:txBody>
          <a:bodyPr/>
          <a:lstStyle>
            <a:defPPr>
              <a:defRPr lang="ru-RU"/>
            </a:defPPr>
            <a:lvl1pPr eaLnBrk="1" fontAlgn="auto" hangingPunct="1">
              <a:lnSpc>
                <a:spcPct val="90000"/>
              </a:lnSpc>
              <a:spcAft>
                <a:spcPts val="0"/>
              </a:spcAft>
              <a:defRPr sz="2000" cap="all">
                <a:solidFill>
                  <a:srgbClr val="5B9BD5">
                    <a:lumMod val="50000"/>
                  </a:srgbClr>
                </a:solidFill>
                <a:latin typeface="Tahoma" panose="020B0604030504040204" pitchFamily="34" charset="0"/>
                <a:ea typeface="+mj-ea"/>
                <a:cs typeface="+mj-cs"/>
              </a:defRPr>
            </a:lvl1pPr>
          </a:lstStyle>
          <a:p>
            <a:pPr algn="r">
              <a:lnSpc>
                <a:spcPct val="100000"/>
              </a:lnSpc>
              <a:defRPr/>
            </a:pPr>
            <a:r>
              <a:rPr lang="ru-RU" sz="1350" dirty="0"/>
              <a:t>Рандомизированное двойное слепое многоцентровое исследование, Бельгия</a:t>
            </a:r>
          </a:p>
        </p:txBody>
      </p:sp>
      <p:sp>
        <p:nvSpPr>
          <p:cNvPr id="17" name="Пирог 16"/>
          <p:cNvSpPr/>
          <p:nvPr/>
        </p:nvSpPr>
        <p:spPr>
          <a:xfrm flipV="1">
            <a:off x="12513735" y="-120650"/>
            <a:ext cx="353484" cy="41275"/>
          </a:xfrm>
          <a:prstGeom prst="pie">
            <a:avLst>
              <a:gd name="adj1" fmla="val 10850361"/>
              <a:gd name="adj2" fmla="val 1620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Up">
              <a:avLst/>
            </a:prstTxWarp>
          </a:bodyPr>
          <a:lstStyle/>
          <a:p>
            <a:pPr algn="ctr">
              <a:defRPr/>
            </a:pPr>
            <a:endParaRPr lang="ru-RU" dirty="0">
              <a:solidFill>
                <a:prstClr val="white"/>
              </a:solidFill>
            </a:endParaRPr>
          </a:p>
        </p:txBody>
      </p:sp>
      <p:sp>
        <p:nvSpPr>
          <p:cNvPr id="110600" name="TextBox 4"/>
          <p:cNvSpPr txBox="1">
            <a:spLocks noChangeArrowheads="1"/>
          </p:cNvSpPr>
          <p:nvPr/>
        </p:nvSpPr>
        <p:spPr bwMode="auto">
          <a:xfrm>
            <a:off x="-10582" y="2205043"/>
            <a:ext cx="254846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sz="15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eaLnBrk="0" fontAlgn="base" hangingPunct="0">
              <a:spcAft>
                <a:spcPct val="0"/>
              </a:spcAft>
              <a:defRPr sz="1300">
                <a:solidFill>
                  <a:schemeClr val="tx1"/>
                </a:solidFill>
                <a:latin typeface="Calibri" pitchFamily="34" charset="0"/>
              </a:defRPr>
            </a:lvl6pPr>
            <a:lvl7pPr marL="2971800" indent="-228600" eaLnBrk="0" fontAlgn="base" hangingPunct="0">
              <a:spcAft>
                <a:spcPct val="0"/>
              </a:spcAft>
              <a:defRPr sz="1300">
                <a:solidFill>
                  <a:schemeClr val="tx1"/>
                </a:solidFill>
                <a:latin typeface="Calibri" pitchFamily="34" charset="0"/>
              </a:defRPr>
            </a:lvl7pPr>
            <a:lvl8pPr marL="3429000" indent="-228600" eaLnBrk="0" fontAlgn="base" hangingPunct="0">
              <a:spcAft>
                <a:spcPct val="0"/>
              </a:spcAft>
              <a:defRPr sz="1300">
                <a:solidFill>
                  <a:schemeClr val="tx1"/>
                </a:solidFill>
                <a:latin typeface="Calibri" pitchFamily="34" charset="0"/>
              </a:defRPr>
            </a:lvl8pPr>
            <a:lvl9pPr marL="3886200" indent="-228600" eaLnBrk="0" fontAlgn="base" hangingPunct="0">
              <a:spcAft>
                <a:spcPct val="0"/>
              </a:spcAft>
              <a:defRPr sz="1300">
                <a:solidFill>
                  <a:schemeClr val="tx1"/>
                </a:solidFill>
                <a:latin typeface="Calibri" pitchFamily="34" charset="0"/>
              </a:defRPr>
            </a:lvl9pPr>
          </a:lstStyle>
          <a:p>
            <a:pPr algn="r" fontAlgn="base">
              <a:spcBef>
                <a:spcPct val="0"/>
              </a:spcBef>
              <a:spcAft>
                <a:spcPct val="0"/>
              </a:spcAft>
              <a:buFont typeface="Arial" pitchFamily="34" charset="0"/>
              <a:buNone/>
            </a:pPr>
            <a:r>
              <a:rPr lang="ru-RU" altLang="ru-RU" sz="2000">
                <a:solidFill>
                  <a:srgbClr val="0070C0"/>
                </a:solidFill>
                <a:cs typeface="Arial" pitchFamily="34" charset="0"/>
              </a:rPr>
              <a:t>Степень улучшения стандарти-зированных показателей по окончанию лечения</a:t>
            </a:r>
          </a:p>
        </p:txBody>
      </p:sp>
    </p:spTree>
    <p:extLst>
      <p:ext uri="{BB962C8B-B14F-4D97-AF65-F5344CB8AC3E}">
        <p14:creationId xmlns:p14="http://schemas.microsoft.com/office/powerpoint/2010/main" val="3877792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4" y="815986"/>
            <a:ext cx="12151783"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flipH="1">
            <a:off x="-4" y="764704"/>
            <a:ext cx="12204703" cy="4824536"/>
          </a:xfrm>
          <a:prstGeom prst="rect">
            <a:avLst/>
          </a:prstGeom>
          <a:gradFill flip="none" rotWithShape="1">
            <a:gsLst>
              <a:gs pos="43000">
                <a:srgbClr val="FFFFFF">
                  <a:alpha val="62000"/>
                </a:srgbClr>
              </a:gs>
              <a:gs pos="9000">
                <a:schemeClr val="bg1">
                  <a:alpha val="2900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sp>
        <p:nvSpPr>
          <p:cNvPr id="2" name="Заголовок 1"/>
          <p:cNvSpPr>
            <a:spLocks noGrp="1"/>
          </p:cNvSpPr>
          <p:nvPr>
            <p:ph type="title"/>
          </p:nvPr>
        </p:nvSpPr>
        <p:spPr>
          <a:xfrm>
            <a:off x="1572684" y="184150"/>
            <a:ext cx="9144000" cy="6238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lnSpc>
                <a:spcPct val="80000"/>
              </a:lnSpc>
              <a:spcBef>
                <a:spcPct val="20000"/>
              </a:spcBef>
              <a:defRPr/>
            </a:pPr>
            <a:r>
              <a:rPr lang="ru-RU" sz="3200" b="1" dirty="0">
                <a:solidFill>
                  <a:srgbClr val="FF0000"/>
                </a:solidFill>
                <a:latin typeface="Arial" pitchFamily="34" charset="0"/>
                <a:cs typeface="Arial" pitchFamily="34" charset="0"/>
              </a:rPr>
              <a:t>Режим приема</a:t>
            </a:r>
          </a:p>
        </p:txBody>
      </p:sp>
      <p:grpSp>
        <p:nvGrpSpPr>
          <p:cNvPr id="117767" name="Группа 4"/>
          <p:cNvGrpSpPr>
            <a:grpSpLocks/>
          </p:cNvGrpSpPr>
          <p:nvPr/>
        </p:nvGrpSpPr>
        <p:grpSpPr bwMode="auto">
          <a:xfrm>
            <a:off x="52925" y="1497013"/>
            <a:ext cx="6191249" cy="4138612"/>
            <a:chOff x="0" y="-169381"/>
            <a:chExt cx="6424752" cy="5309669"/>
          </a:xfrm>
        </p:grpSpPr>
        <p:pic>
          <p:nvPicPr>
            <p:cNvPr id="117770"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176" y="-169381"/>
              <a:ext cx="5972576" cy="357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25523"/>
              <a:ext cx="5400609" cy="323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567" y="2290522"/>
              <a:ext cx="4438336" cy="284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769" name="Объект 2"/>
          <p:cNvSpPr>
            <a:spLocks noGrp="1"/>
          </p:cNvSpPr>
          <p:nvPr>
            <p:ph idx="1"/>
          </p:nvPr>
        </p:nvSpPr>
        <p:spPr>
          <a:xfrm>
            <a:off x="1583506" y="5229200"/>
            <a:ext cx="7612295" cy="1628800"/>
          </a:xfrm>
        </p:spPr>
        <p:txBody>
          <a:bodyPr/>
          <a:lstStyle/>
          <a:p>
            <a:pPr marL="0" indent="0" algn="ctr">
              <a:lnSpc>
                <a:spcPct val="150000"/>
              </a:lnSpc>
              <a:buFont typeface="Arial" pitchFamily="34" charset="0"/>
              <a:buNone/>
            </a:pPr>
            <a:r>
              <a:rPr lang="ru-RU" altLang="ru-RU" sz="2000" b="1" dirty="0">
                <a:solidFill>
                  <a:srgbClr val="FF0000"/>
                </a:solidFill>
                <a:latin typeface="Arial" pitchFamily="34" charset="0"/>
                <a:cs typeface="Arial" pitchFamily="34" charset="0"/>
              </a:rPr>
              <a:t>300 МГ В СУТКИ: </a:t>
            </a:r>
          </a:p>
          <a:p>
            <a:pPr marL="0" indent="0" algn="ctr">
              <a:lnSpc>
                <a:spcPct val="150000"/>
              </a:lnSpc>
              <a:buFont typeface="Arial" pitchFamily="34" charset="0"/>
              <a:buNone/>
            </a:pPr>
            <a:r>
              <a:rPr lang="ru-RU" altLang="ru-RU" sz="2000" b="1" dirty="0">
                <a:solidFill>
                  <a:srgbClr val="FF0000"/>
                </a:solidFill>
                <a:latin typeface="Arial" pitchFamily="34" charset="0"/>
                <a:cs typeface="Arial" pitchFamily="34" charset="0"/>
              </a:rPr>
              <a:t>ПО 2 ТАБЛ 3 РАЗА В ДЕНЬ</a:t>
            </a:r>
          </a:p>
          <a:p>
            <a:pPr marL="0" indent="0" algn="ctr">
              <a:lnSpc>
                <a:spcPct val="150000"/>
              </a:lnSpc>
              <a:buFont typeface="Arial" pitchFamily="34" charset="0"/>
              <a:buNone/>
            </a:pPr>
            <a:r>
              <a:rPr lang="ru-RU" altLang="ru-RU" sz="2000" b="1" dirty="0">
                <a:solidFill>
                  <a:srgbClr val="FF0000"/>
                </a:solidFill>
                <a:latin typeface="Arial" pitchFamily="34" charset="0"/>
                <a:cs typeface="Arial" pitchFamily="34" charset="0"/>
              </a:rPr>
              <a:t>КУРС 1-2-3 МЕСЯЦА</a:t>
            </a:r>
          </a:p>
        </p:txBody>
      </p:sp>
    </p:spTree>
    <p:extLst>
      <p:ext uri="{BB962C8B-B14F-4D97-AF65-F5344CB8AC3E}">
        <p14:creationId xmlns:p14="http://schemas.microsoft.com/office/powerpoint/2010/main" val="3333610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Box 1"/>
          <p:cNvSpPr txBox="1">
            <a:spLocks noChangeArrowheads="1"/>
          </p:cNvSpPr>
          <p:nvPr/>
        </p:nvSpPr>
        <p:spPr bwMode="auto">
          <a:xfrm>
            <a:off x="246593" y="214313"/>
            <a:ext cx="1137073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ru-RU" sz="2800" b="1" dirty="0" err="1">
                <a:solidFill>
                  <a:srgbClr val="FF0000"/>
                </a:solidFill>
                <a:cs typeface="Arial" pitchFamily="34" charset="0"/>
              </a:rPr>
              <a:t>Нейродегенерация</a:t>
            </a:r>
            <a:r>
              <a:rPr lang="ru-RU" sz="2800" b="1" dirty="0">
                <a:solidFill>
                  <a:srgbClr val="FF0000"/>
                </a:solidFill>
                <a:cs typeface="Arial" pitchFamily="34" charset="0"/>
              </a:rPr>
              <a:t>: </a:t>
            </a:r>
          </a:p>
          <a:p>
            <a:pPr algn="ctr" eaLnBrk="1" fontAlgn="base" hangingPunct="1">
              <a:spcBef>
                <a:spcPct val="0"/>
              </a:spcBef>
              <a:spcAft>
                <a:spcPct val="0"/>
              </a:spcAft>
            </a:pPr>
            <a:endParaRPr lang="ru-RU" b="1" dirty="0">
              <a:solidFill>
                <a:srgbClr val="FF0000"/>
              </a:solidFill>
              <a:cs typeface="Arial" pitchFamily="34" charset="0"/>
            </a:endParaRPr>
          </a:p>
          <a:p>
            <a:pPr algn="ctr" eaLnBrk="1" fontAlgn="base" hangingPunct="1">
              <a:spcBef>
                <a:spcPct val="0"/>
              </a:spcBef>
              <a:spcAft>
                <a:spcPct val="0"/>
              </a:spcAft>
            </a:pPr>
            <a:r>
              <a:rPr lang="ru-RU" sz="2400" b="1" dirty="0">
                <a:solidFill>
                  <a:srgbClr val="FF0000"/>
                </a:solidFill>
                <a:cs typeface="Arial" pitchFamily="34" charset="0"/>
              </a:rPr>
              <a:t>Роль кальциевых каналов</a:t>
            </a:r>
          </a:p>
        </p:txBody>
      </p:sp>
      <p:sp>
        <p:nvSpPr>
          <p:cNvPr id="180227" name="TextBox 2"/>
          <p:cNvSpPr txBox="1">
            <a:spLocks noChangeArrowheads="1"/>
          </p:cNvSpPr>
          <p:nvPr/>
        </p:nvSpPr>
        <p:spPr bwMode="auto">
          <a:xfrm>
            <a:off x="3187823" y="2806793"/>
            <a:ext cx="22309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ru-RU">
                <a:solidFill>
                  <a:prstClr val="black"/>
                </a:solidFill>
              </a:rPr>
              <a:t>Сдвиги в фосфолипидном составе мембран нейронов</a:t>
            </a:r>
          </a:p>
        </p:txBody>
      </p:sp>
      <p:sp>
        <p:nvSpPr>
          <p:cNvPr id="4" name="Прямоугольник 3"/>
          <p:cNvSpPr/>
          <p:nvPr/>
        </p:nvSpPr>
        <p:spPr>
          <a:xfrm>
            <a:off x="389467" y="1719263"/>
            <a:ext cx="2093384" cy="695325"/>
          </a:xfrm>
          <a:prstGeom prst="rect">
            <a:avLst/>
          </a:prstGeom>
          <a:solidFill>
            <a:srgbClr val="3ECE3E"/>
          </a:solidFill>
          <a:ln w="38100">
            <a:solidFill>
              <a:srgbClr val="3ECE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sz="2000" b="1" dirty="0">
                <a:solidFill>
                  <a:srgbClr val="FFFF00"/>
                </a:solidFill>
              </a:rPr>
              <a:t>ИШЕМИЯ</a:t>
            </a:r>
          </a:p>
        </p:txBody>
      </p:sp>
      <p:sp>
        <p:nvSpPr>
          <p:cNvPr id="5" name="Прямоугольник 4"/>
          <p:cNvSpPr/>
          <p:nvPr/>
        </p:nvSpPr>
        <p:spPr>
          <a:xfrm>
            <a:off x="389467" y="4502335"/>
            <a:ext cx="2093384" cy="695325"/>
          </a:xfrm>
          <a:prstGeom prst="rect">
            <a:avLst/>
          </a:prstGeom>
          <a:solidFill>
            <a:srgbClr val="3ECE3E"/>
          </a:solidFill>
          <a:ln w="38100">
            <a:solidFill>
              <a:srgbClr val="3ECE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sz="2000" b="1" dirty="0">
                <a:solidFill>
                  <a:srgbClr val="FFFF00"/>
                </a:solidFill>
              </a:rPr>
              <a:t>ВОЗРАСТ</a:t>
            </a:r>
          </a:p>
        </p:txBody>
      </p:sp>
      <p:sp>
        <p:nvSpPr>
          <p:cNvPr id="6" name="Прямоугольник 5"/>
          <p:cNvSpPr/>
          <p:nvPr/>
        </p:nvSpPr>
        <p:spPr>
          <a:xfrm>
            <a:off x="389467" y="2662423"/>
            <a:ext cx="2093384" cy="693737"/>
          </a:xfrm>
          <a:prstGeom prst="rect">
            <a:avLst/>
          </a:prstGeom>
          <a:solidFill>
            <a:srgbClr val="3ECE3E"/>
          </a:solidFill>
          <a:ln w="38100">
            <a:solidFill>
              <a:srgbClr val="3ECE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sz="2000" b="1" dirty="0">
                <a:solidFill>
                  <a:srgbClr val="FFFF00"/>
                </a:solidFill>
              </a:rPr>
              <a:t>ИНТОКСИКАЦИЯ</a:t>
            </a:r>
          </a:p>
        </p:txBody>
      </p:sp>
      <p:sp>
        <p:nvSpPr>
          <p:cNvPr id="7" name="Прямоугольник 6"/>
          <p:cNvSpPr/>
          <p:nvPr/>
        </p:nvSpPr>
        <p:spPr>
          <a:xfrm>
            <a:off x="389467" y="3581400"/>
            <a:ext cx="2093384" cy="695325"/>
          </a:xfrm>
          <a:prstGeom prst="rect">
            <a:avLst/>
          </a:prstGeom>
          <a:solidFill>
            <a:srgbClr val="3ECE3E"/>
          </a:solidFill>
          <a:ln w="38100">
            <a:solidFill>
              <a:srgbClr val="3ECE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sz="2000" b="1" dirty="0">
                <a:solidFill>
                  <a:srgbClr val="FFFF00"/>
                </a:solidFill>
              </a:rPr>
              <a:t>СТРЕСС</a:t>
            </a:r>
          </a:p>
        </p:txBody>
      </p:sp>
      <p:cxnSp>
        <p:nvCxnSpPr>
          <p:cNvPr id="9" name="Прямая со стрелкой 8"/>
          <p:cNvCxnSpPr>
            <a:stCxn id="4" idx="3"/>
          </p:cNvCxnSpPr>
          <p:nvPr/>
        </p:nvCxnSpPr>
        <p:spPr>
          <a:xfrm>
            <a:off x="2482853" y="2066925"/>
            <a:ext cx="632883" cy="630238"/>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6" idx="3"/>
          </p:cNvCxnSpPr>
          <p:nvPr/>
        </p:nvCxnSpPr>
        <p:spPr>
          <a:xfrm>
            <a:off x="2482853" y="3010085"/>
            <a:ext cx="632883" cy="125413"/>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7" idx="3"/>
          </p:cNvCxnSpPr>
          <p:nvPr/>
        </p:nvCxnSpPr>
        <p:spPr>
          <a:xfrm flipV="1">
            <a:off x="2482853" y="3708401"/>
            <a:ext cx="632883" cy="220663"/>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5" idx="3"/>
          </p:cNvCxnSpPr>
          <p:nvPr/>
        </p:nvCxnSpPr>
        <p:spPr>
          <a:xfrm flipV="1">
            <a:off x="2482852" y="4141973"/>
            <a:ext cx="692149" cy="708025"/>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Стрелка вправо 18"/>
          <p:cNvSpPr/>
          <p:nvPr/>
        </p:nvSpPr>
        <p:spPr>
          <a:xfrm>
            <a:off x="5418669" y="3284541"/>
            <a:ext cx="719667" cy="568325"/>
          </a:xfrm>
          <a:prstGeom prst="rightArrow">
            <a:avLst/>
          </a:prstGeom>
          <a:solidFill>
            <a:srgbClr val="3ECE3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80237" name="Прямоугольник 19"/>
          <p:cNvSpPr>
            <a:spLocks noChangeArrowheads="1"/>
          </p:cNvSpPr>
          <p:nvPr/>
        </p:nvSpPr>
        <p:spPr bwMode="auto">
          <a:xfrm>
            <a:off x="6227352" y="2944814"/>
            <a:ext cx="25103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a:solidFill>
                  <a:prstClr val="black"/>
                </a:solidFill>
                <a:latin typeface="Arial" pitchFamily="34" charset="0"/>
              </a:rPr>
              <a:t>↑ числа активных дигидропиридиновых кальциевых каналов</a:t>
            </a:r>
          </a:p>
        </p:txBody>
      </p:sp>
      <p:sp>
        <p:nvSpPr>
          <p:cNvPr id="21" name="Стрелка вправо 20"/>
          <p:cNvSpPr/>
          <p:nvPr/>
        </p:nvSpPr>
        <p:spPr>
          <a:xfrm>
            <a:off x="8879417" y="3454400"/>
            <a:ext cx="838200" cy="444500"/>
          </a:xfrm>
          <a:prstGeom prst="rightArrow">
            <a:avLst/>
          </a:prstGeom>
          <a:solidFill>
            <a:srgbClr val="3ECE3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80239" name="TextBox 21"/>
          <p:cNvSpPr txBox="1">
            <a:spLocks noChangeArrowheads="1"/>
          </p:cNvSpPr>
          <p:nvPr/>
        </p:nvSpPr>
        <p:spPr bwMode="auto">
          <a:xfrm>
            <a:off x="9834033" y="3422657"/>
            <a:ext cx="2330451"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ru-RU" b="1">
                <a:solidFill>
                  <a:prstClr val="black"/>
                </a:solidFill>
              </a:rPr>
              <a:t> </a:t>
            </a:r>
            <a:r>
              <a:rPr lang="ru-RU">
                <a:solidFill>
                  <a:prstClr val="black"/>
                </a:solidFill>
              </a:rPr>
              <a:t> </a:t>
            </a:r>
            <a:r>
              <a:rPr lang="ru-RU" sz="1400" b="1">
                <a:solidFill>
                  <a:srgbClr val="0033CC"/>
                </a:solidFill>
              </a:rPr>
              <a:t>КАЛЬЦИЕВОГО ТОКА ВНУТРЬ КЛЕТКИ</a:t>
            </a:r>
          </a:p>
        </p:txBody>
      </p:sp>
      <p:sp>
        <p:nvSpPr>
          <p:cNvPr id="23" name="Прямоугольник 22"/>
          <p:cNvSpPr/>
          <p:nvPr/>
        </p:nvSpPr>
        <p:spPr>
          <a:xfrm>
            <a:off x="2476531" y="5205598"/>
            <a:ext cx="9681633" cy="1138237"/>
          </a:xfrm>
          <a:prstGeom prst="rect">
            <a:avLst/>
          </a:prstGeom>
          <a:solidFill>
            <a:srgbClr val="FFFF00"/>
          </a:solidFill>
        </p:spPr>
        <p:txBody>
          <a:bodyPr anchor="ctr">
            <a:normAutofit fontScale="97500"/>
          </a:bodyPr>
          <a:lstStyle/>
          <a:p>
            <a:pPr algn="ctr" fontAlgn="base">
              <a:lnSpc>
                <a:spcPct val="90000"/>
              </a:lnSpc>
              <a:spcBef>
                <a:spcPct val="0"/>
              </a:spcBef>
              <a:spcAft>
                <a:spcPct val="0"/>
              </a:spcAft>
              <a:defRPr/>
            </a:pPr>
            <a:r>
              <a:rPr lang="ru-RU" sz="2800" b="1" dirty="0">
                <a:solidFill>
                  <a:srgbClr val="FF0000"/>
                </a:solidFill>
              </a:rPr>
              <a:t>ПЕРЕГРУЗКА НЕЙРОНОВ КАЛЬЦИЕМ </a:t>
            </a:r>
            <a:r>
              <a:rPr lang="ru-RU" sz="2800" b="1" dirty="0">
                <a:solidFill>
                  <a:srgbClr val="0033CC"/>
                </a:solidFill>
              </a:rPr>
              <a:t>- ВАЖНЫЙ МЕХАНИЗМ ДЕГЕНЕРАЦИИ НЕЙРОНОВ</a:t>
            </a:r>
          </a:p>
        </p:txBody>
      </p:sp>
      <p:sp>
        <p:nvSpPr>
          <p:cNvPr id="8" name="Стрелка вниз 7"/>
          <p:cNvSpPr/>
          <p:nvPr/>
        </p:nvSpPr>
        <p:spPr>
          <a:xfrm rot="10800000">
            <a:off x="10416241" y="2378075"/>
            <a:ext cx="645583"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Tree>
    <p:extLst>
      <p:ext uri="{BB962C8B-B14F-4D97-AF65-F5344CB8AC3E}">
        <p14:creationId xmlns:p14="http://schemas.microsoft.com/office/powerpoint/2010/main" val="3053750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704850"/>
            <a:ext cx="1141095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32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FB527891-5608-452E-9AEF-4C98EEF8F7E3}"/>
              </a:ext>
            </a:extLst>
          </p:cNvPr>
          <p:cNvGrpSpPr/>
          <p:nvPr/>
        </p:nvGrpSpPr>
        <p:grpSpPr>
          <a:xfrm>
            <a:off x="3" y="-198256"/>
            <a:ext cx="13789620" cy="7072315"/>
            <a:chOff x="28430" y="-8956"/>
            <a:chExt cx="13789620" cy="7072315"/>
          </a:xfrm>
        </p:grpSpPr>
        <p:pic>
          <p:nvPicPr>
            <p:cNvPr id="8198" name="Picture 6" descr="Картинки по запросу &quot;нейроваскулярная единица&quot;">
              <a:extLst>
                <a:ext uri="{FF2B5EF4-FFF2-40B4-BE49-F238E27FC236}">
                  <a16:creationId xmlns:a16="http://schemas.microsoft.com/office/drawing/2014/main" id="{4917D1D2-DA71-4C92-9D8D-B0F239B6D9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42" t="43343"/>
            <a:stretch/>
          </p:blipFill>
          <p:spPr bwMode="auto">
            <a:xfrm rot="10800000">
              <a:off x="39824" y="1"/>
              <a:ext cx="137782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5DAFFDE4-09CF-438B-9540-7E0347F855C8}"/>
                </a:ext>
              </a:extLst>
            </p:cNvPr>
            <p:cNvSpPr/>
            <p:nvPr/>
          </p:nvSpPr>
          <p:spPr>
            <a:xfrm>
              <a:off x="28430" y="-8956"/>
              <a:ext cx="12231825" cy="7072315"/>
            </a:xfrm>
            <a:prstGeom prst="rect">
              <a:avLst/>
            </a:prstGeom>
            <a:gradFill flip="none" rotWithShape="1">
              <a:gsLst>
                <a:gs pos="33000">
                  <a:srgbClr val="FFFFFF">
                    <a:alpha val="81000"/>
                  </a:srgbClr>
                </a:gs>
                <a:gs pos="57864">
                  <a:srgbClr val="FFFFFF">
                    <a:alpha val="43000"/>
                  </a:srgbClr>
                </a:gs>
                <a:gs pos="81000">
                  <a:schemeClr val="bg1">
                    <a:alpha val="37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panose="020F0502020204030204"/>
              </a:endParaRPr>
            </a:p>
          </p:txBody>
        </p:sp>
      </p:grpSp>
      <p:sp>
        <p:nvSpPr>
          <p:cNvPr id="2" name="Заголовок 1">
            <a:extLst>
              <a:ext uri="{FF2B5EF4-FFF2-40B4-BE49-F238E27FC236}">
                <a16:creationId xmlns:a16="http://schemas.microsoft.com/office/drawing/2014/main" id="{AE6BCD8A-9679-465A-8D00-C34E183670AA}"/>
              </a:ext>
            </a:extLst>
          </p:cNvPr>
          <p:cNvSpPr>
            <a:spLocks noGrp="1"/>
          </p:cNvSpPr>
          <p:nvPr>
            <p:ph type="title"/>
          </p:nvPr>
        </p:nvSpPr>
        <p:spPr>
          <a:xfrm>
            <a:off x="1269905" y="814041"/>
            <a:ext cx="9626695" cy="590931"/>
          </a:xfrm>
          <a:solidFill>
            <a:schemeClr val="bg1"/>
          </a:solidFill>
        </p:spPr>
        <p:txBody>
          <a:bodyPr wrap="square" rtlCol="0">
            <a:spAutoFit/>
          </a:bodyPr>
          <a:lstStyle/>
          <a:p>
            <a:r>
              <a:rPr lang="ru-RU" sz="3600" b="1" dirty="0">
                <a:solidFill>
                  <a:srgbClr val="FF0000"/>
                </a:solidFill>
                <a:latin typeface="+mn-lt"/>
                <a:ea typeface="+mn-ea"/>
                <a:cs typeface="+mn-cs"/>
              </a:rPr>
              <a:t>НИМОПИН: НЕЙРО- И ГЕРО - ПРОТЕКТОР</a:t>
            </a:r>
          </a:p>
        </p:txBody>
      </p:sp>
      <p:sp>
        <p:nvSpPr>
          <p:cNvPr id="20" name="TextBox 19">
            <a:extLst>
              <a:ext uri="{FF2B5EF4-FFF2-40B4-BE49-F238E27FC236}">
                <a16:creationId xmlns:a16="http://schemas.microsoft.com/office/drawing/2014/main" id="{05D86509-FF8F-47D0-AFCB-1700186E4A6F}"/>
              </a:ext>
            </a:extLst>
          </p:cNvPr>
          <p:cNvSpPr txBox="1"/>
          <p:nvPr/>
        </p:nvSpPr>
        <p:spPr>
          <a:xfrm>
            <a:off x="1485948" y="2270220"/>
            <a:ext cx="8425253" cy="1126462"/>
          </a:xfrm>
          <a:prstGeom prst="rect">
            <a:avLst/>
          </a:prstGeom>
          <a:noFill/>
        </p:spPr>
        <p:txBody>
          <a:bodyPr wrap="square">
            <a:spAutoFit/>
          </a:bodyPr>
          <a:lstStyle/>
          <a:p>
            <a:pPr>
              <a:lnSpc>
                <a:spcPct val="80000"/>
              </a:lnSpc>
              <a:defRPr/>
            </a:pPr>
            <a:r>
              <a:rPr lang="ru-RU" sz="2800" b="1" dirty="0">
                <a:solidFill>
                  <a:prstClr val="black"/>
                </a:solidFill>
                <a:latin typeface="Calibri" panose="020F0502020204030204"/>
              </a:rPr>
              <a:t>ПРЕПЯТСТВУЕТ ПЕРЕГРУЗКЕ КЛЕТОК КАЛЬЦИЕМ</a:t>
            </a:r>
          </a:p>
          <a:p>
            <a:pPr>
              <a:lnSpc>
                <a:spcPct val="80000"/>
              </a:lnSpc>
              <a:defRPr/>
            </a:pPr>
            <a:endParaRPr lang="ru-RU" sz="2800" b="1" dirty="0">
              <a:solidFill>
                <a:prstClr val="black"/>
              </a:solidFill>
              <a:latin typeface="Calibri" panose="020F0502020204030204"/>
            </a:endParaRPr>
          </a:p>
          <a:p>
            <a:pPr>
              <a:lnSpc>
                <a:spcPct val="80000"/>
              </a:lnSpc>
              <a:defRPr/>
            </a:pPr>
            <a:r>
              <a:rPr lang="ru-RU" sz="2800" b="1" dirty="0">
                <a:solidFill>
                  <a:prstClr val="black"/>
                </a:solidFill>
                <a:latin typeface="Calibri" panose="020F0502020204030204"/>
              </a:rPr>
              <a:t>СНИЖАЕТ НЕЙРОВОСПАЛЕНИЕ</a:t>
            </a:r>
            <a:endParaRPr lang="ru-RU" sz="2000" dirty="0">
              <a:solidFill>
                <a:prstClr val="black"/>
              </a:solidFill>
              <a:latin typeface="Calibri" panose="020F0502020204030204"/>
            </a:endParaRPr>
          </a:p>
        </p:txBody>
      </p:sp>
      <p:pic>
        <p:nvPicPr>
          <p:cNvPr id="16" name="Рисунок 15">
            <a:extLst>
              <a:ext uri="{FF2B5EF4-FFF2-40B4-BE49-F238E27FC236}">
                <a16:creationId xmlns:a16="http://schemas.microsoft.com/office/drawing/2014/main" id="{0C1ABD20-6610-4AC0-B92D-DE7E8CB6EB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35308" y="2378568"/>
            <a:ext cx="6287073" cy="3387237"/>
          </a:xfrm>
          <a:prstGeom prst="rect">
            <a:avLst/>
          </a:prstGeom>
        </p:spPr>
      </p:pic>
      <p:sp>
        <p:nvSpPr>
          <p:cNvPr id="18" name="TextBox 17">
            <a:extLst>
              <a:ext uri="{FF2B5EF4-FFF2-40B4-BE49-F238E27FC236}">
                <a16:creationId xmlns:a16="http://schemas.microsoft.com/office/drawing/2014/main" id="{D45BE8D2-41E7-470B-A5B9-1268CBD7BC39}"/>
              </a:ext>
            </a:extLst>
          </p:cNvPr>
          <p:cNvSpPr txBox="1"/>
          <p:nvPr/>
        </p:nvSpPr>
        <p:spPr>
          <a:xfrm>
            <a:off x="1303361" y="5770606"/>
            <a:ext cx="6610699" cy="523220"/>
          </a:xfrm>
          <a:prstGeom prst="rect">
            <a:avLst/>
          </a:prstGeom>
          <a:noFill/>
        </p:spPr>
        <p:txBody>
          <a:bodyPr wrap="square">
            <a:spAutoFit/>
          </a:bodyPr>
          <a:lstStyle/>
          <a:p>
            <a:pPr>
              <a:defRPr/>
            </a:pPr>
            <a:r>
              <a:rPr lang="ru-RU" sz="2800" b="1" dirty="0">
                <a:solidFill>
                  <a:prstClr val="black"/>
                </a:solidFill>
                <a:latin typeface="Calibri" panose="020F0502020204030204"/>
              </a:rPr>
              <a:t>АКТИВИРУЕТ ЦЕРЕБРАЛЬНЫЙ КРОВОТОК </a:t>
            </a:r>
          </a:p>
        </p:txBody>
      </p:sp>
      <p:sp>
        <p:nvSpPr>
          <p:cNvPr id="6" name="Пятиугольник 5">
            <a:extLst>
              <a:ext uri="{FF2B5EF4-FFF2-40B4-BE49-F238E27FC236}">
                <a16:creationId xmlns:a16="http://schemas.microsoft.com/office/drawing/2014/main" id="{CFF363CF-A131-4D41-8E0F-E7EF63FA207D}"/>
              </a:ext>
            </a:extLst>
          </p:cNvPr>
          <p:cNvSpPr/>
          <p:nvPr/>
        </p:nvSpPr>
        <p:spPr>
          <a:xfrm>
            <a:off x="1017622" y="2277329"/>
            <a:ext cx="247345" cy="227610"/>
          </a:xfrm>
          <a:prstGeom prst="pentagon">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400">
              <a:solidFill>
                <a:prstClr val="white"/>
              </a:solidFill>
              <a:latin typeface="Calibri" panose="020F0502020204030204"/>
            </a:endParaRPr>
          </a:p>
        </p:txBody>
      </p:sp>
      <p:sp>
        <p:nvSpPr>
          <p:cNvPr id="23" name="Пятиугольник 22">
            <a:extLst>
              <a:ext uri="{FF2B5EF4-FFF2-40B4-BE49-F238E27FC236}">
                <a16:creationId xmlns:a16="http://schemas.microsoft.com/office/drawing/2014/main" id="{9984DF14-3EB8-4E3A-8D2D-3BBF77196643}"/>
              </a:ext>
            </a:extLst>
          </p:cNvPr>
          <p:cNvSpPr/>
          <p:nvPr/>
        </p:nvSpPr>
        <p:spPr>
          <a:xfrm>
            <a:off x="1013089" y="5894156"/>
            <a:ext cx="247345" cy="227610"/>
          </a:xfrm>
          <a:prstGeom prst="pentagon">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400">
              <a:solidFill>
                <a:prstClr val="white"/>
              </a:solidFill>
              <a:latin typeface="Calibri" panose="020F0502020204030204"/>
            </a:endParaRPr>
          </a:p>
        </p:txBody>
      </p:sp>
      <p:sp>
        <p:nvSpPr>
          <p:cNvPr id="24" name="Пятиугольник 23">
            <a:extLst>
              <a:ext uri="{FF2B5EF4-FFF2-40B4-BE49-F238E27FC236}">
                <a16:creationId xmlns:a16="http://schemas.microsoft.com/office/drawing/2014/main" id="{38C73799-2421-4D53-B306-2085C8E93618}"/>
              </a:ext>
            </a:extLst>
          </p:cNvPr>
          <p:cNvSpPr/>
          <p:nvPr/>
        </p:nvSpPr>
        <p:spPr>
          <a:xfrm>
            <a:off x="1017622" y="3002232"/>
            <a:ext cx="247345" cy="227610"/>
          </a:xfrm>
          <a:prstGeom prst="pentagon">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400">
              <a:solidFill>
                <a:prstClr val="white"/>
              </a:solidFill>
              <a:latin typeface="Calibri" panose="020F0502020204030204"/>
            </a:endParaRPr>
          </a:p>
        </p:txBody>
      </p:sp>
      <p:sp>
        <p:nvSpPr>
          <p:cNvPr id="7" name="Полилиния: фигура 6">
            <a:extLst>
              <a:ext uri="{FF2B5EF4-FFF2-40B4-BE49-F238E27FC236}">
                <a16:creationId xmlns:a16="http://schemas.microsoft.com/office/drawing/2014/main" id="{23E9F198-4B42-4C2B-B649-A712066F1040}"/>
              </a:ext>
            </a:extLst>
          </p:cNvPr>
          <p:cNvSpPr/>
          <p:nvPr/>
        </p:nvSpPr>
        <p:spPr>
          <a:xfrm>
            <a:off x="1218935" y="4594511"/>
            <a:ext cx="2161712" cy="924307"/>
          </a:xfrm>
          <a:custGeom>
            <a:avLst/>
            <a:gdLst>
              <a:gd name="connsiteX0" fmla="*/ 0 w 1894114"/>
              <a:gd name="connsiteY0" fmla="*/ 587828 h 587828"/>
              <a:gd name="connsiteX1" fmla="*/ 279918 w 1894114"/>
              <a:gd name="connsiteY1" fmla="*/ 0 h 587828"/>
              <a:gd name="connsiteX2" fmla="*/ 1604865 w 1894114"/>
              <a:gd name="connsiteY2" fmla="*/ 18661 h 587828"/>
              <a:gd name="connsiteX3" fmla="*/ 1894114 w 1894114"/>
              <a:gd name="connsiteY3" fmla="*/ 569167 h 587828"/>
              <a:gd name="connsiteX4" fmla="*/ 0 w 1894114"/>
              <a:gd name="connsiteY4" fmla="*/ 587828 h 587828"/>
              <a:gd name="connsiteX0" fmla="*/ 0 w 1894114"/>
              <a:gd name="connsiteY0" fmla="*/ 593231 h 593231"/>
              <a:gd name="connsiteX1" fmla="*/ 279918 w 1894114"/>
              <a:gd name="connsiteY1" fmla="*/ 5403 h 593231"/>
              <a:gd name="connsiteX2" fmla="*/ 1612886 w 1894114"/>
              <a:gd name="connsiteY2" fmla="*/ 0 h 593231"/>
              <a:gd name="connsiteX3" fmla="*/ 1894114 w 1894114"/>
              <a:gd name="connsiteY3" fmla="*/ 574570 h 593231"/>
              <a:gd name="connsiteX4" fmla="*/ 0 w 1894114"/>
              <a:gd name="connsiteY4" fmla="*/ 593231 h 593231"/>
              <a:gd name="connsiteX0" fmla="*/ 0 w 1870050"/>
              <a:gd name="connsiteY0" fmla="*/ 593231 h 598633"/>
              <a:gd name="connsiteX1" fmla="*/ 279918 w 1870050"/>
              <a:gd name="connsiteY1" fmla="*/ 5403 h 598633"/>
              <a:gd name="connsiteX2" fmla="*/ 1612886 w 1870050"/>
              <a:gd name="connsiteY2" fmla="*/ 0 h 598633"/>
              <a:gd name="connsiteX3" fmla="*/ 1870050 w 1870050"/>
              <a:gd name="connsiteY3" fmla="*/ 598633 h 598633"/>
              <a:gd name="connsiteX4" fmla="*/ 0 w 1870050"/>
              <a:gd name="connsiteY4" fmla="*/ 593231 h 598633"/>
              <a:gd name="connsiteX0" fmla="*/ 0 w 2015881"/>
              <a:gd name="connsiteY0" fmla="*/ 912483 h 912483"/>
              <a:gd name="connsiteX1" fmla="*/ 425749 w 2015881"/>
              <a:gd name="connsiteY1" fmla="*/ 5403 h 912483"/>
              <a:gd name="connsiteX2" fmla="*/ 1758717 w 2015881"/>
              <a:gd name="connsiteY2" fmla="*/ 0 h 912483"/>
              <a:gd name="connsiteX3" fmla="*/ 2015881 w 2015881"/>
              <a:gd name="connsiteY3" fmla="*/ 598633 h 912483"/>
              <a:gd name="connsiteX4" fmla="*/ 0 w 2015881"/>
              <a:gd name="connsiteY4" fmla="*/ 912483 h 912483"/>
              <a:gd name="connsiteX0" fmla="*/ 0 w 2090767"/>
              <a:gd name="connsiteY0" fmla="*/ 963721 h 963721"/>
              <a:gd name="connsiteX1" fmla="*/ 500635 w 2090767"/>
              <a:gd name="connsiteY1" fmla="*/ 5403 h 963721"/>
              <a:gd name="connsiteX2" fmla="*/ 1833603 w 2090767"/>
              <a:gd name="connsiteY2" fmla="*/ 0 h 963721"/>
              <a:gd name="connsiteX3" fmla="*/ 2090767 w 2090767"/>
              <a:gd name="connsiteY3" fmla="*/ 598633 h 963721"/>
              <a:gd name="connsiteX4" fmla="*/ 0 w 2090767"/>
              <a:gd name="connsiteY4" fmla="*/ 963721 h 963721"/>
              <a:gd name="connsiteX0" fmla="*/ 0 w 2161712"/>
              <a:gd name="connsiteY0" fmla="*/ 924307 h 924307"/>
              <a:gd name="connsiteX1" fmla="*/ 571580 w 2161712"/>
              <a:gd name="connsiteY1" fmla="*/ 5403 h 924307"/>
              <a:gd name="connsiteX2" fmla="*/ 1904548 w 2161712"/>
              <a:gd name="connsiteY2" fmla="*/ 0 h 924307"/>
              <a:gd name="connsiteX3" fmla="*/ 2161712 w 2161712"/>
              <a:gd name="connsiteY3" fmla="*/ 598633 h 924307"/>
              <a:gd name="connsiteX4" fmla="*/ 0 w 2161712"/>
              <a:gd name="connsiteY4" fmla="*/ 924307 h 92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12" h="924307">
                <a:moveTo>
                  <a:pt x="0" y="924307"/>
                </a:moveTo>
                <a:lnTo>
                  <a:pt x="571580" y="5403"/>
                </a:lnTo>
                <a:lnTo>
                  <a:pt x="1904548" y="0"/>
                </a:lnTo>
                <a:lnTo>
                  <a:pt x="2161712" y="598633"/>
                </a:lnTo>
                <a:lnTo>
                  <a:pt x="0" y="924307"/>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000">
              <a:solidFill>
                <a:prstClr val="white"/>
              </a:solidFill>
              <a:latin typeface="Calibri" panose="020F0502020204030204"/>
            </a:endParaRPr>
          </a:p>
        </p:txBody>
      </p:sp>
      <p:sp>
        <p:nvSpPr>
          <p:cNvPr id="8" name="Полилиния: фигура 7">
            <a:extLst>
              <a:ext uri="{FF2B5EF4-FFF2-40B4-BE49-F238E27FC236}">
                <a16:creationId xmlns:a16="http://schemas.microsoft.com/office/drawing/2014/main" id="{0ADCFA66-32D9-4DC9-A5C4-278AC935013F}"/>
              </a:ext>
            </a:extLst>
          </p:cNvPr>
          <p:cNvSpPr/>
          <p:nvPr/>
        </p:nvSpPr>
        <p:spPr>
          <a:xfrm>
            <a:off x="3217002" y="4602234"/>
            <a:ext cx="2084532" cy="577607"/>
          </a:xfrm>
          <a:custGeom>
            <a:avLst/>
            <a:gdLst>
              <a:gd name="connsiteX0" fmla="*/ 0 w 2147614"/>
              <a:gd name="connsiteY0" fmla="*/ 17518 h 571062"/>
              <a:gd name="connsiteX1" fmla="*/ 308304 w 2147614"/>
              <a:gd name="connsiteY1" fmla="*/ 567559 h 571062"/>
              <a:gd name="connsiteX2" fmla="*/ 2091559 w 2147614"/>
              <a:gd name="connsiteY2" fmla="*/ 571062 h 571062"/>
              <a:gd name="connsiteX3" fmla="*/ 2123090 w 2147614"/>
              <a:gd name="connsiteY3" fmla="*/ 283780 h 571062"/>
              <a:gd name="connsiteX4" fmla="*/ 1979449 w 2147614"/>
              <a:gd name="connsiteY4" fmla="*/ 280276 h 571062"/>
              <a:gd name="connsiteX5" fmla="*/ 2144111 w 2147614"/>
              <a:gd name="connsiteY5" fmla="*/ 140138 h 571062"/>
              <a:gd name="connsiteX6" fmla="*/ 2147614 w 2147614"/>
              <a:gd name="connsiteY6" fmla="*/ 0 h 571062"/>
              <a:gd name="connsiteX7" fmla="*/ 0 w 2147614"/>
              <a:gd name="connsiteY7" fmla="*/ 17518 h 571062"/>
              <a:gd name="connsiteX0" fmla="*/ 0 w 2075425"/>
              <a:gd name="connsiteY0" fmla="*/ 0 h 577607"/>
              <a:gd name="connsiteX1" fmla="*/ 236115 w 2075425"/>
              <a:gd name="connsiteY1" fmla="*/ 574104 h 577607"/>
              <a:gd name="connsiteX2" fmla="*/ 2019370 w 2075425"/>
              <a:gd name="connsiteY2" fmla="*/ 577607 h 577607"/>
              <a:gd name="connsiteX3" fmla="*/ 2050901 w 2075425"/>
              <a:gd name="connsiteY3" fmla="*/ 290325 h 577607"/>
              <a:gd name="connsiteX4" fmla="*/ 1907260 w 2075425"/>
              <a:gd name="connsiteY4" fmla="*/ 286821 h 577607"/>
              <a:gd name="connsiteX5" fmla="*/ 2071922 w 2075425"/>
              <a:gd name="connsiteY5" fmla="*/ 146683 h 577607"/>
              <a:gd name="connsiteX6" fmla="*/ 2075425 w 2075425"/>
              <a:gd name="connsiteY6" fmla="*/ 6545 h 577607"/>
              <a:gd name="connsiteX7" fmla="*/ 0 w 2075425"/>
              <a:gd name="connsiteY7" fmla="*/ 0 h 577607"/>
              <a:gd name="connsiteX0" fmla="*/ 0 w 2075425"/>
              <a:gd name="connsiteY0" fmla="*/ 0 h 577607"/>
              <a:gd name="connsiteX1" fmla="*/ 236115 w 2075425"/>
              <a:gd name="connsiteY1" fmla="*/ 574104 h 577607"/>
              <a:gd name="connsiteX2" fmla="*/ 2019370 w 2075425"/>
              <a:gd name="connsiteY2" fmla="*/ 577607 h 577607"/>
              <a:gd name="connsiteX3" fmla="*/ 2050901 w 2075425"/>
              <a:gd name="connsiteY3" fmla="*/ 290325 h 577607"/>
              <a:gd name="connsiteX4" fmla="*/ 1907260 w 2075425"/>
              <a:gd name="connsiteY4" fmla="*/ 286821 h 577607"/>
              <a:gd name="connsiteX5" fmla="*/ 2071922 w 2075425"/>
              <a:gd name="connsiteY5" fmla="*/ 146683 h 577607"/>
              <a:gd name="connsiteX6" fmla="*/ 2075425 w 2075425"/>
              <a:gd name="connsiteY6" fmla="*/ 6545 h 577607"/>
              <a:gd name="connsiteX7" fmla="*/ 0 w 2075425"/>
              <a:gd name="connsiteY7" fmla="*/ 0 h 57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425" h="577607">
                <a:moveTo>
                  <a:pt x="0" y="0"/>
                </a:moveTo>
                <a:lnTo>
                  <a:pt x="236115" y="574104"/>
                </a:lnTo>
                <a:lnTo>
                  <a:pt x="2019370" y="577607"/>
                </a:lnTo>
                <a:lnTo>
                  <a:pt x="2050901" y="290325"/>
                </a:lnTo>
                <a:lnTo>
                  <a:pt x="1907260" y="286821"/>
                </a:lnTo>
                <a:lnTo>
                  <a:pt x="2071922" y="146683"/>
                </a:lnTo>
                <a:cubicBezTo>
                  <a:pt x="2073090" y="99970"/>
                  <a:pt x="2074257" y="53258"/>
                  <a:pt x="2075425" y="6545"/>
                </a:cubicBezTo>
                <a:lnTo>
                  <a:pt x="0"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000">
              <a:solidFill>
                <a:prstClr val="white"/>
              </a:solidFill>
              <a:latin typeface="Calibri" panose="020F0502020204030204"/>
            </a:endParaRPr>
          </a:p>
        </p:txBody>
      </p:sp>
      <p:sp>
        <p:nvSpPr>
          <p:cNvPr id="9" name="Полилиния: фигура 8">
            <a:extLst>
              <a:ext uri="{FF2B5EF4-FFF2-40B4-BE49-F238E27FC236}">
                <a16:creationId xmlns:a16="http://schemas.microsoft.com/office/drawing/2014/main" id="{5DDEDB03-125E-4A92-8D59-DEEEA73EB3D7}"/>
              </a:ext>
            </a:extLst>
          </p:cNvPr>
          <p:cNvSpPr/>
          <p:nvPr/>
        </p:nvSpPr>
        <p:spPr>
          <a:xfrm>
            <a:off x="5172590" y="4428922"/>
            <a:ext cx="2396987" cy="820184"/>
          </a:xfrm>
          <a:custGeom>
            <a:avLst/>
            <a:gdLst>
              <a:gd name="connsiteX0" fmla="*/ 143641 w 1961931"/>
              <a:gd name="connsiteY0" fmla="*/ 0 h 613104"/>
              <a:gd name="connsiteX1" fmla="*/ 147144 w 1961931"/>
              <a:gd name="connsiteY1" fmla="*/ 164662 h 613104"/>
              <a:gd name="connsiteX2" fmla="*/ 0 w 1961931"/>
              <a:gd name="connsiteY2" fmla="*/ 245242 h 613104"/>
              <a:gd name="connsiteX3" fmla="*/ 136634 w 1961931"/>
              <a:gd name="connsiteY3" fmla="*/ 255752 h 613104"/>
              <a:gd name="connsiteX4" fmla="*/ 108607 w 1961931"/>
              <a:gd name="connsiteY4" fmla="*/ 574566 h 613104"/>
              <a:gd name="connsiteX5" fmla="*/ 1933903 w 1961931"/>
              <a:gd name="connsiteY5" fmla="*/ 613104 h 613104"/>
              <a:gd name="connsiteX6" fmla="*/ 1961931 w 1961931"/>
              <a:gd name="connsiteY6" fmla="*/ 10511 h 613104"/>
              <a:gd name="connsiteX7" fmla="*/ 143641 w 1961931"/>
              <a:gd name="connsiteY7" fmla="*/ 0 h 613104"/>
              <a:gd name="connsiteX0" fmla="*/ 143641 w 2507454"/>
              <a:gd name="connsiteY0" fmla="*/ 0 h 613104"/>
              <a:gd name="connsiteX1" fmla="*/ 147144 w 2507454"/>
              <a:gd name="connsiteY1" fmla="*/ 164662 h 613104"/>
              <a:gd name="connsiteX2" fmla="*/ 0 w 2507454"/>
              <a:gd name="connsiteY2" fmla="*/ 245242 h 613104"/>
              <a:gd name="connsiteX3" fmla="*/ 136634 w 2507454"/>
              <a:gd name="connsiteY3" fmla="*/ 255752 h 613104"/>
              <a:gd name="connsiteX4" fmla="*/ 108607 w 2507454"/>
              <a:gd name="connsiteY4" fmla="*/ 574566 h 613104"/>
              <a:gd name="connsiteX5" fmla="*/ 1933903 w 2507454"/>
              <a:gd name="connsiteY5" fmla="*/ 613104 h 613104"/>
              <a:gd name="connsiteX6" fmla="*/ 2507454 w 2507454"/>
              <a:gd name="connsiteY6" fmla="*/ 18304 h 613104"/>
              <a:gd name="connsiteX7" fmla="*/ 143641 w 2507454"/>
              <a:gd name="connsiteY7" fmla="*/ 0 h 613104"/>
              <a:gd name="connsiteX0" fmla="*/ 143641 w 2507454"/>
              <a:gd name="connsiteY0" fmla="*/ 0 h 579333"/>
              <a:gd name="connsiteX1" fmla="*/ 147144 w 2507454"/>
              <a:gd name="connsiteY1" fmla="*/ 164662 h 579333"/>
              <a:gd name="connsiteX2" fmla="*/ 0 w 2507454"/>
              <a:gd name="connsiteY2" fmla="*/ 245242 h 579333"/>
              <a:gd name="connsiteX3" fmla="*/ 136634 w 2507454"/>
              <a:gd name="connsiteY3" fmla="*/ 255752 h 579333"/>
              <a:gd name="connsiteX4" fmla="*/ 108607 w 2507454"/>
              <a:gd name="connsiteY4" fmla="*/ 574566 h 579333"/>
              <a:gd name="connsiteX5" fmla="*/ 2113146 w 2507454"/>
              <a:gd name="connsiteY5" fmla="*/ 579333 h 579333"/>
              <a:gd name="connsiteX6" fmla="*/ 2507454 w 2507454"/>
              <a:gd name="connsiteY6" fmla="*/ 18304 h 579333"/>
              <a:gd name="connsiteX7" fmla="*/ 143641 w 2507454"/>
              <a:gd name="connsiteY7" fmla="*/ 0 h 579333"/>
              <a:gd name="connsiteX0" fmla="*/ 143641 w 2507454"/>
              <a:gd name="connsiteY0" fmla="*/ 0 h 607908"/>
              <a:gd name="connsiteX1" fmla="*/ 147144 w 2507454"/>
              <a:gd name="connsiteY1" fmla="*/ 164662 h 607908"/>
              <a:gd name="connsiteX2" fmla="*/ 0 w 2507454"/>
              <a:gd name="connsiteY2" fmla="*/ 245242 h 607908"/>
              <a:gd name="connsiteX3" fmla="*/ 136634 w 2507454"/>
              <a:gd name="connsiteY3" fmla="*/ 255752 h 607908"/>
              <a:gd name="connsiteX4" fmla="*/ 108607 w 2507454"/>
              <a:gd name="connsiteY4" fmla="*/ 574566 h 607908"/>
              <a:gd name="connsiteX5" fmla="*/ 2115744 w 2507454"/>
              <a:gd name="connsiteY5" fmla="*/ 607908 h 607908"/>
              <a:gd name="connsiteX6" fmla="*/ 2507454 w 2507454"/>
              <a:gd name="connsiteY6" fmla="*/ 18304 h 607908"/>
              <a:gd name="connsiteX7" fmla="*/ 143641 w 2507454"/>
              <a:gd name="connsiteY7" fmla="*/ 0 h 607908"/>
              <a:gd name="connsiteX0" fmla="*/ 143641 w 2484074"/>
              <a:gd name="connsiteY0" fmla="*/ 0 h 607908"/>
              <a:gd name="connsiteX1" fmla="*/ 147144 w 2484074"/>
              <a:gd name="connsiteY1" fmla="*/ 164662 h 607908"/>
              <a:gd name="connsiteX2" fmla="*/ 0 w 2484074"/>
              <a:gd name="connsiteY2" fmla="*/ 245242 h 607908"/>
              <a:gd name="connsiteX3" fmla="*/ 136634 w 2484074"/>
              <a:gd name="connsiteY3" fmla="*/ 255752 h 607908"/>
              <a:gd name="connsiteX4" fmla="*/ 108607 w 2484074"/>
              <a:gd name="connsiteY4" fmla="*/ 574566 h 607908"/>
              <a:gd name="connsiteX5" fmla="*/ 2115744 w 2484074"/>
              <a:gd name="connsiteY5" fmla="*/ 607908 h 607908"/>
              <a:gd name="connsiteX6" fmla="*/ 2484074 w 2484074"/>
              <a:gd name="connsiteY6" fmla="*/ 2717 h 607908"/>
              <a:gd name="connsiteX7" fmla="*/ 143641 w 2484074"/>
              <a:gd name="connsiteY7" fmla="*/ 0 h 607908"/>
              <a:gd name="connsiteX0" fmla="*/ 189905 w 2530338"/>
              <a:gd name="connsiteY0" fmla="*/ 0 h 607908"/>
              <a:gd name="connsiteX1" fmla="*/ 193408 w 2530338"/>
              <a:gd name="connsiteY1" fmla="*/ 164662 h 607908"/>
              <a:gd name="connsiteX2" fmla="*/ 0 w 2530338"/>
              <a:gd name="connsiteY2" fmla="*/ 256128 h 607908"/>
              <a:gd name="connsiteX3" fmla="*/ 182898 w 2530338"/>
              <a:gd name="connsiteY3" fmla="*/ 255752 h 607908"/>
              <a:gd name="connsiteX4" fmla="*/ 154871 w 2530338"/>
              <a:gd name="connsiteY4" fmla="*/ 574566 h 607908"/>
              <a:gd name="connsiteX5" fmla="*/ 2162008 w 2530338"/>
              <a:gd name="connsiteY5" fmla="*/ 607908 h 607908"/>
              <a:gd name="connsiteX6" fmla="*/ 2530338 w 2530338"/>
              <a:gd name="connsiteY6" fmla="*/ 2717 h 607908"/>
              <a:gd name="connsiteX7" fmla="*/ 189905 w 2530338"/>
              <a:gd name="connsiteY7" fmla="*/ 0 h 607908"/>
              <a:gd name="connsiteX0" fmla="*/ 189905 w 2530338"/>
              <a:gd name="connsiteY0" fmla="*/ 0 h 607908"/>
              <a:gd name="connsiteX1" fmla="*/ 177079 w 2530338"/>
              <a:gd name="connsiteY1" fmla="*/ 156498 h 607908"/>
              <a:gd name="connsiteX2" fmla="*/ 0 w 2530338"/>
              <a:gd name="connsiteY2" fmla="*/ 256128 h 607908"/>
              <a:gd name="connsiteX3" fmla="*/ 182898 w 2530338"/>
              <a:gd name="connsiteY3" fmla="*/ 255752 h 607908"/>
              <a:gd name="connsiteX4" fmla="*/ 154871 w 2530338"/>
              <a:gd name="connsiteY4" fmla="*/ 574566 h 607908"/>
              <a:gd name="connsiteX5" fmla="*/ 2162008 w 2530338"/>
              <a:gd name="connsiteY5" fmla="*/ 607908 h 607908"/>
              <a:gd name="connsiteX6" fmla="*/ 2530338 w 2530338"/>
              <a:gd name="connsiteY6" fmla="*/ 2717 h 607908"/>
              <a:gd name="connsiteX7" fmla="*/ 189905 w 2530338"/>
              <a:gd name="connsiteY7" fmla="*/ 0 h 607908"/>
              <a:gd name="connsiteX0" fmla="*/ 189905 w 2530338"/>
              <a:gd name="connsiteY0" fmla="*/ 8169 h 605191"/>
              <a:gd name="connsiteX1" fmla="*/ 177079 w 2530338"/>
              <a:gd name="connsiteY1" fmla="*/ 153781 h 605191"/>
              <a:gd name="connsiteX2" fmla="*/ 0 w 2530338"/>
              <a:gd name="connsiteY2" fmla="*/ 253411 h 605191"/>
              <a:gd name="connsiteX3" fmla="*/ 182898 w 2530338"/>
              <a:gd name="connsiteY3" fmla="*/ 253035 h 605191"/>
              <a:gd name="connsiteX4" fmla="*/ 154871 w 2530338"/>
              <a:gd name="connsiteY4" fmla="*/ 571849 h 605191"/>
              <a:gd name="connsiteX5" fmla="*/ 2162008 w 2530338"/>
              <a:gd name="connsiteY5" fmla="*/ 605191 h 605191"/>
              <a:gd name="connsiteX6" fmla="*/ 2530338 w 2530338"/>
              <a:gd name="connsiteY6" fmla="*/ 0 h 605191"/>
              <a:gd name="connsiteX7" fmla="*/ 189905 w 2530338"/>
              <a:gd name="connsiteY7" fmla="*/ 8169 h 605191"/>
              <a:gd name="connsiteX0" fmla="*/ 189905 w 2451416"/>
              <a:gd name="connsiteY0" fmla="*/ 10891 h 607913"/>
              <a:gd name="connsiteX1" fmla="*/ 177079 w 2451416"/>
              <a:gd name="connsiteY1" fmla="*/ 156503 h 607913"/>
              <a:gd name="connsiteX2" fmla="*/ 0 w 2451416"/>
              <a:gd name="connsiteY2" fmla="*/ 256133 h 607913"/>
              <a:gd name="connsiteX3" fmla="*/ 182898 w 2451416"/>
              <a:gd name="connsiteY3" fmla="*/ 255757 h 607913"/>
              <a:gd name="connsiteX4" fmla="*/ 154871 w 2451416"/>
              <a:gd name="connsiteY4" fmla="*/ 574571 h 607913"/>
              <a:gd name="connsiteX5" fmla="*/ 2162008 w 2451416"/>
              <a:gd name="connsiteY5" fmla="*/ 607913 h 607913"/>
              <a:gd name="connsiteX6" fmla="*/ 2451416 w 2451416"/>
              <a:gd name="connsiteY6" fmla="*/ 0 h 607913"/>
              <a:gd name="connsiteX7" fmla="*/ 189905 w 2451416"/>
              <a:gd name="connsiteY7" fmla="*/ 10891 h 607913"/>
              <a:gd name="connsiteX0" fmla="*/ 189905 w 2451416"/>
              <a:gd name="connsiteY0" fmla="*/ 10891 h 597027"/>
              <a:gd name="connsiteX1" fmla="*/ 177079 w 2451416"/>
              <a:gd name="connsiteY1" fmla="*/ 156503 h 597027"/>
              <a:gd name="connsiteX2" fmla="*/ 0 w 2451416"/>
              <a:gd name="connsiteY2" fmla="*/ 256133 h 597027"/>
              <a:gd name="connsiteX3" fmla="*/ 182898 w 2451416"/>
              <a:gd name="connsiteY3" fmla="*/ 255757 h 597027"/>
              <a:gd name="connsiteX4" fmla="*/ 154871 w 2451416"/>
              <a:gd name="connsiteY4" fmla="*/ 574571 h 597027"/>
              <a:gd name="connsiteX5" fmla="*/ 2164729 w 2451416"/>
              <a:gd name="connsiteY5" fmla="*/ 597027 h 597027"/>
              <a:gd name="connsiteX6" fmla="*/ 2451416 w 2451416"/>
              <a:gd name="connsiteY6" fmla="*/ 0 h 597027"/>
              <a:gd name="connsiteX7" fmla="*/ 189905 w 2451416"/>
              <a:gd name="connsiteY7" fmla="*/ 10891 h 597027"/>
              <a:gd name="connsiteX0" fmla="*/ 189905 w 2435087"/>
              <a:gd name="connsiteY0" fmla="*/ 0 h 586136"/>
              <a:gd name="connsiteX1" fmla="*/ 177079 w 2435087"/>
              <a:gd name="connsiteY1" fmla="*/ 145612 h 586136"/>
              <a:gd name="connsiteX2" fmla="*/ 0 w 2435087"/>
              <a:gd name="connsiteY2" fmla="*/ 245242 h 586136"/>
              <a:gd name="connsiteX3" fmla="*/ 182898 w 2435087"/>
              <a:gd name="connsiteY3" fmla="*/ 244866 h 586136"/>
              <a:gd name="connsiteX4" fmla="*/ 154871 w 2435087"/>
              <a:gd name="connsiteY4" fmla="*/ 563680 h 586136"/>
              <a:gd name="connsiteX5" fmla="*/ 2164729 w 2435087"/>
              <a:gd name="connsiteY5" fmla="*/ 586136 h 586136"/>
              <a:gd name="connsiteX6" fmla="*/ 2435087 w 2435087"/>
              <a:gd name="connsiteY6" fmla="*/ 24488 h 586136"/>
              <a:gd name="connsiteX7" fmla="*/ 189905 w 2435087"/>
              <a:gd name="connsiteY7" fmla="*/ 0 h 586136"/>
              <a:gd name="connsiteX0" fmla="*/ 189905 w 2394266"/>
              <a:gd name="connsiteY0" fmla="*/ 0 h 586136"/>
              <a:gd name="connsiteX1" fmla="*/ 177079 w 2394266"/>
              <a:gd name="connsiteY1" fmla="*/ 145612 h 586136"/>
              <a:gd name="connsiteX2" fmla="*/ 0 w 2394266"/>
              <a:gd name="connsiteY2" fmla="*/ 245242 h 586136"/>
              <a:gd name="connsiteX3" fmla="*/ 182898 w 2394266"/>
              <a:gd name="connsiteY3" fmla="*/ 244866 h 586136"/>
              <a:gd name="connsiteX4" fmla="*/ 154871 w 2394266"/>
              <a:gd name="connsiteY4" fmla="*/ 563680 h 586136"/>
              <a:gd name="connsiteX5" fmla="*/ 2164729 w 2394266"/>
              <a:gd name="connsiteY5" fmla="*/ 586136 h 586136"/>
              <a:gd name="connsiteX6" fmla="*/ 2394266 w 2394266"/>
              <a:gd name="connsiteY6" fmla="*/ 24488 h 586136"/>
              <a:gd name="connsiteX7" fmla="*/ 189905 w 2394266"/>
              <a:gd name="connsiteY7" fmla="*/ 0 h 586136"/>
              <a:gd name="connsiteX0" fmla="*/ 189905 w 2386101"/>
              <a:gd name="connsiteY0" fmla="*/ 5 h 586141"/>
              <a:gd name="connsiteX1" fmla="*/ 177079 w 2386101"/>
              <a:gd name="connsiteY1" fmla="*/ 145617 h 586141"/>
              <a:gd name="connsiteX2" fmla="*/ 0 w 2386101"/>
              <a:gd name="connsiteY2" fmla="*/ 245247 h 586141"/>
              <a:gd name="connsiteX3" fmla="*/ 182898 w 2386101"/>
              <a:gd name="connsiteY3" fmla="*/ 244871 h 586141"/>
              <a:gd name="connsiteX4" fmla="*/ 154871 w 2386101"/>
              <a:gd name="connsiteY4" fmla="*/ 563685 h 586141"/>
              <a:gd name="connsiteX5" fmla="*/ 2164729 w 2386101"/>
              <a:gd name="connsiteY5" fmla="*/ 586141 h 586141"/>
              <a:gd name="connsiteX6" fmla="*/ 2386101 w 2386101"/>
              <a:gd name="connsiteY6" fmla="*/ 0 h 586141"/>
              <a:gd name="connsiteX7" fmla="*/ 189905 w 2386101"/>
              <a:gd name="connsiteY7" fmla="*/ 5 h 586141"/>
              <a:gd name="connsiteX0" fmla="*/ 189905 w 2396987"/>
              <a:gd name="connsiteY0" fmla="*/ 190505 h 776641"/>
              <a:gd name="connsiteX1" fmla="*/ 177079 w 2396987"/>
              <a:gd name="connsiteY1" fmla="*/ 336117 h 776641"/>
              <a:gd name="connsiteX2" fmla="*/ 0 w 2396987"/>
              <a:gd name="connsiteY2" fmla="*/ 435747 h 776641"/>
              <a:gd name="connsiteX3" fmla="*/ 182898 w 2396987"/>
              <a:gd name="connsiteY3" fmla="*/ 435371 h 776641"/>
              <a:gd name="connsiteX4" fmla="*/ 154871 w 2396987"/>
              <a:gd name="connsiteY4" fmla="*/ 754185 h 776641"/>
              <a:gd name="connsiteX5" fmla="*/ 2164729 w 2396987"/>
              <a:gd name="connsiteY5" fmla="*/ 776641 h 776641"/>
              <a:gd name="connsiteX6" fmla="*/ 2396987 w 2396987"/>
              <a:gd name="connsiteY6" fmla="*/ 0 h 776641"/>
              <a:gd name="connsiteX7" fmla="*/ 189905 w 2396987"/>
              <a:gd name="connsiteY7" fmla="*/ 190505 h 776641"/>
              <a:gd name="connsiteX0" fmla="*/ 189905 w 2396987"/>
              <a:gd name="connsiteY0" fmla="*/ 190505 h 820184"/>
              <a:gd name="connsiteX1" fmla="*/ 177079 w 2396987"/>
              <a:gd name="connsiteY1" fmla="*/ 336117 h 820184"/>
              <a:gd name="connsiteX2" fmla="*/ 0 w 2396987"/>
              <a:gd name="connsiteY2" fmla="*/ 435747 h 820184"/>
              <a:gd name="connsiteX3" fmla="*/ 182898 w 2396987"/>
              <a:gd name="connsiteY3" fmla="*/ 435371 h 820184"/>
              <a:gd name="connsiteX4" fmla="*/ 154871 w 2396987"/>
              <a:gd name="connsiteY4" fmla="*/ 754185 h 820184"/>
              <a:gd name="connsiteX5" fmla="*/ 2186501 w 2396987"/>
              <a:gd name="connsiteY5" fmla="*/ 820184 h 820184"/>
              <a:gd name="connsiteX6" fmla="*/ 2396987 w 2396987"/>
              <a:gd name="connsiteY6" fmla="*/ 0 h 820184"/>
              <a:gd name="connsiteX7" fmla="*/ 189905 w 2396987"/>
              <a:gd name="connsiteY7" fmla="*/ 190505 h 82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6987" h="820184">
                <a:moveTo>
                  <a:pt x="189905" y="190505"/>
                </a:moveTo>
                <a:cubicBezTo>
                  <a:pt x="191073" y="245392"/>
                  <a:pt x="175911" y="281230"/>
                  <a:pt x="177079" y="336117"/>
                </a:cubicBezTo>
                <a:lnTo>
                  <a:pt x="0" y="435747"/>
                </a:lnTo>
                <a:lnTo>
                  <a:pt x="182898" y="435371"/>
                </a:lnTo>
                <a:lnTo>
                  <a:pt x="154871" y="754185"/>
                </a:lnTo>
                <a:lnTo>
                  <a:pt x="2186501" y="820184"/>
                </a:lnTo>
                <a:lnTo>
                  <a:pt x="2396987" y="0"/>
                </a:lnTo>
                <a:lnTo>
                  <a:pt x="189905" y="190505"/>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000">
              <a:solidFill>
                <a:prstClr val="white"/>
              </a:solidFill>
              <a:latin typeface="Calibri" panose="020F0502020204030204"/>
            </a:endParaRPr>
          </a:p>
        </p:txBody>
      </p:sp>
      <p:sp>
        <p:nvSpPr>
          <p:cNvPr id="4" name="Прямоугольник: скругленные углы 3">
            <a:extLst>
              <a:ext uri="{FF2B5EF4-FFF2-40B4-BE49-F238E27FC236}">
                <a16:creationId xmlns:a16="http://schemas.microsoft.com/office/drawing/2014/main" id="{C883E715-28F5-44D1-8A8D-C1AC8480C790}"/>
              </a:ext>
            </a:extLst>
          </p:cNvPr>
          <p:cNvSpPr/>
          <p:nvPr/>
        </p:nvSpPr>
        <p:spPr>
          <a:xfrm>
            <a:off x="1623379" y="4626944"/>
            <a:ext cx="1656648" cy="5515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000" dirty="0">
                <a:solidFill>
                  <a:srgbClr val="FFFF00"/>
                </a:solidFill>
                <a:latin typeface="Calibri" panose="020F0502020204030204"/>
              </a:rPr>
              <a:t>ДОФАМИНА</a:t>
            </a:r>
          </a:p>
        </p:txBody>
      </p:sp>
      <p:sp>
        <p:nvSpPr>
          <p:cNvPr id="17" name="Прямоугольник: скругленные углы 16">
            <a:extLst>
              <a:ext uri="{FF2B5EF4-FFF2-40B4-BE49-F238E27FC236}">
                <a16:creationId xmlns:a16="http://schemas.microsoft.com/office/drawing/2014/main" id="{D747550B-A3F7-424C-AF1A-BC37F38CBB8E}"/>
              </a:ext>
            </a:extLst>
          </p:cNvPr>
          <p:cNvSpPr/>
          <p:nvPr/>
        </p:nvSpPr>
        <p:spPr>
          <a:xfrm>
            <a:off x="3353419" y="4630273"/>
            <a:ext cx="1788344" cy="5515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000" dirty="0">
                <a:solidFill>
                  <a:srgbClr val="FFFF00"/>
                </a:solidFill>
                <a:latin typeface="Calibri" panose="020F0502020204030204"/>
              </a:rPr>
              <a:t>СЕРОТОНИНА</a:t>
            </a:r>
          </a:p>
        </p:txBody>
      </p:sp>
      <p:sp>
        <p:nvSpPr>
          <p:cNvPr id="22" name="Прямоугольник: скругленные углы 21">
            <a:extLst>
              <a:ext uri="{FF2B5EF4-FFF2-40B4-BE49-F238E27FC236}">
                <a16:creationId xmlns:a16="http://schemas.microsoft.com/office/drawing/2014/main" id="{CAE81DD9-D3A4-4DFE-8ADE-061FF37359A3}"/>
              </a:ext>
            </a:extLst>
          </p:cNvPr>
          <p:cNvSpPr/>
          <p:nvPr/>
        </p:nvSpPr>
        <p:spPr>
          <a:xfrm>
            <a:off x="5331647" y="4629121"/>
            <a:ext cx="2258553" cy="5515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000" dirty="0">
                <a:solidFill>
                  <a:srgbClr val="FFFF00"/>
                </a:solidFill>
                <a:latin typeface="Calibri" panose="020F0502020204030204"/>
              </a:rPr>
              <a:t>АЦЕТИЛХОЛИНА</a:t>
            </a:r>
          </a:p>
        </p:txBody>
      </p:sp>
      <p:sp>
        <p:nvSpPr>
          <p:cNvPr id="26" name="Полилиния: фигура 25">
            <a:extLst>
              <a:ext uri="{FF2B5EF4-FFF2-40B4-BE49-F238E27FC236}">
                <a16:creationId xmlns:a16="http://schemas.microsoft.com/office/drawing/2014/main" id="{02E2EFB3-5775-4740-A011-FBE1BD25E797}"/>
              </a:ext>
            </a:extLst>
          </p:cNvPr>
          <p:cNvSpPr/>
          <p:nvPr/>
        </p:nvSpPr>
        <p:spPr>
          <a:xfrm flipV="1">
            <a:off x="1180091" y="3602998"/>
            <a:ext cx="2161711" cy="975059"/>
          </a:xfrm>
          <a:custGeom>
            <a:avLst/>
            <a:gdLst>
              <a:gd name="connsiteX0" fmla="*/ 0 w 1894114"/>
              <a:gd name="connsiteY0" fmla="*/ 587828 h 587828"/>
              <a:gd name="connsiteX1" fmla="*/ 279918 w 1894114"/>
              <a:gd name="connsiteY1" fmla="*/ 0 h 587828"/>
              <a:gd name="connsiteX2" fmla="*/ 1604865 w 1894114"/>
              <a:gd name="connsiteY2" fmla="*/ 18661 h 587828"/>
              <a:gd name="connsiteX3" fmla="*/ 1894114 w 1894114"/>
              <a:gd name="connsiteY3" fmla="*/ 569167 h 587828"/>
              <a:gd name="connsiteX4" fmla="*/ 0 w 1894114"/>
              <a:gd name="connsiteY4" fmla="*/ 587828 h 587828"/>
              <a:gd name="connsiteX0" fmla="*/ 0 w 1894114"/>
              <a:gd name="connsiteY0" fmla="*/ 593231 h 593231"/>
              <a:gd name="connsiteX1" fmla="*/ 279918 w 1894114"/>
              <a:gd name="connsiteY1" fmla="*/ 5403 h 593231"/>
              <a:gd name="connsiteX2" fmla="*/ 1612886 w 1894114"/>
              <a:gd name="connsiteY2" fmla="*/ 0 h 593231"/>
              <a:gd name="connsiteX3" fmla="*/ 1894114 w 1894114"/>
              <a:gd name="connsiteY3" fmla="*/ 574570 h 593231"/>
              <a:gd name="connsiteX4" fmla="*/ 0 w 1894114"/>
              <a:gd name="connsiteY4" fmla="*/ 593231 h 593231"/>
              <a:gd name="connsiteX0" fmla="*/ 0 w 1870050"/>
              <a:gd name="connsiteY0" fmla="*/ 593231 h 598633"/>
              <a:gd name="connsiteX1" fmla="*/ 279918 w 1870050"/>
              <a:gd name="connsiteY1" fmla="*/ 5403 h 598633"/>
              <a:gd name="connsiteX2" fmla="*/ 1612886 w 1870050"/>
              <a:gd name="connsiteY2" fmla="*/ 0 h 598633"/>
              <a:gd name="connsiteX3" fmla="*/ 1870050 w 1870050"/>
              <a:gd name="connsiteY3" fmla="*/ 598633 h 598633"/>
              <a:gd name="connsiteX4" fmla="*/ 0 w 1870050"/>
              <a:gd name="connsiteY4" fmla="*/ 593231 h 598633"/>
              <a:gd name="connsiteX0" fmla="*/ 0 w 2015881"/>
              <a:gd name="connsiteY0" fmla="*/ 912483 h 912483"/>
              <a:gd name="connsiteX1" fmla="*/ 425749 w 2015881"/>
              <a:gd name="connsiteY1" fmla="*/ 5403 h 912483"/>
              <a:gd name="connsiteX2" fmla="*/ 1758717 w 2015881"/>
              <a:gd name="connsiteY2" fmla="*/ 0 h 912483"/>
              <a:gd name="connsiteX3" fmla="*/ 2015881 w 2015881"/>
              <a:gd name="connsiteY3" fmla="*/ 598633 h 912483"/>
              <a:gd name="connsiteX4" fmla="*/ 0 w 2015881"/>
              <a:gd name="connsiteY4" fmla="*/ 912483 h 912483"/>
              <a:gd name="connsiteX0" fmla="*/ 0 w 2090767"/>
              <a:gd name="connsiteY0" fmla="*/ 963721 h 963721"/>
              <a:gd name="connsiteX1" fmla="*/ 500635 w 2090767"/>
              <a:gd name="connsiteY1" fmla="*/ 5403 h 963721"/>
              <a:gd name="connsiteX2" fmla="*/ 1833603 w 2090767"/>
              <a:gd name="connsiteY2" fmla="*/ 0 h 963721"/>
              <a:gd name="connsiteX3" fmla="*/ 2090767 w 2090767"/>
              <a:gd name="connsiteY3" fmla="*/ 598633 h 963721"/>
              <a:gd name="connsiteX4" fmla="*/ 0 w 2090767"/>
              <a:gd name="connsiteY4" fmla="*/ 963721 h 963721"/>
              <a:gd name="connsiteX0" fmla="*/ 0 w 2161712"/>
              <a:gd name="connsiteY0" fmla="*/ 924307 h 924307"/>
              <a:gd name="connsiteX1" fmla="*/ 571580 w 2161712"/>
              <a:gd name="connsiteY1" fmla="*/ 5403 h 924307"/>
              <a:gd name="connsiteX2" fmla="*/ 1904548 w 2161712"/>
              <a:gd name="connsiteY2" fmla="*/ 0 h 924307"/>
              <a:gd name="connsiteX3" fmla="*/ 2161712 w 2161712"/>
              <a:gd name="connsiteY3" fmla="*/ 598633 h 924307"/>
              <a:gd name="connsiteX4" fmla="*/ 0 w 2161712"/>
              <a:gd name="connsiteY4" fmla="*/ 924307 h 92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12" h="924307">
                <a:moveTo>
                  <a:pt x="0" y="924307"/>
                </a:moveTo>
                <a:lnTo>
                  <a:pt x="571580" y="5403"/>
                </a:lnTo>
                <a:lnTo>
                  <a:pt x="1904548" y="0"/>
                </a:lnTo>
                <a:lnTo>
                  <a:pt x="2161712" y="598633"/>
                </a:lnTo>
                <a:lnTo>
                  <a:pt x="0" y="924307"/>
                </a:lnTo>
                <a:close/>
              </a:path>
            </a:pathLst>
          </a:custGeom>
          <a:gradFill flip="none" rotWithShape="1">
            <a:gsLst>
              <a:gs pos="0">
                <a:srgbClr val="00B050">
                  <a:shade val="30000"/>
                  <a:satMod val="115000"/>
                  <a:alpha val="42000"/>
                </a:srgbClr>
              </a:gs>
              <a:gs pos="50000">
                <a:srgbClr val="00B050">
                  <a:shade val="67500"/>
                  <a:satMod val="115000"/>
                  <a:alpha val="29000"/>
                </a:srgbClr>
              </a:gs>
              <a:gs pos="100000">
                <a:srgbClr val="00B050">
                  <a:shade val="100000"/>
                  <a:satMod val="115000"/>
                  <a:alpha val="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000">
              <a:solidFill>
                <a:prstClr val="white"/>
              </a:solidFill>
              <a:latin typeface="Calibri" panose="020F0502020204030204"/>
            </a:endParaRPr>
          </a:p>
        </p:txBody>
      </p:sp>
      <p:sp>
        <p:nvSpPr>
          <p:cNvPr id="27" name="Полилиния: фигура 26">
            <a:extLst>
              <a:ext uri="{FF2B5EF4-FFF2-40B4-BE49-F238E27FC236}">
                <a16:creationId xmlns:a16="http://schemas.microsoft.com/office/drawing/2014/main" id="{6D4588CD-1402-4346-9211-D8618431775E}"/>
              </a:ext>
            </a:extLst>
          </p:cNvPr>
          <p:cNvSpPr/>
          <p:nvPr/>
        </p:nvSpPr>
        <p:spPr>
          <a:xfrm flipV="1">
            <a:off x="3226269" y="3943327"/>
            <a:ext cx="2075425" cy="682022"/>
          </a:xfrm>
          <a:custGeom>
            <a:avLst/>
            <a:gdLst>
              <a:gd name="connsiteX0" fmla="*/ 0 w 2147614"/>
              <a:gd name="connsiteY0" fmla="*/ 17518 h 571062"/>
              <a:gd name="connsiteX1" fmla="*/ 308304 w 2147614"/>
              <a:gd name="connsiteY1" fmla="*/ 567559 h 571062"/>
              <a:gd name="connsiteX2" fmla="*/ 2091559 w 2147614"/>
              <a:gd name="connsiteY2" fmla="*/ 571062 h 571062"/>
              <a:gd name="connsiteX3" fmla="*/ 2123090 w 2147614"/>
              <a:gd name="connsiteY3" fmla="*/ 283780 h 571062"/>
              <a:gd name="connsiteX4" fmla="*/ 1979449 w 2147614"/>
              <a:gd name="connsiteY4" fmla="*/ 280276 h 571062"/>
              <a:gd name="connsiteX5" fmla="*/ 2144111 w 2147614"/>
              <a:gd name="connsiteY5" fmla="*/ 140138 h 571062"/>
              <a:gd name="connsiteX6" fmla="*/ 2147614 w 2147614"/>
              <a:gd name="connsiteY6" fmla="*/ 0 h 571062"/>
              <a:gd name="connsiteX7" fmla="*/ 0 w 2147614"/>
              <a:gd name="connsiteY7" fmla="*/ 17518 h 571062"/>
              <a:gd name="connsiteX0" fmla="*/ 0 w 2075425"/>
              <a:gd name="connsiteY0" fmla="*/ 0 h 577607"/>
              <a:gd name="connsiteX1" fmla="*/ 236115 w 2075425"/>
              <a:gd name="connsiteY1" fmla="*/ 574104 h 577607"/>
              <a:gd name="connsiteX2" fmla="*/ 2019370 w 2075425"/>
              <a:gd name="connsiteY2" fmla="*/ 577607 h 577607"/>
              <a:gd name="connsiteX3" fmla="*/ 2050901 w 2075425"/>
              <a:gd name="connsiteY3" fmla="*/ 290325 h 577607"/>
              <a:gd name="connsiteX4" fmla="*/ 1907260 w 2075425"/>
              <a:gd name="connsiteY4" fmla="*/ 286821 h 577607"/>
              <a:gd name="connsiteX5" fmla="*/ 2071922 w 2075425"/>
              <a:gd name="connsiteY5" fmla="*/ 146683 h 577607"/>
              <a:gd name="connsiteX6" fmla="*/ 2075425 w 2075425"/>
              <a:gd name="connsiteY6" fmla="*/ 6545 h 577607"/>
              <a:gd name="connsiteX7" fmla="*/ 0 w 2075425"/>
              <a:gd name="connsiteY7" fmla="*/ 0 h 577607"/>
              <a:gd name="connsiteX0" fmla="*/ 0 w 2075425"/>
              <a:gd name="connsiteY0" fmla="*/ 0 h 577607"/>
              <a:gd name="connsiteX1" fmla="*/ 236115 w 2075425"/>
              <a:gd name="connsiteY1" fmla="*/ 574104 h 577607"/>
              <a:gd name="connsiteX2" fmla="*/ 2019370 w 2075425"/>
              <a:gd name="connsiteY2" fmla="*/ 577607 h 577607"/>
              <a:gd name="connsiteX3" fmla="*/ 2050901 w 2075425"/>
              <a:gd name="connsiteY3" fmla="*/ 290325 h 577607"/>
              <a:gd name="connsiteX4" fmla="*/ 1907260 w 2075425"/>
              <a:gd name="connsiteY4" fmla="*/ 286821 h 577607"/>
              <a:gd name="connsiteX5" fmla="*/ 2071922 w 2075425"/>
              <a:gd name="connsiteY5" fmla="*/ 146683 h 577607"/>
              <a:gd name="connsiteX6" fmla="*/ 2075425 w 2075425"/>
              <a:gd name="connsiteY6" fmla="*/ 6545 h 577607"/>
              <a:gd name="connsiteX7" fmla="*/ 0 w 2075425"/>
              <a:gd name="connsiteY7" fmla="*/ 0 h 57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425" h="577607">
                <a:moveTo>
                  <a:pt x="0" y="0"/>
                </a:moveTo>
                <a:lnTo>
                  <a:pt x="236115" y="574104"/>
                </a:lnTo>
                <a:lnTo>
                  <a:pt x="2019370" y="577607"/>
                </a:lnTo>
                <a:lnTo>
                  <a:pt x="2050901" y="290325"/>
                </a:lnTo>
                <a:lnTo>
                  <a:pt x="1907260" y="286821"/>
                </a:lnTo>
                <a:lnTo>
                  <a:pt x="2071922" y="146683"/>
                </a:lnTo>
                <a:cubicBezTo>
                  <a:pt x="2073090" y="99970"/>
                  <a:pt x="2074257" y="53258"/>
                  <a:pt x="2075425" y="6545"/>
                </a:cubicBezTo>
                <a:lnTo>
                  <a:pt x="0" y="0"/>
                </a:lnTo>
                <a:close/>
              </a:path>
            </a:pathLst>
          </a:custGeom>
          <a:gradFill flip="none" rotWithShape="1">
            <a:gsLst>
              <a:gs pos="0">
                <a:srgbClr val="00B050">
                  <a:shade val="30000"/>
                  <a:satMod val="115000"/>
                  <a:alpha val="42000"/>
                </a:srgbClr>
              </a:gs>
              <a:gs pos="50000">
                <a:srgbClr val="00B050">
                  <a:shade val="67500"/>
                  <a:satMod val="115000"/>
                  <a:alpha val="29000"/>
                </a:srgbClr>
              </a:gs>
              <a:gs pos="100000">
                <a:srgbClr val="00B050">
                  <a:shade val="100000"/>
                  <a:satMod val="115000"/>
                  <a:alpha val="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000">
              <a:solidFill>
                <a:prstClr val="white"/>
              </a:solidFill>
              <a:latin typeface="Calibri" panose="020F0502020204030204"/>
            </a:endParaRPr>
          </a:p>
        </p:txBody>
      </p:sp>
      <p:sp>
        <p:nvSpPr>
          <p:cNvPr id="28" name="Полилиния: фигура 27">
            <a:extLst>
              <a:ext uri="{FF2B5EF4-FFF2-40B4-BE49-F238E27FC236}">
                <a16:creationId xmlns:a16="http://schemas.microsoft.com/office/drawing/2014/main" id="{E88912BD-E9BB-4162-B9BA-D1141BA885A4}"/>
              </a:ext>
            </a:extLst>
          </p:cNvPr>
          <p:cNvSpPr/>
          <p:nvPr/>
        </p:nvSpPr>
        <p:spPr>
          <a:xfrm rot="20931176" flipV="1">
            <a:off x="5180821" y="3698616"/>
            <a:ext cx="2323611" cy="942357"/>
          </a:xfrm>
          <a:custGeom>
            <a:avLst/>
            <a:gdLst>
              <a:gd name="connsiteX0" fmla="*/ 143641 w 1961931"/>
              <a:gd name="connsiteY0" fmla="*/ 0 h 613104"/>
              <a:gd name="connsiteX1" fmla="*/ 147144 w 1961931"/>
              <a:gd name="connsiteY1" fmla="*/ 164662 h 613104"/>
              <a:gd name="connsiteX2" fmla="*/ 0 w 1961931"/>
              <a:gd name="connsiteY2" fmla="*/ 245242 h 613104"/>
              <a:gd name="connsiteX3" fmla="*/ 136634 w 1961931"/>
              <a:gd name="connsiteY3" fmla="*/ 255752 h 613104"/>
              <a:gd name="connsiteX4" fmla="*/ 108607 w 1961931"/>
              <a:gd name="connsiteY4" fmla="*/ 574566 h 613104"/>
              <a:gd name="connsiteX5" fmla="*/ 1933903 w 1961931"/>
              <a:gd name="connsiteY5" fmla="*/ 613104 h 613104"/>
              <a:gd name="connsiteX6" fmla="*/ 1961931 w 1961931"/>
              <a:gd name="connsiteY6" fmla="*/ 10511 h 613104"/>
              <a:gd name="connsiteX7" fmla="*/ 143641 w 1961931"/>
              <a:gd name="connsiteY7" fmla="*/ 0 h 613104"/>
              <a:gd name="connsiteX0" fmla="*/ 143641 w 2507454"/>
              <a:gd name="connsiteY0" fmla="*/ 0 h 613104"/>
              <a:gd name="connsiteX1" fmla="*/ 147144 w 2507454"/>
              <a:gd name="connsiteY1" fmla="*/ 164662 h 613104"/>
              <a:gd name="connsiteX2" fmla="*/ 0 w 2507454"/>
              <a:gd name="connsiteY2" fmla="*/ 245242 h 613104"/>
              <a:gd name="connsiteX3" fmla="*/ 136634 w 2507454"/>
              <a:gd name="connsiteY3" fmla="*/ 255752 h 613104"/>
              <a:gd name="connsiteX4" fmla="*/ 108607 w 2507454"/>
              <a:gd name="connsiteY4" fmla="*/ 574566 h 613104"/>
              <a:gd name="connsiteX5" fmla="*/ 1933903 w 2507454"/>
              <a:gd name="connsiteY5" fmla="*/ 613104 h 613104"/>
              <a:gd name="connsiteX6" fmla="*/ 2507454 w 2507454"/>
              <a:gd name="connsiteY6" fmla="*/ 18304 h 613104"/>
              <a:gd name="connsiteX7" fmla="*/ 143641 w 2507454"/>
              <a:gd name="connsiteY7" fmla="*/ 0 h 613104"/>
              <a:gd name="connsiteX0" fmla="*/ 143641 w 2507454"/>
              <a:gd name="connsiteY0" fmla="*/ 0 h 579333"/>
              <a:gd name="connsiteX1" fmla="*/ 147144 w 2507454"/>
              <a:gd name="connsiteY1" fmla="*/ 164662 h 579333"/>
              <a:gd name="connsiteX2" fmla="*/ 0 w 2507454"/>
              <a:gd name="connsiteY2" fmla="*/ 245242 h 579333"/>
              <a:gd name="connsiteX3" fmla="*/ 136634 w 2507454"/>
              <a:gd name="connsiteY3" fmla="*/ 255752 h 579333"/>
              <a:gd name="connsiteX4" fmla="*/ 108607 w 2507454"/>
              <a:gd name="connsiteY4" fmla="*/ 574566 h 579333"/>
              <a:gd name="connsiteX5" fmla="*/ 2113146 w 2507454"/>
              <a:gd name="connsiteY5" fmla="*/ 579333 h 579333"/>
              <a:gd name="connsiteX6" fmla="*/ 2507454 w 2507454"/>
              <a:gd name="connsiteY6" fmla="*/ 18304 h 579333"/>
              <a:gd name="connsiteX7" fmla="*/ 143641 w 2507454"/>
              <a:gd name="connsiteY7" fmla="*/ 0 h 579333"/>
              <a:gd name="connsiteX0" fmla="*/ 143641 w 2507454"/>
              <a:gd name="connsiteY0" fmla="*/ 0 h 607908"/>
              <a:gd name="connsiteX1" fmla="*/ 147144 w 2507454"/>
              <a:gd name="connsiteY1" fmla="*/ 164662 h 607908"/>
              <a:gd name="connsiteX2" fmla="*/ 0 w 2507454"/>
              <a:gd name="connsiteY2" fmla="*/ 245242 h 607908"/>
              <a:gd name="connsiteX3" fmla="*/ 136634 w 2507454"/>
              <a:gd name="connsiteY3" fmla="*/ 255752 h 607908"/>
              <a:gd name="connsiteX4" fmla="*/ 108607 w 2507454"/>
              <a:gd name="connsiteY4" fmla="*/ 574566 h 607908"/>
              <a:gd name="connsiteX5" fmla="*/ 2115744 w 2507454"/>
              <a:gd name="connsiteY5" fmla="*/ 607908 h 607908"/>
              <a:gd name="connsiteX6" fmla="*/ 2507454 w 2507454"/>
              <a:gd name="connsiteY6" fmla="*/ 18304 h 607908"/>
              <a:gd name="connsiteX7" fmla="*/ 143641 w 2507454"/>
              <a:gd name="connsiteY7" fmla="*/ 0 h 607908"/>
              <a:gd name="connsiteX0" fmla="*/ 143641 w 2484074"/>
              <a:gd name="connsiteY0" fmla="*/ 0 h 607908"/>
              <a:gd name="connsiteX1" fmla="*/ 147144 w 2484074"/>
              <a:gd name="connsiteY1" fmla="*/ 164662 h 607908"/>
              <a:gd name="connsiteX2" fmla="*/ 0 w 2484074"/>
              <a:gd name="connsiteY2" fmla="*/ 245242 h 607908"/>
              <a:gd name="connsiteX3" fmla="*/ 136634 w 2484074"/>
              <a:gd name="connsiteY3" fmla="*/ 255752 h 607908"/>
              <a:gd name="connsiteX4" fmla="*/ 108607 w 2484074"/>
              <a:gd name="connsiteY4" fmla="*/ 574566 h 607908"/>
              <a:gd name="connsiteX5" fmla="*/ 2115744 w 2484074"/>
              <a:gd name="connsiteY5" fmla="*/ 607908 h 607908"/>
              <a:gd name="connsiteX6" fmla="*/ 2484074 w 2484074"/>
              <a:gd name="connsiteY6" fmla="*/ 2717 h 607908"/>
              <a:gd name="connsiteX7" fmla="*/ 143641 w 2484074"/>
              <a:gd name="connsiteY7" fmla="*/ 0 h 607908"/>
              <a:gd name="connsiteX0" fmla="*/ 189905 w 2530338"/>
              <a:gd name="connsiteY0" fmla="*/ 0 h 607908"/>
              <a:gd name="connsiteX1" fmla="*/ 193408 w 2530338"/>
              <a:gd name="connsiteY1" fmla="*/ 164662 h 607908"/>
              <a:gd name="connsiteX2" fmla="*/ 0 w 2530338"/>
              <a:gd name="connsiteY2" fmla="*/ 256128 h 607908"/>
              <a:gd name="connsiteX3" fmla="*/ 182898 w 2530338"/>
              <a:gd name="connsiteY3" fmla="*/ 255752 h 607908"/>
              <a:gd name="connsiteX4" fmla="*/ 154871 w 2530338"/>
              <a:gd name="connsiteY4" fmla="*/ 574566 h 607908"/>
              <a:gd name="connsiteX5" fmla="*/ 2162008 w 2530338"/>
              <a:gd name="connsiteY5" fmla="*/ 607908 h 607908"/>
              <a:gd name="connsiteX6" fmla="*/ 2530338 w 2530338"/>
              <a:gd name="connsiteY6" fmla="*/ 2717 h 607908"/>
              <a:gd name="connsiteX7" fmla="*/ 189905 w 2530338"/>
              <a:gd name="connsiteY7" fmla="*/ 0 h 607908"/>
              <a:gd name="connsiteX0" fmla="*/ 189905 w 2530338"/>
              <a:gd name="connsiteY0" fmla="*/ 0 h 607908"/>
              <a:gd name="connsiteX1" fmla="*/ 177079 w 2530338"/>
              <a:gd name="connsiteY1" fmla="*/ 156498 h 607908"/>
              <a:gd name="connsiteX2" fmla="*/ 0 w 2530338"/>
              <a:gd name="connsiteY2" fmla="*/ 256128 h 607908"/>
              <a:gd name="connsiteX3" fmla="*/ 182898 w 2530338"/>
              <a:gd name="connsiteY3" fmla="*/ 255752 h 607908"/>
              <a:gd name="connsiteX4" fmla="*/ 154871 w 2530338"/>
              <a:gd name="connsiteY4" fmla="*/ 574566 h 607908"/>
              <a:gd name="connsiteX5" fmla="*/ 2162008 w 2530338"/>
              <a:gd name="connsiteY5" fmla="*/ 607908 h 607908"/>
              <a:gd name="connsiteX6" fmla="*/ 2530338 w 2530338"/>
              <a:gd name="connsiteY6" fmla="*/ 2717 h 607908"/>
              <a:gd name="connsiteX7" fmla="*/ 189905 w 2530338"/>
              <a:gd name="connsiteY7" fmla="*/ 0 h 607908"/>
              <a:gd name="connsiteX0" fmla="*/ 189905 w 2530338"/>
              <a:gd name="connsiteY0" fmla="*/ 8169 h 605191"/>
              <a:gd name="connsiteX1" fmla="*/ 177079 w 2530338"/>
              <a:gd name="connsiteY1" fmla="*/ 153781 h 605191"/>
              <a:gd name="connsiteX2" fmla="*/ 0 w 2530338"/>
              <a:gd name="connsiteY2" fmla="*/ 253411 h 605191"/>
              <a:gd name="connsiteX3" fmla="*/ 182898 w 2530338"/>
              <a:gd name="connsiteY3" fmla="*/ 253035 h 605191"/>
              <a:gd name="connsiteX4" fmla="*/ 154871 w 2530338"/>
              <a:gd name="connsiteY4" fmla="*/ 571849 h 605191"/>
              <a:gd name="connsiteX5" fmla="*/ 2162008 w 2530338"/>
              <a:gd name="connsiteY5" fmla="*/ 605191 h 605191"/>
              <a:gd name="connsiteX6" fmla="*/ 2530338 w 2530338"/>
              <a:gd name="connsiteY6" fmla="*/ 0 h 605191"/>
              <a:gd name="connsiteX7" fmla="*/ 189905 w 2530338"/>
              <a:gd name="connsiteY7" fmla="*/ 8169 h 605191"/>
              <a:gd name="connsiteX0" fmla="*/ 189905 w 2451416"/>
              <a:gd name="connsiteY0" fmla="*/ 10891 h 607913"/>
              <a:gd name="connsiteX1" fmla="*/ 177079 w 2451416"/>
              <a:gd name="connsiteY1" fmla="*/ 156503 h 607913"/>
              <a:gd name="connsiteX2" fmla="*/ 0 w 2451416"/>
              <a:gd name="connsiteY2" fmla="*/ 256133 h 607913"/>
              <a:gd name="connsiteX3" fmla="*/ 182898 w 2451416"/>
              <a:gd name="connsiteY3" fmla="*/ 255757 h 607913"/>
              <a:gd name="connsiteX4" fmla="*/ 154871 w 2451416"/>
              <a:gd name="connsiteY4" fmla="*/ 574571 h 607913"/>
              <a:gd name="connsiteX5" fmla="*/ 2162008 w 2451416"/>
              <a:gd name="connsiteY5" fmla="*/ 607913 h 607913"/>
              <a:gd name="connsiteX6" fmla="*/ 2451416 w 2451416"/>
              <a:gd name="connsiteY6" fmla="*/ 0 h 607913"/>
              <a:gd name="connsiteX7" fmla="*/ 189905 w 2451416"/>
              <a:gd name="connsiteY7" fmla="*/ 10891 h 607913"/>
              <a:gd name="connsiteX0" fmla="*/ 189905 w 2451416"/>
              <a:gd name="connsiteY0" fmla="*/ 10891 h 597027"/>
              <a:gd name="connsiteX1" fmla="*/ 177079 w 2451416"/>
              <a:gd name="connsiteY1" fmla="*/ 156503 h 597027"/>
              <a:gd name="connsiteX2" fmla="*/ 0 w 2451416"/>
              <a:gd name="connsiteY2" fmla="*/ 256133 h 597027"/>
              <a:gd name="connsiteX3" fmla="*/ 182898 w 2451416"/>
              <a:gd name="connsiteY3" fmla="*/ 255757 h 597027"/>
              <a:gd name="connsiteX4" fmla="*/ 154871 w 2451416"/>
              <a:gd name="connsiteY4" fmla="*/ 574571 h 597027"/>
              <a:gd name="connsiteX5" fmla="*/ 2164729 w 2451416"/>
              <a:gd name="connsiteY5" fmla="*/ 597027 h 597027"/>
              <a:gd name="connsiteX6" fmla="*/ 2451416 w 2451416"/>
              <a:gd name="connsiteY6" fmla="*/ 0 h 597027"/>
              <a:gd name="connsiteX7" fmla="*/ 189905 w 2451416"/>
              <a:gd name="connsiteY7" fmla="*/ 10891 h 597027"/>
              <a:gd name="connsiteX0" fmla="*/ 189905 w 2435087"/>
              <a:gd name="connsiteY0" fmla="*/ 0 h 586136"/>
              <a:gd name="connsiteX1" fmla="*/ 177079 w 2435087"/>
              <a:gd name="connsiteY1" fmla="*/ 145612 h 586136"/>
              <a:gd name="connsiteX2" fmla="*/ 0 w 2435087"/>
              <a:gd name="connsiteY2" fmla="*/ 245242 h 586136"/>
              <a:gd name="connsiteX3" fmla="*/ 182898 w 2435087"/>
              <a:gd name="connsiteY3" fmla="*/ 244866 h 586136"/>
              <a:gd name="connsiteX4" fmla="*/ 154871 w 2435087"/>
              <a:gd name="connsiteY4" fmla="*/ 563680 h 586136"/>
              <a:gd name="connsiteX5" fmla="*/ 2164729 w 2435087"/>
              <a:gd name="connsiteY5" fmla="*/ 586136 h 586136"/>
              <a:gd name="connsiteX6" fmla="*/ 2435087 w 2435087"/>
              <a:gd name="connsiteY6" fmla="*/ 24488 h 586136"/>
              <a:gd name="connsiteX7" fmla="*/ 189905 w 2435087"/>
              <a:gd name="connsiteY7" fmla="*/ 0 h 586136"/>
              <a:gd name="connsiteX0" fmla="*/ 189905 w 2394266"/>
              <a:gd name="connsiteY0" fmla="*/ 0 h 586136"/>
              <a:gd name="connsiteX1" fmla="*/ 177079 w 2394266"/>
              <a:gd name="connsiteY1" fmla="*/ 145612 h 586136"/>
              <a:gd name="connsiteX2" fmla="*/ 0 w 2394266"/>
              <a:gd name="connsiteY2" fmla="*/ 245242 h 586136"/>
              <a:gd name="connsiteX3" fmla="*/ 182898 w 2394266"/>
              <a:gd name="connsiteY3" fmla="*/ 244866 h 586136"/>
              <a:gd name="connsiteX4" fmla="*/ 154871 w 2394266"/>
              <a:gd name="connsiteY4" fmla="*/ 563680 h 586136"/>
              <a:gd name="connsiteX5" fmla="*/ 2164729 w 2394266"/>
              <a:gd name="connsiteY5" fmla="*/ 586136 h 586136"/>
              <a:gd name="connsiteX6" fmla="*/ 2394266 w 2394266"/>
              <a:gd name="connsiteY6" fmla="*/ 24488 h 586136"/>
              <a:gd name="connsiteX7" fmla="*/ 189905 w 2394266"/>
              <a:gd name="connsiteY7" fmla="*/ 0 h 586136"/>
              <a:gd name="connsiteX0" fmla="*/ 189905 w 2386101"/>
              <a:gd name="connsiteY0" fmla="*/ 5 h 586141"/>
              <a:gd name="connsiteX1" fmla="*/ 177079 w 2386101"/>
              <a:gd name="connsiteY1" fmla="*/ 145617 h 586141"/>
              <a:gd name="connsiteX2" fmla="*/ 0 w 2386101"/>
              <a:gd name="connsiteY2" fmla="*/ 245247 h 586141"/>
              <a:gd name="connsiteX3" fmla="*/ 182898 w 2386101"/>
              <a:gd name="connsiteY3" fmla="*/ 244871 h 586141"/>
              <a:gd name="connsiteX4" fmla="*/ 154871 w 2386101"/>
              <a:gd name="connsiteY4" fmla="*/ 563685 h 586141"/>
              <a:gd name="connsiteX5" fmla="*/ 2164729 w 2386101"/>
              <a:gd name="connsiteY5" fmla="*/ 586141 h 586141"/>
              <a:gd name="connsiteX6" fmla="*/ 2386101 w 2386101"/>
              <a:gd name="connsiteY6" fmla="*/ 0 h 586141"/>
              <a:gd name="connsiteX7" fmla="*/ 189905 w 2386101"/>
              <a:gd name="connsiteY7" fmla="*/ 5 h 586141"/>
              <a:gd name="connsiteX0" fmla="*/ 189905 w 2396987"/>
              <a:gd name="connsiteY0" fmla="*/ 190505 h 776641"/>
              <a:gd name="connsiteX1" fmla="*/ 177079 w 2396987"/>
              <a:gd name="connsiteY1" fmla="*/ 336117 h 776641"/>
              <a:gd name="connsiteX2" fmla="*/ 0 w 2396987"/>
              <a:gd name="connsiteY2" fmla="*/ 435747 h 776641"/>
              <a:gd name="connsiteX3" fmla="*/ 182898 w 2396987"/>
              <a:gd name="connsiteY3" fmla="*/ 435371 h 776641"/>
              <a:gd name="connsiteX4" fmla="*/ 154871 w 2396987"/>
              <a:gd name="connsiteY4" fmla="*/ 754185 h 776641"/>
              <a:gd name="connsiteX5" fmla="*/ 2164729 w 2396987"/>
              <a:gd name="connsiteY5" fmla="*/ 776641 h 776641"/>
              <a:gd name="connsiteX6" fmla="*/ 2396987 w 2396987"/>
              <a:gd name="connsiteY6" fmla="*/ 0 h 776641"/>
              <a:gd name="connsiteX7" fmla="*/ 189905 w 2396987"/>
              <a:gd name="connsiteY7" fmla="*/ 190505 h 776641"/>
              <a:gd name="connsiteX0" fmla="*/ 189905 w 2396987"/>
              <a:gd name="connsiteY0" fmla="*/ 190505 h 820184"/>
              <a:gd name="connsiteX1" fmla="*/ 177079 w 2396987"/>
              <a:gd name="connsiteY1" fmla="*/ 336117 h 820184"/>
              <a:gd name="connsiteX2" fmla="*/ 0 w 2396987"/>
              <a:gd name="connsiteY2" fmla="*/ 435747 h 820184"/>
              <a:gd name="connsiteX3" fmla="*/ 182898 w 2396987"/>
              <a:gd name="connsiteY3" fmla="*/ 435371 h 820184"/>
              <a:gd name="connsiteX4" fmla="*/ 154871 w 2396987"/>
              <a:gd name="connsiteY4" fmla="*/ 754185 h 820184"/>
              <a:gd name="connsiteX5" fmla="*/ 2186501 w 2396987"/>
              <a:gd name="connsiteY5" fmla="*/ 820184 h 820184"/>
              <a:gd name="connsiteX6" fmla="*/ 2396987 w 2396987"/>
              <a:gd name="connsiteY6" fmla="*/ 0 h 820184"/>
              <a:gd name="connsiteX7" fmla="*/ 189905 w 2396987"/>
              <a:gd name="connsiteY7" fmla="*/ 190505 h 820184"/>
              <a:gd name="connsiteX0" fmla="*/ 189905 w 2396987"/>
              <a:gd name="connsiteY0" fmla="*/ 190505 h 820184"/>
              <a:gd name="connsiteX1" fmla="*/ 177079 w 2396987"/>
              <a:gd name="connsiteY1" fmla="*/ 336117 h 820184"/>
              <a:gd name="connsiteX2" fmla="*/ 0 w 2396987"/>
              <a:gd name="connsiteY2" fmla="*/ 435747 h 820184"/>
              <a:gd name="connsiteX3" fmla="*/ 147334 w 2396987"/>
              <a:gd name="connsiteY3" fmla="*/ 494488 h 820184"/>
              <a:gd name="connsiteX4" fmla="*/ 154871 w 2396987"/>
              <a:gd name="connsiteY4" fmla="*/ 754185 h 820184"/>
              <a:gd name="connsiteX5" fmla="*/ 2186501 w 2396987"/>
              <a:gd name="connsiteY5" fmla="*/ 820184 h 820184"/>
              <a:gd name="connsiteX6" fmla="*/ 2396987 w 2396987"/>
              <a:gd name="connsiteY6" fmla="*/ 0 h 820184"/>
              <a:gd name="connsiteX7" fmla="*/ 189905 w 2396987"/>
              <a:gd name="connsiteY7" fmla="*/ 190505 h 820184"/>
              <a:gd name="connsiteX0" fmla="*/ 189905 w 2396987"/>
              <a:gd name="connsiteY0" fmla="*/ 190505 h 820184"/>
              <a:gd name="connsiteX1" fmla="*/ 177079 w 2396987"/>
              <a:gd name="connsiteY1" fmla="*/ 336117 h 820184"/>
              <a:gd name="connsiteX2" fmla="*/ 0 w 2396987"/>
              <a:gd name="connsiteY2" fmla="*/ 435747 h 820184"/>
              <a:gd name="connsiteX3" fmla="*/ 147334 w 2396987"/>
              <a:gd name="connsiteY3" fmla="*/ 494488 h 820184"/>
              <a:gd name="connsiteX4" fmla="*/ 173784 w 2396987"/>
              <a:gd name="connsiteY4" fmla="*/ 764996 h 820184"/>
              <a:gd name="connsiteX5" fmla="*/ 2186501 w 2396987"/>
              <a:gd name="connsiteY5" fmla="*/ 820184 h 820184"/>
              <a:gd name="connsiteX6" fmla="*/ 2396987 w 2396987"/>
              <a:gd name="connsiteY6" fmla="*/ 0 h 820184"/>
              <a:gd name="connsiteX7" fmla="*/ 189905 w 2396987"/>
              <a:gd name="connsiteY7" fmla="*/ 190505 h 820184"/>
              <a:gd name="connsiteX0" fmla="*/ 189905 w 2396987"/>
              <a:gd name="connsiteY0" fmla="*/ 190505 h 820184"/>
              <a:gd name="connsiteX1" fmla="*/ 177079 w 2396987"/>
              <a:gd name="connsiteY1" fmla="*/ 336117 h 820184"/>
              <a:gd name="connsiteX2" fmla="*/ 12566 w 2396987"/>
              <a:gd name="connsiteY2" fmla="*/ 438832 h 820184"/>
              <a:gd name="connsiteX3" fmla="*/ 0 w 2396987"/>
              <a:gd name="connsiteY3" fmla="*/ 435747 h 820184"/>
              <a:gd name="connsiteX4" fmla="*/ 147334 w 2396987"/>
              <a:gd name="connsiteY4" fmla="*/ 494488 h 820184"/>
              <a:gd name="connsiteX5" fmla="*/ 173784 w 2396987"/>
              <a:gd name="connsiteY5" fmla="*/ 764996 h 820184"/>
              <a:gd name="connsiteX6" fmla="*/ 2186501 w 2396987"/>
              <a:gd name="connsiteY6" fmla="*/ 820184 h 820184"/>
              <a:gd name="connsiteX7" fmla="*/ 2396987 w 2396987"/>
              <a:gd name="connsiteY7" fmla="*/ 0 h 820184"/>
              <a:gd name="connsiteX8" fmla="*/ 189905 w 2396987"/>
              <a:gd name="connsiteY8" fmla="*/ 190505 h 820184"/>
              <a:gd name="connsiteX0" fmla="*/ 177339 w 2384421"/>
              <a:gd name="connsiteY0" fmla="*/ 190505 h 820184"/>
              <a:gd name="connsiteX1" fmla="*/ 164513 w 2384421"/>
              <a:gd name="connsiteY1" fmla="*/ 336117 h 820184"/>
              <a:gd name="connsiteX2" fmla="*/ 0 w 2384421"/>
              <a:gd name="connsiteY2" fmla="*/ 438832 h 820184"/>
              <a:gd name="connsiteX3" fmla="*/ 134768 w 2384421"/>
              <a:gd name="connsiteY3" fmla="*/ 494488 h 820184"/>
              <a:gd name="connsiteX4" fmla="*/ 161218 w 2384421"/>
              <a:gd name="connsiteY4" fmla="*/ 764996 h 820184"/>
              <a:gd name="connsiteX5" fmla="*/ 2173935 w 2384421"/>
              <a:gd name="connsiteY5" fmla="*/ 820184 h 820184"/>
              <a:gd name="connsiteX6" fmla="*/ 2384421 w 2384421"/>
              <a:gd name="connsiteY6" fmla="*/ 0 h 820184"/>
              <a:gd name="connsiteX7" fmla="*/ 177339 w 2384421"/>
              <a:gd name="connsiteY7" fmla="*/ 190505 h 820184"/>
              <a:gd name="connsiteX0" fmla="*/ 166133 w 2373215"/>
              <a:gd name="connsiteY0" fmla="*/ 190505 h 820184"/>
              <a:gd name="connsiteX1" fmla="*/ 153307 w 2373215"/>
              <a:gd name="connsiteY1" fmla="*/ 336117 h 820184"/>
              <a:gd name="connsiteX2" fmla="*/ 0 w 2373215"/>
              <a:gd name="connsiteY2" fmla="*/ 487299 h 820184"/>
              <a:gd name="connsiteX3" fmla="*/ 123562 w 2373215"/>
              <a:gd name="connsiteY3" fmla="*/ 494488 h 820184"/>
              <a:gd name="connsiteX4" fmla="*/ 150012 w 2373215"/>
              <a:gd name="connsiteY4" fmla="*/ 764996 h 820184"/>
              <a:gd name="connsiteX5" fmla="*/ 2162729 w 2373215"/>
              <a:gd name="connsiteY5" fmla="*/ 820184 h 820184"/>
              <a:gd name="connsiteX6" fmla="*/ 2373215 w 2373215"/>
              <a:gd name="connsiteY6" fmla="*/ 0 h 820184"/>
              <a:gd name="connsiteX7" fmla="*/ 166133 w 2373215"/>
              <a:gd name="connsiteY7" fmla="*/ 190505 h 820184"/>
              <a:gd name="connsiteX0" fmla="*/ 149713 w 2373215"/>
              <a:gd name="connsiteY0" fmla="*/ 190466 h 820184"/>
              <a:gd name="connsiteX1" fmla="*/ 153307 w 2373215"/>
              <a:gd name="connsiteY1" fmla="*/ 336117 h 820184"/>
              <a:gd name="connsiteX2" fmla="*/ 0 w 2373215"/>
              <a:gd name="connsiteY2" fmla="*/ 487299 h 820184"/>
              <a:gd name="connsiteX3" fmla="*/ 123562 w 2373215"/>
              <a:gd name="connsiteY3" fmla="*/ 494488 h 820184"/>
              <a:gd name="connsiteX4" fmla="*/ 150012 w 2373215"/>
              <a:gd name="connsiteY4" fmla="*/ 764996 h 820184"/>
              <a:gd name="connsiteX5" fmla="*/ 2162729 w 2373215"/>
              <a:gd name="connsiteY5" fmla="*/ 820184 h 820184"/>
              <a:gd name="connsiteX6" fmla="*/ 2373215 w 2373215"/>
              <a:gd name="connsiteY6" fmla="*/ 0 h 820184"/>
              <a:gd name="connsiteX7" fmla="*/ 149713 w 2373215"/>
              <a:gd name="connsiteY7" fmla="*/ 190466 h 820184"/>
              <a:gd name="connsiteX0" fmla="*/ 135735 w 2373215"/>
              <a:gd name="connsiteY0" fmla="*/ 215189 h 820184"/>
              <a:gd name="connsiteX1" fmla="*/ 153307 w 2373215"/>
              <a:gd name="connsiteY1" fmla="*/ 336117 h 820184"/>
              <a:gd name="connsiteX2" fmla="*/ 0 w 2373215"/>
              <a:gd name="connsiteY2" fmla="*/ 487299 h 820184"/>
              <a:gd name="connsiteX3" fmla="*/ 123562 w 2373215"/>
              <a:gd name="connsiteY3" fmla="*/ 494488 h 820184"/>
              <a:gd name="connsiteX4" fmla="*/ 150012 w 2373215"/>
              <a:gd name="connsiteY4" fmla="*/ 764996 h 820184"/>
              <a:gd name="connsiteX5" fmla="*/ 2162729 w 2373215"/>
              <a:gd name="connsiteY5" fmla="*/ 820184 h 820184"/>
              <a:gd name="connsiteX6" fmla="*/ 2373215 w 2373215"/>
              <a:gd name="connsiteY6" fmla="*/ 0 h 820184"/>
              <a:gd name="connsiteX7" fmla="*/ 135735 w 2373215"/>
              <a:gd name="connsiteY7" fmla="*/ 215189 h 82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3215" h="820184">
                <a:moveTo>
                  <a:pt x="135735" y="215189"/>
                </a:moveTo>
                <a:cubicBezTo>
                  <a:pt x="136903" y="270076"/>
                  <a:pt x="152139" y="281230"/>
                  <a:pt x="153307" y="336117"/>
                </a:cubicBezTo>
                <a:lnTo>
                  <a:pt x="0" y="487299"/>
                </a:lnTo>
                <a:lnTo>
                  <a:pt x="123562" y="494488"/>
                </a:lnTo>
                <a:lnTo>
                  <a:pt x="150012" y="764996"/>
                </a:lnTo>
                <a:lnTo>
                  <a:pt x="2162729" y="820184"/>
                </a:lnTo>
                <a:lnTo>
                  <a:pt x="2373215" y="0"/>
                </a:lnTo>
                <a:lnTo>
                  <a:pt x="135735" y="215189"/>
                </a:lnTo>
                <a:close/>
              </a:path>
            </a:pathLst>
          </a:custGeom>
          <a:gradFill flip="none" rotWithShape="1">
            <a:gsLst>
              <a:gs pos="0">
                <a:srgbClr val="00B050">
                  <a:shade val="30000"/>
                  <a:satMod val="115000"/>
                  <a:alpha val="42000"/>
                </a:srgbClr>
              </a:gs>
              <a:gs pos="50000">
                <a:srgbClr val="00B050">
                  <a:shade val="67500"/>
                  <a:satMod val="115000"/>
                  <a:alpha val="29000"/>
                </a:srgbClr>
              </a:gs>
              <a:gs pos="100000">
                <a:srgbClr val="00B050">
                  <a:shade val="100000"/>
                  <a:satMod val="115000"/>
                  <a:alpha val="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000">
              <a:solidFill>
                <a:prstClr val="white"/>
              </a:solidFill>
              <a:latin typeface="Calibri" panose="020F0502020204030204"/>
            </a:endParaRPr>
          </a:p>
        </p:txBody>
      </p:sp>
      <p:sp>
        <p:nvSpPr>
          <p:cNvPr id="25" name="Пятиугольник 24">
            <a:extLst>
              <a:ext uri="{FF2B5EF4-FFF2-40B4-BE49-F238E27FC236}">
                <a16:creationId xmlns:a16="http://schemas.microsoft.com/office/drawing/2014/main" id="{95D5626A-56F3-48E1-B4A9-EBA0E63E2FCF}"/>
              </a:ext>
            </a:extLst>
          </p:cNvPr>
          <p:cNvSpPr/>
          <p:nvPr/>
        </p:nvSpPr>
        <p:spPr>
          <a:xfrm>
            <a:off x="1023297" y="3625361"/>
            <a:ext cx="247345" cy="227610"/>
          </a:xfrm>
          <a:prstGeom prst="pentagon">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2400">
              <a:solidFill>
                <a:prstClr val="white"/>
              </a:solidFill>
              <a:latin typeface="Calibri" panose="020F0502020204030204"/>
            </a:endParaRPr>
          </a:p>
        </p:txBody>
      </p:sp>
      <p:sp>
        <p:nvSpPr>
          <p:cNvPr id="10" name="TextBox 9">
            <a:extLst>
              <a:ext uri="{FF2B5EF4-FFF2-40B4-BE49-F238E27FC236}">
                <a16:creationId xmlns:a16="http://schemas.microsoft.com/office/drawing/2014/main" id="{D0B3E7B7-45F4-48F9-8B90-4C0E31FDF394}"/>
              </a:ext>
            </a:extLst>
          </p:cNvPr>
          <p:cNvSpPr txBox="1"/>
          <p:nvPr/>
        </p:nvSpPr>
        <p:spPr>
          <a:xfrm>
            <a:off x="1659209" y="4016169"/>
            <a:ext cx="2061091" cy="646331"/>
          </a:xfrm>
          <a:prstGeom prst="rect">
            <a:avLst/>
          </a:prstGeom>
          <a:noFill/>
        </p:spPr>
        <p:txBody>
          <a:bodyPr wrap="square" rtlCol="0">
            <a:spAutoFit/>
          </a:bodyPr>
          <a:lstStyle/>
          <a:p>
            <a:pPr>
              <a:defRPr/>
            </a:pPr>
            <a:r>
              <a:rPr lang="ru-RU" b="1" dirty="0">
                <a:solidFill>
                  <a:srgbClr val="009900"/>
                </a:solidFill>
                <a:latin typeface="Calibri" panose="020F0502020204030204"/>
              </a:rPr>
              <a:t>УВЕЛИЧИВАЕТ СОДЕРЖАНИЕ</a:t>
            </a:r>
          </a:p>
        </p:txBody>
      </p:sp>
      <p:sp>
        <p:nvSpPr>
          <p:cNvPr id="11" name="TextBox 10">
            <a:extLst>
              <a:ext uri="{FF2B5EF4-FFF2-40B4-BE49-F238E27FC236}">
                <a16:creationId xmlns:a16="http://schemas.microsoft.com/office/drawing/2014/main" id="{7C94E275-C62E-4133-8EEE-7F3E629A7680}"/>
              </a:ext>
            </a:extLst>
          </p:cNvPr>
          <p:cNvSpPr txBox="1"/>
          <p:nvPr/>
        </p:nvSpPr>
        <p:spPr>
          <a:xfrm rot="21442102">
            <a:off x="3359840" y="4194569"/>
            <a:ext cx="3909677" cy="369332"/>
          </a:xfrm>
          <a:prstGeom prst="rect">
            <a:avLst/>
          </a:prstGeom>
          <a:noFill/>
        </p:spPr>
        <p:txBody>
          <a:bodyPr wrap="square" rtlCol="0">
            <a:spAutoFit/>
          </a:bodyPr>
          <a:lstStyle/>
          <a:p>
            <a:pPr>
              <a:defRPr/>
            </a:pPr>
            <a:r>
              <a:rPr lang="ru-RU" b="1" dirty="0">
                <a:solidFill>
                  <a:srgbClr val="009900"/>
                </a:solidFill>
                <a:latin typeface="Calibri" panose="020F0502020204030204"/>
              </a:rPr>
              <a:t>ТОРМОЗИТ ВОЗРАСТНОЕ СНИЖЕНИЕ</a:t>
            </a:r>
          </a:p>
        </p:txBody>
      </p:sp>
      <p:sp>
        <p:nvSpPr>
          <p:cNvPr id="21" name="TextBox 20">
            <a:extLst>
              <a:ext uri="{FF2B5EF4-FFF2-40B4-BE49-F238E27FC236}">
                <a16:creationId xmlns:a16="http://schemas.microsoft.com/office/drawing/2014/main" id="{4ED11C59-C97B-4FB3-BA22-A94D28A47786}"/>
              </a:ext>
            </a:extLst>
          </p:cNvPr>
          <p:cNvSpPr txBox="1"/>
          <p:nvPr/>
        </p:nvSpPr>
        <p:spPr>
          <a:xfrm>
            <a:off x="1464116" y="3482895"/>
            <a:ext cx="6422601" cy="523220"/>
          </a:xfrm>
          <a:prstGeom prst="rect">
            <a:avLst/>
          </a:prstGeom>
          <a:noFill/>
        </p:spPr>
        <p:txBody>
          <a:bodyPr wrap="square" rtlCol="0">
            <a:spAutoFit/>
          </a:bodyPr>
          <a:lstStyle/>
          <a:p>
            <a:pPr>
              <a:defRPr/>
            </a:pPr>
            <a:r>
              <a:rPr lang="ru-RU" sz="2800" b="1" dirty="0">
                <a:solidFill>
                  <a:prstClr val="black"/>
                </a:solidFill>
                <a:latin typeface="Calibri" panose="020F0502020204030204"/>
              </a:rPr>
              <a:t>МОДУЛИРУЕТ МЕДИАТОРНЫЙ БАЛАНС</a:t>
            </a:r>
          </a:p>
        </p:txBody>
      </p:sp>
    </p:spTree>
    <p:extLst>
      <p:ext uri="{BB962C8B-B14F-4D97-AF65-F5344CB8AC3E}">
        <p14:creationId xmlns:p14="http://schemas.microsoft.com/office/powerpoint/2010/main" val="3110502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363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Положительный умный старый бородатый человек в темной рубашке и кожаном  жилете, работник библиотеки, учитель, работающий в библиотеке, держа стопку  книг, стоя на фоне книжных полок | Премиум Фото">
            <a:extLst>
              <a:ext uri="{FF2B5EF4-FFF2-40B4-BE49-F238E27FC236}">
                <a16:creationId xmlns:a16="http://schemas.microsoft.com/office/drawing/2014/main" id="{D61A9885-CA86-0DDD-19E8-A556D0E7D9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211"/>
          <a:stretch/>
        </p:blipFill>
        <p:spPr bwMode="auto">
          <a:xfrm>
            <a:off x="5029585" y="0"/>
            <a:ext cx="718141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0C128941-7C98-FEA5-2156-B9F316B159BC}"/>
              </a:ext>
            </a:extLst>
          </p:cNvPr>
          <p:cNvSpPr/>
          <p:nvPr/>
        </p:nvSpPr>
        <p:spPr>
          <a:xfrm>
            <a:off x="5029745" y="0"/>
            <a:ext cx="6799801" cy="6858000"/>
          </a:xfrm>
          <a:prstGeom prst="rect">
            <a:avLst/>
          </a:prstGeom>
          <a:gradFill flip="none" rotWithShape="1">
            <a:gsLst>
              <a:gs pos="0">
                <a:schemeClr val="bg1"/>
              </a:gs>
              <a:gs pos="31000">
                <a:schemeClr val="bg1">
                  <a:alpha val="78000"/>
                </a:schemeClr>
              </a:gs>
              <a:gs pos="58000">
                <a:schemeClr val="bg1">
                  <a:alpha val="52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dirty="0">
                <a:solidFill>
                  <a:prstClr val="white"/>
                </a:solidFill>
                <a:latin typeface="Calibri" panose="020F0502020204030204"/>
              </a:rPr>
              <a:t>-</a:t>
            </a:r>
          </a:p>
        </p:txBody>
      </p:sp>
      <p:sp>
        <p:nvSpPr>
          <p:cNvPr id="11" name="TextBox 10">
            <a:extLst>
              <a:ext uri="{FF2B5EF4-FFF2-40B4-BE49-F238E27FC236}">
                <a16:creationId xmlns:a16="http://schemas.microsoft.com/office/drawing/2014/main" id="{D1251F21-C746-40D1-A2F8-DCF74D84F81B}"/>
              </a:ext>
            </a:extLst>
          </p:cNvPr>
          <p:cNvSpPr txBox="1"/>
          <p:nvPr/>
        </p:nvSpPr>
        <p:spPr>
          <a:xfrm>
            <a:off x="0" y="312160"/>
            <a:ext cx="9373877" cy="523220"/>
          </a:xfrm>
          <a:prstGeom prst="rect">
            <a:avLst/>
          </a:prstGeom>
          <a:noFill/>
        </p:spPr>
        <p:txBody>
          <a:bodyPr wrap="square">
            <a:spAutoFit/>
          </a:bodyPr>
          <a:lstStyle/>
          <a:p>
            <a:pPr algn="ctr">
              <a:defRPr/>
            </a:pPr>
            <a:r>
              <a:rPr lang="ru-RU" sz="2800" b="1" dirty="0" err="1">
                <a:solidFill>
                  <a:srgbClr val="FF0000"/>
                </a:solidFill>
                <a:latin typeface="Arial" pitchFamily="34" charset="0"/>
                <a:cs typeface="Arial" pitchFamily="34" charset="0"/>
              </a:rPr>
              <a:t>Нимодипин</a:t>
            </a:r>
            <a:r>
              <a:rPr lang="ru-RU" sz="2800" b="1" dirty="0">
                <a:solidFill>
                  <a:srgbClr val="FF0000"/>
                </a:solidFill>
                <a:latin typeface="Arial" pitchFamily="34" charset="0"/>
                <a:cs typeface="Arial" pitchFamily="34" charset="0"/>
              </a:rPr>
              <a:t> сохраняет когнитивные функции</a:t>
            </a:r>
          </a:p>
        </p:txBody>
      </p:sp>
      <p:graphicFrame>
        <p:nvGraphicFramePr>
          <p:cNvPr id="15" name="Диаграмма 14">
            <a:extLst>
              <a:ext uri="{FF2B5EF4-FFF2-40B4-BE49-F238E27FC236}">
                <a16:creationId xmlns:a16="http://schemas.microsoft.com/office/drawing/2014/main" id="{2D118339-0DE6-4A4C-B4BB-EF3F8B086190}"/>
              </a:ext>
            </a:extLst>
          </p:cNvPr>
          <p:cNvGraphicFramePr>
            <a:graphicFrameLocks/>
          </p:cNvGraphicFramePr>
          <p:nvPr>
            <p:extLst>
              <p:ext uri="{D42A27DB-BD31-4B8C-83A1-F6EECF244321}">
                <p14:modId xmlns:p14="http://schemas.microsoft.com/office/powerpoint/2010/main" val="1868027556"/>
              </p:ext>
            </p:extLst>
          </p:nvPr>
        </p:nvGraphicFramePr>
        <p:xfrm>
          <a:off x="2666339" y="1568384"/>
          <a:ext cx="6044095" cy="472718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D1FBAE2C-22B4-4710-A295-DAA0A1EFDE5D}"/>
              </a:ext>
            </a:extLst>
          </p:cNvPr>
          <p:cNvSpPr txBox="1"/>
          <p:nvPr/>
        </p:nvSpPr>
        <p:spPr>
          <a:xfrm>
            <a:off x="290524" y="1495934"/>
            <a:ext cx="6742447" cy="338554"/>
          </a:xfrm>
          <a:prstGeom prst="rect">
            <a:avLst/>
          </a:prstGeom>
          <a:noFill/>
        </p:spPr>
        <p:txBody>
          <a:bodyPr wrap="square">
            <a:spAutoFit/>
          </a:bodyPr>
          <a:lstStyle/>
          <a:p>
            <a:pPr>
              <a:defRPr/>
            </a:pPr>
            <a:r>
              <a:rPr lang="ru-RU" sz="1600" i="1" dirty="0">
                <a:solidFill>
                  <a:srgbClr val="E7E6E6">
                    <a:lumMod val="50000"/>
                  </a:srgbClr>
                </a:solidFill>
                <a:latin typeface="Calibri" panose="020F0502020204030204"/>
              </a:rPr>
              <a:t>РАНДОМИЗИРОВАННОЕ ИССЛЕДОВАНИЕ N=242, ДЕМЕНЦИЯ, 1 ГОД , Р&lt;0,01</a:t>
            </a:r>
          </a:p>
        </p:txBody>
      </p:sp>
      <p:sp>
        <p:nvSpPr>
          <p:cNvPr id="9" name="TextBox 8">
            <a:extLst>
              <a:ext uri="{FF2B5EF4-FFF2-40B4-BE49-F238E27FC236}">
                <a16:creationId xmlns:a16="http://schemas.microsoft.com/office/drawing/2014/main" id="{4A33BA8D-0E4F-4200-8538-135612844E40}"/>
              </a:ext>
            </a:extLst>
          </p:cNvPr>
          <p:cNvSpPr txBox="1"/>
          <p:nvPr/>
        </p:nvSpPr>
        <p:spPr>
          <a:xfrm>
            <a:off x="458364" y="2768721"/>
            <a:ext cx="2363407" cy="1477328"/>
          </a:xfrm>
          <a:prstGeom prst="rect">
            <a:avLst/>
          </a:prstGeom>
          <a:noFill/>
        </p:spPr>
        <p:txBody>
          <a:bodyPr wrap="square" rtlCol="0">
            <a:spAutoFit/>
          </a:bodyPr>
          <a:lstStyle/>
          <a:p>
            <a:pPr algn="r">
              <a:defRPr/>
            </a:pPr>
            <a:r>
              <a:rPr lang="ru-RU" dirty="0">
                <a:solidFill>
                  <a:srgbClr val="E7E6E6">
                    <a:lumMod val="50000"/>
                  </a:srgbClr>
                </a:solidFill>
                <a:latin typeface="Arial" panose="020B0604020202020204" pitchFamily="34" charset="0"/>
                <a:cs typeface="Arial" panose="020B0604020202020204" pitchFamily="34" charset="0"/>
              </a:rPr>
              <a:t>Доля пациентов с отсутствием ухудшения когнитивных функций по ММ</a:t>
            </a:r>
            <a:r>
              <a:rPr lang="en-US" dirty="0">
                <a:solidFill>
                  <a:srgbClr val="E7E6E6">
                    <a:lumMod val="50000"/>
                  </a:srgbClr>
                </a:solidFill>
                <a:latin typeface="Arial" panose="020B0604020202020204" pitchFamily="34" charset="0"/>
                <a:cs typeface="Arial" panose="020B0604020202020204" pitchFamily="34" charset="0"/>
              </a:rPr>
              <a:t>S</a:t>
            </a:r>
            <a:r>
              <a:rPr lang="ru-RU" dirty="0">
                <a:solidFill>
                  <a:srgbClr val="E7E6E6">
                    <a:lumMod val="50000"/>
                  </a:srgbClr>
                </a:solidFill>
                <a:latin typeface="Arial" panose="020B0604020202020204" pitchFamily="34" charset="0"/>
                <a:cs typeface="Arial" panose="020B0604020202020204" pitchFamily="34" charset="0"/>
              </a:rPr>
              <a:t>Е</a:t>
            </a:r>
          </a:p>
        </p:txBody>
      </p:sp>
      <p:sp>
        <p:nvSpPr>
          <p:cNvPr id="8" name="Прямоугольник 7">
            <a:extLst>
              <a:ext uri="{FF2B5EF4-FFF2-40B4-BE49-F238E27FC236}">
                <a16:creationId xmlns:a16="http://schemas.microsoft.com/office/drawing/2014/main" id="{D14F5F62-3404-344D-5E26-70E093D3A558}"/>
              </a:ext>
            </a:extLst>
          </p:cNvPr>
          <p:cNvSpPr/>
          <p:nvPr/>
        </p:nvSpPr>
        <p:spPr>
          <a:xfrm>
            <a:off x="290488" y="6368134"/>
            <a:ext cx="12036295" cy="307777"/>
          </a:xfrm>
          <a:prstGeom prst="rect">
            <a:avLst/>
          </a:prstGeom>
        </p:spPr>
        <p:txBody>
          <a:bodyPr wrap="square">
            <a:spAutoFit/>
          </a:bodyPr>
          <a:lstStyle/>
          <a:p>
            <a:r>
              <a:rPr lang="en-US" sz="1400" i="1" dirty="0">
                <a:solidFill>
                  <a:srgbClr val="E7E6E6">
                    <a:lumMod val="75000"/>
                  </a:srgbClr>
                </a:solidFill>
                <a:latin typeface="Calibri" panose="020F0502020204030204" pitchFamily="34" charset="0"/>
                <a:cs typeface="Calibri" panose="020F0502020204030204" pitchFamily="34" charset="0"/>
              </a:rPr>
              <a:t>Pantoni L., del Ser T., Soglian A. G. et al. Efficacy and safety of nimodipine in subcortical vascular dementia: a randomized placebo-controlled trial // Stroke. – 2005. </a:t>
            </a:r>
            <a:endParaRPr lang="ru-RU" sz="1400" i="1" dirty="0">
              <a:solidFill>
                <a:srgbClr val="E7E6E6">
                  <a:lumMod val="75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083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527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7092951" y="2724150"/>
            <a:ext cx="4768115" cy="3842712"/>
          </a:xfrm>
          <a:prstGeom prst="rect">
            <a:avLst/>
          </a:prstGeom>
          <a:gradFill flip="none" rotWithShape="1">
            <a:gsLst>
              <a:gs pos="47400">
                <a:srgbClr val="88C832">
                  <a:alpha val="20000"/>
                </a:srgbClr>
              </a:gs>
              <a:gs pos="0">
                <a:srgbClr val="88C832">
                  <a:alpha val="38000"/>
                </a:srgbClr>
              </a:gs>
              <a:gs pos="100000">
                <a:srgbClr val="809C28">
                  <a:alpha val="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9" name="Прямоугольник 8"/>
          <p:cNvSpPr/>
          <p:nvPr/>
        </p:nvSpPr>
        <p:spPr>
          <a:xfrm>
            <a:off x="1793917" y="1208254"/>
            <a:ext cx="5566489" cy="3444817"/>
          </a:xfrm>
          <a:prstGeom prst="rect">
            <a:avLst/>
          </a:prstGeom>
          <a:gradFill flip="none" rotWithShape="1">
            <a:gsLst>
              <a:gs pos="47400">
                <a:srgbClr val="88C832">
                  <a:alpha val="20000"/>
                </a:srgbClr>
              </a:gs>
              <a:gs pos="0">
                <a:srgbClr val="88C832">
                  <a:alpha val="38000"/>
                </a:srgbClr>
              </a:gs>
              <a:gs pos="100000">
                <a:srgbClr val="809C28">
                  <a:alpha val="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89448" name="Заголовок 1"/>
          <p:cNvSpPr>
            <a:spLocks noGrp="1"/>
          </p:cNvSpPr>
          <p:nvPr>
            <p:ph type="title"/>
          </p:nvPr>
        </p:nvSpPr>
        <p:spPr>
          <a:xfrm>
            <a:off x="6000752" y="28726"/>
            <a:ext cx="6864349" cy="1198563"/>
          </a:xfrm>
        </p:spPr>
        <p:txBody>
          <a:bodyPr/>
          <a:lstStyle/>
          <a:p>
            <a:pPr eaLnBrk="1" hangingPunct="1"/>
            <a:r>
              <a:rPr lang="ru-RU" sz="4000" b="1" dirty="0">
                <a:solidFill>
                  <a:srgbClr val="FF0000"/>
                </a:solidFill>
              </a:rPr>
              <a:t>НИМОДИПИН</a:t>
            </a:r>
          </a:p>
        </p:txBody>
      </p:sp>
      <p:sp>
        <p:nvSpPr>
          <p:cNvPr id="189449" name="Объект 2"/>
          <p:cNvSpPr>
            <a:spLocks noGrp="1"/>
          </p:cNvSpPr>
          <p:nvPr>
            <p:ph idx="1"/>
          </p:nvPr>
        </p:nvSpPr>
        <p:spPr>
          <a:xfrm>
            <a:off x="1462620" y="1970088"/>
            <a:ext cx="5630333" cy="3168650"/>
          </a:xfrm>
        </p:spPr>
        <p:txBody>
          <a:bodyPr/>
          <a:lstStyle/>
          <a:p>
            <a:pPr eaLnBrk="1" hangingPunct="1">
              <a:lnSpc>
                <a:spcPct val="150000"/>
              </a:lnSpc>
            </a:pPr>
            <a:r>
              <a:rPr lang="ru-RU" sz="2000" b="1" dirty="0">
                <a:solidFill>
                  <a:srgbClr val="0033CC"/>
                </a:solidFill>
              </a:rPr>
              <a:t>Снижение тонуса сосудов головного мозга </a:t>
            </a:r>
          </a:p>
          <a:p>
            <a:pPr eaLnBrk="1" hangingPunct="1">
              <a:lnSpc>
                <a:spcPct val="150000"/>
              </a:lnSpc>
            </a:pPr>
            <a:r>
              <a:rPr lang="ru-RU" sz="2000" b="1" dirty="0">
                <a:solidFill>
                  <a:srgbClr val="0033CC"/>
                </a:solidFill>
              </a:rPr>
              <a:t>Прямой </a:t>
            </a:r>
            <a:r>
              <a:rPr lang="ru-RU" sz="2000" b="1" dirty="0" err="1">
                <a:solidFill>
                  <a:srgbClr val="0033CC"/>
                </a:solidFill>
              </a:rPr>
              <a:t>нейропротективный</a:t>
            </a:r>
            <a:r>
              <a:rPr lang="ru-RU" sz="2000" b="1" dirty="0">
                <a:solidFill>
                  <a:srgbClr val="0033CC"/>
                </a:solidFill>
              </a:rPr>
              <a:t> эффект связанный с оптимизацией кальциевого тока в элементах </a:t>
            </a:r>
            <a:r>
              <a:rPr lang="ru-RU" sz="2000" b="1" dirty="0" err="1">
                <a:solidFill>
                  <a:srgbClr val="0033CC"/>
                </a:solidFill>
              </a:rPr>
              <a:t>нейро</a:t>
            </a:r>
            <a:r>
              <a:rPr lang="ru-RU" sz="2000" b="1" dirty="0">
                <a:solidFill>
                  <a:srgbClr val="0033CC"/>
                </a:solidFill>
              </a:rPr>
              <a:t> – </a:t>
            </a:r>
            <a:r>
              <a:rPr lang="ru-RU" sz="2000" b="1" dirty="0" err="1">
                <a:solidFill>
                  <a:srgbClr val="0033CC"/>
                </a:solidFill>
              </a:rPr>
              <a:t>васкулярной</a:t>
            </a:r>
            <a:r>
              <a:rPr lang="ru-RU" sz="2000" b="1" dirty="0">
                <a:solidFill>
                  <a:srgbClr val="0033CC"/>
                </a:solidFill>
              </a:rPr>
              <a:t> единицы</a:t>
            </a:r>
          </a:p>
        </p:txBody>
      </p:sp>
      <p:sp>
        <p:nvSpPr>
          <p:cNvPr id="4" name="Прямоугольник 3"/>
          <p:cNvSpPr/>
          <p:nvPr/>
        </p:nvSpPr>
        <p:spPr>
          <a:xfrm>
            <a:off x="7092951" y="4438650"/>
            <a:ext cx="5082116" cy="1900238"/>
          </a:xfrm>
          <a:prstGeom prst="rect">
            <a:avLst/>
          </a:prstGeom>
        </p:spPr>
        <p:txBody>
          <a:bodyPr>
            <a:normAutofit fontScale="92500"/>
          </a:bodyPr>
          <a:lstStyle/>
          <a:p>
            <a:pPr marL="228600" indent="-228600" fontAlgn="base">
              <a:lnSpc>
                <a:spcPct val="150000"/>
              </a:lnSpc>
              <a:spcBef>
                <a:spcPts val="1000"/>
              </a:spcBef>
              <a:spcAft>
                <a:spcPct val="0"/>
              </a:spcAft>
              <a:buFont typeface="Arial" panose="020B0604020202020204" pitchFamily="34" charset="0"/>
              <a:buChar char="•"/>
              <a:defRPr/>
            </a:pPr>
            <a:r>
              <a:rPr lang="ru-RU" sz="2000" b="1" dirty="0" err="1">
                <a:solidFill>
                  <a:srgbClr val="0033CC"/>
                </a:solidFill>
              </a:rPr>
              <a:t>Ноотропный</a:t>
            </a:r>
            <a:r>
              <a:rPr lang="ru-RU" sz="2000" b="1" dirty="0">
                <a:solidFill>
                  <a:srgbClr val="0033CC"/>
                </a:solidFill>
              </a:rPr>
              <a:t> и </a:t>
            </a:r>
            <a:r>
              <a:rPr lang="ru-RU" sz="2000" b="1" dirty="0" err="1">
                <a:solidFill>
                  <a:srgbClr val="0033CC"/>
                </a:solidFill>
              </a:rPr>
              <a:t>нормотимический</a:t>
            </a:r>
            <a:r>
              <a:rPr lang="ru-RU" sz="2000" b="1" dirty="0">
                <a:solidFill>
                  <a:srgbClr val="0033CC"/>
                </a:solidFill>
              </a:rPr>
              <a:t> эффекты</a:t>
            </a:r>
          </a:p>
          <a:p>
            <a:pPr marL="228600" indent="-228600" fontAlgn="base">
              <a:lnSpc>
                <a:spcPct val="150000"/>
              </a:lnSpc>
              <a:spcBef>
                <a:spcPts val="1000"/>
              </a:spcBef>
              <a:spcAft>
                <a:spcPct val="0"/>
              </a:spcAft>
              <a:buFont typeface="Arial" panose="020B0604020202020204" pitchFamily="34" charset="0"/>
              <a:buChar char="•"/>
              <a:defRPr/>
            </a:pPr>
            <a:r>
              <a:rPr lang="ru-RU" sz="2000" dirty="0" err="1">
                <a:solidFill>
                  <a:srgbClr val="0033CC"/>
                </a:solidFill>
              </a:rPr>
              <a:t>Антимигренозная</a:t>
            </a:r>
            <a:r>
              <a:rPr lang="ru-RU" sz="2000" dirty="0">
                <a:solidFill>
                  <a:srgbClr val="0033CC"/>
                </a:solidFill>
              </a:rPr>
              <a:t> активность</a:t>
            </a:r>
          </a:p>
          <a:p>
            <a:pPr marL="228600" indent="-228600" fontAlgn="base">
              <a:lnSpc>
                <a:spcPct val="150000"/>
              </a:lnSpc>
              <a:spcBef>
                <a:spcPts val="1000"/>
              </a:spcBef>
              <a:spcAft>
                <a:spcPct val="0"/>
              </a:spcAft>
              <a:buFont typeface="Arial" panose="020B0604020202020204" pitchFamily="34" charset="0"/>
              <a:buChar char="•"/>
              <a:defRPr/>
            </a:pPr>
            <a:r>
              <a:rPr lang="ru-RU" sz="2000" dirty="0">
                <a:solidFill>
                  <a:srgbClr val="0033CC"/>
                </a:solidFill>
              </a:rPr>
              <a:t>Снижение АД</a:t>
            </a:r>
          </a:p>
        </p:txBody>
      </p:sp>
      <p:pic>
        <p:nvPicPr>
          <p:cNvPr id="189451" name="Picture 4" descr="https://imgs.asna.ru/resize_cache/343034/4ba2084cac7ad749c8f5dbb734dc4565/iblock/a12/a12cc354a0961dae7fd5bdc3846841c0/7c0b17b347267ed982ee1231701ca037.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164" y="3778250"/>
            <a:ext cx="2444751"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2" name="Picture 6" descr="https://www.acmespb.ru/news/wp-content/uploads/2018/08/%D0%BD%D0%B8%D0%BC%D0%BE%D0%BF%D0%B8%D0%BD.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320" y="4652963"/>
            <a:ext cx="3409949"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1800" y="765325"/>
            <a:ext cx="6258984" cy="830997"/>
          </a:xfrm>
          <a:prstGeom prst="rect">
            <a:avLst/>
          </a:prstGeom>
          <a:solidFill>
            <a:schemeClr val="accent5">
              <a:lumMod val="20000"/>
              <a:lumOff val="80000"/>
            </a:schemeClr>
          </a:solidFill>
        </p:spPr>
        <p:txBody>
          <a:bodyPr>
            <a:spAutoFit/>
          </a:bodyPr>
          <a:lstStyle/>
          <a:p>
            <a:pPr fontAlgn="base">
              <a:spcBef>
                <a:spcPct val="0"/>
              </a:spcBef>
              <a:spcAft>
                <a:spcPct val="0"/>
              </a:spcAft>
              <a:defRPr/>
            </a:pPr>
            <a:r>
              <a:rPr lang="ru-RU" sz="2400" b="1" dirty="0">
                <a:solidFill>
                  <a:srgbClr val="809C28"/>
                </a:solidFill>
                <a:latin typeface="Arial" charset="0"/>
              </a:rPr>
              <a:t>ЭФФЕКТЫ НА УРОВНЕ ПАТОЛОГИЧЕСКОГО ПРОЦЕССА</a:t>
            </a:r>
          </a:p>
        </p:txBody>
      </p:sp>
      <p:sp>
        <p:nvSpPr>
          <p:cNvPr id="8" name="TextBox 7"/>
          <p:cNvSpPr txBox="1"/>
          <p:nvPr/>
        </p:nvSpPr>
        <p:spPr>
          <a:xfrm>
            <a:off x="7359751" y="3429004"/>
            <a:ext cx="4593167" cy="461665"/>
          </a:xfrm>
          <a:prstGeom prst="rect">
            <a:avLst/>
          </a:prstGeom>
          <a:solidFill>
            <a:schemeClr val="accent5">
              <a:lumMod val="20000"/>
              <a:lumOff val="80000"/>
            </a:schemeClr>
          </a:solidFill>
        </p:spPr>
        <p:txBody>
          <a:bodyPr>
            <a:spAutoFit/>
          </a:bodyPr>
          <a:lstStyle>
            <a:defPPr>
              <a:defRPr lang="ru-RU"/>
            </a:defPPr>
            <a:lvl1pPr>
              <a:defRPr sz="2400" b="1">
                <a:solidFill>
                  <a:srgbClr val="809C28"/>
                </a:solidFill>
              </a:defRPr>
            </a:lvl1pPr>
          </a:lstStyle>
          <a:p>
            <a:pPr fontAlgn="base">
              <a:spcBef>
                <a:spcPct val="0"/>
              </a:spcBef>
              <a:spcAft>
                <a:spcPct val="0"/>
              </a:spcAft>
              <a:defRPr/>
            </a:pPr>
            <a:r>
              <a:rPr lang="ru-RU" dirty="0">
                <a:latin typeface="Arial" charset="0"/>
              </a:rPr>
              <a:t>КЛИНИЧЕСКИЕ ЭФФЕКТЫ</a:t>
            </a:r>
          </a:p>
        </p:txBody>
      </p:sp>
    </p:spTree>
    <p:extLst>
      <p:ext uri="{BB962C8B-B14F-4D97-AF65-F5344CB8AC3E}">
        <p14:creationId xmlns:p14="http://schemas.microsoft.com/office/powerpoint/2010/main" val="2160842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E7983E2-E7D4-4D82-A533-BF10A98AF84F}"/>
              </a:ext>
            </a:extLst>
          </p:cNvPr>
          <p:cNvPicPr>
            <a:picLocks noChangeAspect="1"/>
          </p:cNvPicPr>
          <p:nvPr/>
        </p:nvPicPr>
        <p:blipFill rotWithShape="1">
          <a:blip r:embed="rId3"/>
          <a:srcRect r="3185" b="4019"/>
          <a:stretch/>
        </p:blipFill>
        <p:spPr>
          <a:xfrm>
            <a:off x="6723" y="-17820"/>
            <a:ext cx="12192000" cy="6875820"/>
          </a:xfrm>
          <a:prstGeom prst="rect">
            <a:avLst/>
          </a:prstGeom>
        </p:spPr>
      </p:pic>
      <p:sp>
        <p:nvSpPr>
          <p:cNvPr id="24" name="TextBox 23">
            <a:extLst>
              <a:ext uri="{FF2B5EF4-FFF2-40B4-BE49-F238E27FC236}">
                <a16:creationId xmlns:a16="http://schemas.microsoft.com/office/drawing/2014/main" id="{E50CB89E-116C-4AB6-8943-79D4DA9FC35E}"/>
              </a:ext>
            </a:extLst>
          </p:cNvPr>
          <p:cNvSpPr txBox="1"/>
          <p:nvPr/>
        </p:nvSpPr>
        <p:spPr>
          <a:xfrm>
            <a:off x="116047" y="6464969"/>
            <a:ext cx="6607556" cy="230832"/>
          </a:xfrm>
          <a:prstGeom prst="rect">
            <a:avLst/>
          </a:prstGeom>
        </p:spPr>
        <p:txBody>
          <a:bodyPr wrap="square">
            <a:spAutoFit/>
          </a:bodyPr>
          <a:lstStyle>
            <a:defPPr>
              <a:defRPr lang="ru-RU"/>
            </a:defPPr>
            <a:lvl1pPr>
              <a:defRPr sz="1200" i="1">
                <a:solidFill>
                  <a:schemeClr val="accent5">
                    <a:lumMod val="50000"/>
                  </a:schemeClr>
                </a:solidFill>
              </a:defRPr>
            </a:lvl1pPr>
          </a:lstStyle>
          <a:p>
            <a:pPr defTabSz="685800">
              <a:defRPr/>
            </a:pPr>
            <a:r>
              <a:rPr lang="en-US" sz="900" dirty="0">
                <a:solidFill>
                  <a:srgbClr val="E7E6E6">
                    <a:lumMod val="50000"/>
                  </a:srgbClr>
                </a:solidFill>
                <a:latin typeface="Calibri" panose="020F0502020204030204"/>
                <a:hlinkClick r:id="rId4">
                  <a:extLst>
                    <a:ext uri="{A12FA001-AC4F-418D-AE19-62706E023703}">
                      <ahyp:hlinkClr xmlns:ahyp="http://schemas.microsoft.com/office/drawing/2018/hyperlinkcolor" val="tx"/>
                    </a:ext>
                  </a:extLst>
                </a:hlinkClick>
              </a:rPr>
              <a:t>Wei Wang</a:t>
            </a:r>
            <a:r>
              <a:rPr lang="en-US" sz="900" dirty="0">
                <a:solidFill>
                  <a:srgbClr val="E7E6E6">
                    <a:lumMod val="50000"/>
                  </a:srgbClr>
                </a:solidFill>
                <a:latin typeface="Calibri" panose="020F0502020204030204"/>
              </a:rPr>
              <a:t> </a:t>
            </a:r>
            <a:r>
              <a:rPr lang="en-US" sz="900" dirty="0">
                <a:solidFill>
                  <a:srgbClr val="E7E6E6">
                    <a:lumMod val="50000"/>
                  </a:srgbClr>
                </a:solidFill>
                <a:latin typeface="Calibri" panose="020F0502020204030204"/>
                <a:hlinkClick r:id="rId5">
                  <a:extLst>
                    <a:ext uri="{A12FA001-AC4F-418D-AE19-62706E023703}">
                      <ahyp:hlinkClr xmlns:ahyp="http://schemas.microsoft.com/office/drawing/2018/hyperlinkcolor" val="tx"/>
                    </a:ext>
                  </a:extLst>
                </a:hlinkClick>
              </a:rPr>
              <a:t>1</a:t>
            </a:r>
            <a:r>
              <a:rPr lang="en-US" sz="900" dirty="0">
                <a:solidFill>
                  <a:srgbClr val="E7E6E6">
                    <a:lumMod val="50000"/>
                  </a:srgbClr>
                </a:solidFill>
                <a:latin typeface="Calibri" panose="020F0502020204030204"/>
              </a:rPr>
              <a:t>, </a:t>
            </a:r>
            <a:r>
              <a:rPr lang="en-US" sz="900" dirty="0">
                <a:solidFill>
                  <a:srgbClr val="0563C1"/>
                </a:solidFill>
                <a:latin typeface="Calibri" panose="020F0502020204030204"/>
                <a:hlinkClick r:id="rId6">
                  <a:extLst>
                    <a:ext uri="{A12FA001-AC4F-418D-AE19-62706E023703}">
                      <ahyp:hlinkClr xmlns:ahyp="http://schemas.microsoft.com/office/drawing/2018/hyperlinkcolor" val="tx"/>
                    </a:ext>
                  </a:extLst>
                </a:hlinkClick>
              </a:rPr>
              <a:t>Lu-</a:t>
            </a:r>
            <a:r>
              <a:rPr lang="en-US" sz="900" dirty="0" err="1">
                <a:solidFill>
                  <a:srgbClr val="0563C1"/>
                </a:solidFill>
                <a:latin typeface="Calibri" panose="020F0502020204030204"/>
                <a:hlinkClick r:id="rId6">
                  <a:extLst>
                    <a:ext uri="{A12FA001-AC4F-418D-AE19-62706E023703}">
                      <ahyp:hlinkClr xmlns:ahyp="http://schemas.microsoft.com/office/drawing/2018/hyperlinkcolor" val="tx"/>
                    </a:ext>
                  </a:extLst>
                </a:hlinkClick>
              </a:rPr>
              <a:t>ning</a:t>
            </a:r>
            <a:r>
              <a:rPr lang="en-US" sz="900" dirty="0">
                <a:solidFill>
                  <a:srgbClr val="E7E6E6">
                    <a:lumMod val="50000"/>
                  </a:srgbClr>
                </a:solidFill>
                <a:latin typeface="Calibri" panose="020F0502020204030204"/>
                <a:hlinkClick r:id="rId6">
                  <a:extLst>
                    <a:ext uri="{A12FA001-AC4F-418D-AE19-62706E023703}">
                      <ahyp:hlinkClr xmlns:ahyp="http://schemas.microsoft.com/office/drawing/2018/hyperlinkcolor" val="tx"/>
                    </a:ext>
                  </a:extLst>
                </a:hlinkClick>
              </a:rPr>
              <a:t> Wang</a:t>
            </a:r>
            <a:r>
              <a:rPr lang="en-US" sz="900" dirty="0">
                <a:solidFill>
                  <a:srgbClr val="E7E6E6">
                    <a:lumMod val="50000"/>
                  </a:srgbClr>
                </a:solidFill>
                <a:latin typeface="Calibri" panose="020F0502020204030204"/>
              </a:rPr>
              <a:t>, </a:t>
            </a:r>
            <a:r>
              <a:rPr lang="en-US" sz="900" dirty="0">
                <a:solidFill>
                  <a:srgbClr val="0563C1"/>
                </a:solidFill>
                <a:latin typeface="Calibri" panose="020F0502020204030204"/>
                <a:hlinkClick r:id="rId7">
                  <a:extLst>
                    <a:ext uri="{A12FA001-AC4F-418D-AE19-62706E023703}">
                      <ahyp:hlinkClr xmlns:ahyp="http://schemas.microsoft.com/office/drawing/2018/hyperlinkcolor" val="tx"/>
                    </a:ext>
                  </a:extLst>
                </a:hlinkClick>
              </a:rPr>
              <a:t>Xiao-</a:t>
            </a:r>
            <a:r>
              <a:rPr lang="en-US" sz="900" dirty="0" err="1">
                <a:solidFill>
                  <a:srgbClr val="0563C1"/>
                </a:solidFill>
                <a:latin typeface="Calibri" panose="020F0502020204030204"/>
                <a:hlinkClick r:id="rId7">
                  <a:extLst>
                    <a:ext uri="{A12FA001-AC4F-418D-AE19-62706E023703}">
                      <ahyp:hlinkClr xmlns:ahyp="http://schemas.microsoft.com/office/drawing/2018/hyperlinkcolor" val="tx"/>
                    </a:ext>
                  </a:extLst>
                </a:hlinkClick>
              </a:rPr>
              <a:t>hong</a:t>
            </a:r>
            <a:r>
              <a:rPr lang="en-US" sz="900" dirty="0">
                <a:solidFill>
                  <a:srgbClr val="E7E6E6">
                    <a:lumMod val="50000"/>
                  </a:srgbClr>
                </a:solidFill>
                <a:latin typeface="Calibri" panose="020F0502020204030204"/>
                <a:hlinkClick r:id="rId7">
                  <a:extLst>
                    <a:ext uri="{A12FA001-AC4F-418D-AE19-62706E023703}">
                      <ahyp:hlinkClr xmlns:ahyp="http://schemas.microsoft.com/office/drawing/2018/hyperlinkcolor" val="tx"/>
                    </a:ext>
                  </a:extLst>
                </a:hlinkClick>
              </a:rPr>
              <a:t> Zhang</a:t>
            </a:r>
            <a:r>
              <a:rPr lang="en-US" sz="900" dirty="0">
                <a:solidFill>
                  <a:srgbClr val="E7E6E6">
                    <a:lumMod val="50000"/>
                  </a:srgbClr>
                </a:solidFill>
                <a:latin typeface="Calibri" panose="020F0502020204030204"/>
              </a:rPr>
              <a:t>, </a:t>
            </a:r>
            <a:r>
              <a:rPr lang="en-US" sz="900" dirty="0">
                <a:solidFill>
                  <a:srgbClr val="E7E6E6">
                    <a:lumMod val="50000"/>
                  </a:srgbClr>
                </a:solidFill>
                <a:latin typeface="Calibri" panose="020F0502020204030204"/>
                <a:hlinkClick r:id="rId8">
                  <a:extLst>
                    <a:ext uri="{A12FA001-AC4F-418D-AE19-62706E023703}">
                      <ahyp:hlinkClr xmlns:ahyp="http://schemas.microsoft.com/office/drawing/2018/hyperlinkcolor" val="tx"/>
                    </a:ext>
                  </a:extLst>
                </a:hlinkClick>
              </a:rPr>
              <a:t>Lin Ma</a:t>
            </a:r>
            <a:r>
              <a:rPr lang="en-US" sz="900" dirty="0">
                <a:solidFill>
                  <a:srgbClr val="E7E6E6">
                    <a:lumMod val="50000"/>
                  </a:srgbClr>
                </a:solidFill>
                <a:latin typeface="Calibri" panose="020F0502020204030204"/>
              </a:rPr>
              <a:t>, </a:t>
            </a:r>
            <a:r>
              <a:rPr lang="en-US" sz="900" dirty="0">
                <a:solidFill>
                  <a:srgbClr val="0563C1"/>
                </a:solidFill>
                <a:latin typeface="Calibri" panose="020F0502020204030204"/>
                <a:hlinkClick r:id="rId9">
                  <a:extLst>
                    <a:ext uri="{A12FA001-AC4F-418D-AE19-62706E023703}">
                      <ahyp:hlinkClr xmlns:ahyp="http://schemas.microsoft.com/office/drawing/2018/hyperlinkcolor" val="tx"/>
                    </a:ext>
                  </a:extLst>
                </a:hlinkClick>
              </a:rPr>
              <a:t>De-</a:t>
            </a:r>
            <a:r>
              <a:rPr lang="en-US" sz="900" dirty="0" err="1">
                <a:solidFill>
                  <a:srgbClr val="0563C1"/>
                </a:solidFill>
                <a:latin typeface="Calibri" panose="020F0502020204030204"/>
                <a:hlinkClick r:id="rId9">
                  <a:extLst>
                    <a:ext uri="{A12FA001-AC4F-418D-AE19-62706E023703}">
                      <ahyp:hlinkClr xmlns:ahyp="http://schemas.microsoft.com/office/drawing/2018/hyperlinkcolor" val="tx"/>
                    </a:ext>
                  </a:extLst>
                </a:hlinkClick>
              </a:rPr>
              <a:t>jun</a:t>
            </a:r>
            <a:r>
              <a:rPr lang="en-US" sz="900" dirty="0">
                <a:solidFill>
                  <a:srgbClr val="E7E6E6">
                    <a:lumMod val="50000"/>
                  </a:srgbClr>
                </a:solidFill>
                <a:latin typeface="Calibri" panose="020F0502020204030204"/>
                <a:hlinkClick r:id="rId9">
                  <a:extLst>
                    <a:ext uri="{A12FA001-AC4F-418D-AE19-62706E023703}">
                      <ahyp:hlinkClr xmlns:ahyp="http://schemas.microsoft.com/office/drawing/2018/hyperlinkcolor" val="tx"/>
                    </a:ext>
                  </a:extLst>
                </a:hlinkClick>
              </a:rPr>
              <a:t> Li</a:t>
            </a:r>
            <a:r>
              <a:rPr lang="ru-RU" sz="900" dirty="0">
                <a:solidFill>
                  <a:srgbClr val="E7E6E6">
                    <a:lumMod val="50000"/>
                  </a:srgbClr>
                </a:solidFill>
                <a:latin typeface="Calibri" panose="020F0502020204030204"/>
              </a:rPr>
              <a:t> </a:t>
            </a:r>
            <a:r>
              <a:rPr lang="ru-RU" sz="900" dirty="0" err="1">
                <a:solidFill>
                  <a:srgbClr val="E7E6E6">
                    <a:lumMod val="50000"/>
                  </a:srgbClr>
                </a:solidFill>
                <a:latin typeface="Calibri" panose="020F0502020204030204"/>
              </a:rPr>
              <a:t>Affiliations</a:t>
            </a:r>
            <a:r>
              <a:rPr lang="ru-RU" sz="900" dirty="0">
                <a:solidFill>
                  <a:srgbClr val="E7E6E6">
                    <a:lumMod val="50000"/>
                  </a:srgbClr>
                </a:solidFill>
                <a:latin typeface="Calibri" panose="020F0502020204030204"/>
              </a:rPr>
              <a:t> </a:t>
            </a:r>
            <a:r>
              <a:rPr lang="ru-RU" sz="900" dirty="0" err="1">
                <a:solidFill>
                  <a:srgbClr val="E7E6E6">
                    <a:lumMod val="50000"/>
                  </a:srgbClr>
                </a:solidFill>
                <a:latin typeface="Calibri" panose="020F0502020204030204"/>
              </a:rPr>
              <a:t>expand</a:t>
            </a:r>
            <a:r>
              <a:rPr lang="ru-RU" sz="900" dirty="0">
                <a:solidFill>
                  <a:srgbClr val="E7E6E6">
                    <a:lumMod val="50000"/>
                  </a:srgbClr>
                </a:solidFill>
                <a:latin typeface="Calibri" panose="020F0502020204030204"/>
              </a:rPr>
              <a:t>/ PMID: 16780670/ </a:t>
            </a:r>
            <a:r>
              <a:rPr lang="en-US" sz="900" dirty="0">
                <a:solidFill>
                  <a:srgbClr val="E7E6E6">
                    <a:lumMod val="50000"/>
                  </a:srgbClr>
                </a:solidFill>
                <a:latin typeface="Calibri" panose="020F0502020204030204"/>
              </a:rPr>
              <a:t>2006 Apr;45(4):274-6</a:t>
            </a:r>
            <a:r>
              <a:rPr lang="ru-RU" sz="900" dirty="0">
                <a:solidFill>
                  <a:srgbClr val="E7E6E6">
                    <a:lumMod val="50000"/>
                  </a:srgbClr>
                </a:solidFill>
                <a:latin typeface="Calibri" panose="020F0502020204030204"/>
              </a:rPr>
              <a:t> </a:t>
            </a:r>
          </a:p>
        </p:txBody>
      </p:sp>
      <p:sp>
        <p:nvSpPr>
          <p:cNvPr id="2" name="Заголовок 1"/>
          <p:cNvSpPr>
            <a:spLocks noGrp="1"/>
          </p:cNvSpPr>
          <p:nvPr>
            <p:ph type="title"/>
          </p:nvPr>
        </p:nvSpPr>
        <p:spPr>
          <a:xfrm>
            <a:off x="8700093" y="1422948"/>
            <a:ext cx="4310451" cy="1281569"/>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lnSpc>
                <a:spcPct val="80000"/>
              </a:lnSpc>
              <a:spcBef>
                <a:spcPts val="0"/>
              </a:spcBef>
            </a:pPr>
            <a:r>
              <a:rPr lang="en-US" sz="2400" cap="none" dirty="0">
                <a:solidFill>
                  <a:prstClr val="black"/>
                </a:solidFill>
                <a:latin typeface="Calibri" panose="020F0502020204030204"/>
                <a:ea typeface="+mn-ea"/>
                <a:cs typeface="+mn-cs"/>
              </a:rPr>
              <a:t>n=</a:t>
            </a:r>
            <a:r>
              <a:rPr lang="ru-RU" sz="2400" cap="none" dirty="0">
                <a:solidFill>
                  <a:prstClr val="black"/>
                </a:solidFill>
                <a:latin typeface="Calibri" panose="020F0502020204030204"/>
                <a:ea typeface="+mn-ea"/>
                <a:cs typeface="+mn-cs"/>
              </a:rPr>
              <a:t>31 </a:t>
            </a:r>
            <a:br>
              <a:rPr lang="ru-RU" sz="2400" cap="none" dirty="0">
                <a:solidFill>
                  <a:prstClr val="black"/>
                </a:solidFill>
                <a:latin typeface="Calibri" panose="020F0502020204030204"/>
                <a:ea typeface="+mn-ea"/>
                <a:cs typeface="+mn-cs"/>
              </a:rPr>
            </a:br>
            <a:r>
              <a:rPr lang="en-US" sz="2400" cap="none" dirty="0">
                <a:solidFill>
                  <a:prstClr val="black"/>
                </a:solidFill>
                <a:latin typeface="Calibri" panose="020F0502020204030204"/>
                <a:ea typeface="+mn-ea"/>
                <a:cs typeface="+mn-cs"/>
              </a:rPr>
              <a:t>mild cognitive impairment</a:t>
            </a:r>
            <a:br>
              <a:rPr lang="ru-RU" sz="2400" cap="none" dirty="0">
                <a:solidFill>
                  <a:prstClr val="black"/>
                </a:solidFill>
                <a:latin typeface="Calibri" panose="020F0502020204030204"/>
                <a:ea typeface="+mn-ea"/>
                <a:cs typeface="+mn-cs"/>
              </a:rPr>
            </a:br>
            <a:r>
              <a:rPr lang="ru-RU" sz="2400" cap="none" dirty="0">
                <a:solidFill>
                  <a:prstClr val="black"/>
                </a:solidFill>
                <a:latin typeface="Calibri" panose="020F0502020204030204"/>
                <a:ea typeface="+mn-ea"/>
                <a:cs typeface="+mn-cs"/>
              </a:rPr>
              <a:t>(</a:t>
            </a:r>
            <a:r>
              <a:rPr lang="en-US" sz="2400" cap="none" dirty="0">
                <a:solidFill>
                  <a:prstClr val="black"/>
                </a:solidFill>
                <a:latin typeface="Calibri" panose="020F0502020204030204"/>
                <a:ea typeface="+mn-ea"/>
                <a:cs typeface="+mn-cs"/>
              </a:rPr>
              <a:t>p&lt;0.0</a:t>
            </a:r>
            <a:r>
              <a:rPr lang="ru-RU" sz="2400" cap="none" dirty="0">
                <a:solidFill>
                  <a:prstClr val="black"/>
                </a:solidFill>
                <a:latin typeface="Calibri" panose="020F0502020204030204"/>
                <a:ea typeface="+mn-ea"/>
                <a:cs typeface="+mn-cs"/>
              </a:rPr>
              <a:t>5</a:t>
            </a:r>
            <a:r>
              <a:rPr lang="en-US" sz="2400" cap="none" dirty="0">
                <a:solidFill>
                  <a:prstClr val="black"/>
                </a:solidFill>
                <a:latin typeface="Calibri" panose="020F0502020204030204"/>
                <a:ea typeface="+mn-ea"/>
                <a:cs typeface="+mn-cs"/>
              </a:rPr>
              <a:t>)</a:t>
            </a:r>
            <a:endParaRPr lang="ru-RU" sz="2400" cap="none" dirty="0">
              <a:solidFill>
                <a:prstClr val="black"/>
              </a:solidFill>
              <a:latin typeface="Calibri" panose="020F0502020204030204"/>
              <a:ea typeface="+mn-ea"/>
              <a:cs typeface="+mn-cs"/>
            </a:endParaRPr>
          </a:p>
        </p:txBody>
      </p:sp>
      <p:sp>
        <p:nvSpPr>
          <p:cNvPr id="14" name="Прямоугольник: скругленные углы 13">
            <a:extLst>
              <a:ext uri="{FF2B5EF4-FFF2-40B4-BE49-F238E27FC236}">
                <a16:creationId xmlns:a16="http://schemas.microsoft.com/office/drawing/2014/main" id="{54BD80E3-4CEC-4BBC-8A34-97EF9CAD275A}"/>
              </a:ext>
            </a:extLst>
          </p:cNvPr>
          <p:cNvSpPr/>
          <p:nvPr/>
        </p:nvSpPr>
        <p:spPr>
          <a:xfrm>
            <a:off x="8771429" y="2398929"/>
            <a:ext cx="978787" cy="32300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ru-RU" sz="2000" dirty="0">
                <a:solidFill>
                  <a:prstClr val="black"/>
                </a:solidFill>
                <a:latin typeface="Calibri" panose="020F0502020204030204"/>
              </a:rPr>
              <a:t>3 МЕС</a:t>
            </a:r>
          </a:p>
        </p:txBody>
      </p:sp>
      <p:sp>
        <p:nvSpPr>
          <p:cNvPr id="15" name="Пятиугольник 14">
            <a:extLst>
              <a:ext uri="{FF2B5EF4-FFF2-40B4-BE49-F238E27FC236}">
                <a16:creationId xmlns:a16="http://schemas.microsoft.com/office/drawing/2014/main" id="{E617DE35-207B-4DA3-8B96-DDA5041B91E7}"/>
              </a:ext>
            </a:extLst>
          </p:cNvPr>
          <p:cNvSpPr/>
          <p:nvPr/>
        </p:nvSpPr>
        <p:spPr>
          <a:xfrm>
            <a:off x="5285296" y="6294261"/>
            <a:ext cx="185509" cy="170708"/>
          </a:xfrm>
          <a:prstGeom prst="pentagon">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a:solidFill>
                <a:prstClr val="white"/>
              </a:solidFill>
              <a:latin typeface="Calibri" panose="020F0502020204030204"/>
            </a:endParaRPr>
          </a:p>
        </p:txBody>
      </p:sp>
      <p:sp>
        <p:nvSpPr>
          <p:cNvPr id="16" name="Пятиугольник 15">
            <a:extLst>
              <a:ext uri="{FF2B5EF4-FFF2-40B4-BE49-F238E27FC236}">
                <a16:creationId xmlns:a16="http://schemas.microsoft.com/office/drawing/2014/main" id="{E39D873A-1AE1-490B-A2B9-74D1DA3FD2EE}"/>
              </a:ext>
            </a:extLst>
          </p:cNvPr>
          <p:cNvSpPr/>
          <p:nvPr/>
        </p:nvSpPr>
        <p:spPr>
          <a:xfrm>
            <a:off x="5285296" y="5908768"/>
            <a:ext cx="185509" cy="170708"/>
          </a:xfrm>
          <a:prstGeom prst="pentagon">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a:solidFill>
                <a:prstClr val="white"/>
              </a:solidFill>
              <a:latin typeface="Calibri" panose="020F0502020204030204"/>
            </a:endParaRPr>
          </a:p>
        </p:txBody>
      </p:sp>
      <p:sp>
        <p:nvSpPr>
          <p:cNvPr id="17" name="Пятиугольник 16">
            <a:extLst>
              <a:ext uri="{FF2B5EF4-FFF2-40B4-BE49-F238E27FC236}">
                <a16:creationId xmlns:a16="http://schemas.microsoft.com/office/drawing/2014/main" id="{C9CF1B4E-71EF-4C5E-8C01-573D81DF0E36}"/>
              </a:ext>
            </a:extLst>
          </p:cNvPr>
          <p:cNvSpPr/>
          <p:nvPr/>
        </p:nvSpPr>
        <p:spPr>
          <a:xfrm>
            <a:off x="5271228" y="5553543"/>
            <a:ext cx="185509" cy="170708"/>
          </a:xfrm>
          <a:prstGeom prst="pentagon">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a:solidFill>
                <a:prstClr val="white"/>
              </a:solidFill>
              <a:latin typeface="Calibri" panose="020F0502020204030204"/>
            </a:endParaRPr>
          </a:p>
        </p:txBody>
      </p:sp>
      <p:sp>
        <p:nvSpPr>
          <p:cNvPr id="18" name="Полилиния: фигура 17">
            <a:extLst>
              <a:ext uri="{FF2B5EF4-FFF2-40B4-BE49-F238E27FC236}">
                <a16:creationId xmlns:a16="http://schemas.microsoft.com/office/drawing/2014/main" id="{5B42B1B4-C3CF-44AA-904C-62ADA05B42A9}"/>
              </a:ext>
            </a:extLst>
          </p:cNvPr>
          <p:cNvSpPr/>
          <p:nvPr/>
        </p:nvSpPr>
        <p:spPr>
          <a:xfrm flipH="1">
            <a:off x="4981788" y="832717"/>
            <a:ext cx="3483775" cy="3918068"/>
          </a:xfrm>
          <a:custGeom>
            <a:avLst/>
            <a:gdLst>
              <a:gd name="connsiteX0" fmla="*/ 1594338 w 3176954"/>
              <a:gd name="connsiteY0" fmla="*/ 0 h 3534508"/>
              <a:gd name="connsiteX1" fmla="*/ 1565031 w 3176954"/>
              <a:gd name="connsiteY1" fmla="*/ 1758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23093 h 3534508"/>
              <a:gd name="connsiteX27" fmla="*/ 1740877 w 3176954"/>
              <a:gd name="connsiteY27" fmla="*/ 76200 h 3534508"/>
              <a:gd name="connsiteX28" fmla="*/ 1594338 w 3176954"/>
              <a:gd name="connsiteY28" fmla="*/ 0 h 3534508"/>
              <a:gd name="connsiteX0" fmla="*/ 1594338 w 3176954"/>
              <a:gd name="connsiteY0" fmla="*/ 0 h 3534508"/>
              <a:gd name="connsiteX1" fmla="*/ 1565031 w 3176954"/>
              <a:gd name="connsiteY1" fmla="*/ 1758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23093 h 3534508"/>
              <a:gd name="connsiteX27" fmla="*/ 1740877 w 3176954"/>
              <a:gd name="connsiteY27" fmla="*/ 76200 h 3534508"/>
              <a:gd name="connsiteX28" fmla="*/ 1594338 w 3176954"/>
              <a:gd name="connsiteY28" fmla="*/ 0 h 3534508"/>
              <a:gd name="connsiteX0" fmla="*/ 1594338 w 3176954"/>
              <a:gd name="connsiteY0" fmla="*/ 0 h 3534508"/>
              <a:gd name="connsiteX1" fmla="*/ 1565031 w 3176954"/>
              <a:gd name="connsiteY1" fmla="*/ 1758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23093 h 3534508"/>
              <a:gd name="connsiteX27" fmla="*/ 1740877 w 3176954"/>
              <a:gd name="connsiteY27" fmla="*/ 76200 h 3534508"/>
              <a:gd name="connsiteX28" fmla="*/ 1594338 w 3176954"/>
              <a:gd name="connsiteY28" fmla="*/ 0 h 3534508"/>
              <a:gd name="connsiteX0" fmla="*/ 1594338 w 3176954"/>
              <a:gd name="connsiteY0" fmla="*/ 0 h 3534508"/>
              <a:gd name="connsiteX1" fmla="*/ 1565031 w 3176954"/>
              <a:gd name="connsiteY1" fmla="*/ 1758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23093 h 3534508"/>
              <a:gd name="connsiteX27" fmla="*/ 1594338 w 3176954"/>
              <a:gd name="connsiteY27" fmla="*/ 0 h 3534508"/>
              <a:gd name="connsiteX0" fmla="*/ 1594338 w 3176954"/>
              <a:gd name="connsiteY0" fmla="*/ 0 h 3534508"/>
              <a:gd name="connsiteX1" fmla="*/ 1565031 w 3176954"/>
              <a:gd name="connsiteY1" fmla="*/ 1758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23093 h 3534508"/>
              <a:gd name="connsiteX27" fmla="*/ 1594338 w 3176954"/>
              <a:gd name="connsiteY27" fmla="*/ 0 h 3534508"/>
              <a:gd name="connsiteX0" fmla="*/ 1594338 w 3176954"/>
              <a:gd name="connsiteY0" fmla="*/ 0 h 3534508"/>
              <a:gd name="connsiteX1" fmla="*/ 1565031 w 3176954"/>
              <a:gd name="connsiteY1" fmla="*/ 1758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23093 h 3534508"/>
              <a:gd name="connsiteX27" fmla="*/ 1594338 w 3176954"/>
              <a:gd name="connsiteY27" fmla="*/ 0 h 3534508"/>
              <a:gd name="connsiteX0" fmla="*/ 1594338 w 3176954"/>
              <a:gd name="connsiteY0" fmla="*/ 0 h 3534508"/>
              <a:gd name="connsiteX1" fmla="*/ 1565031 w 3176954"/>
              <a:gd name="connsiteY1" fmla="*/ 1758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23093 h 3534508"/>
              <a:gd name="connsiteX27" fmla="*/ 1594338 w 3176954"/>
              <a:gd name="connsiteY27" fmla="*/ 0 h 3534508"/>
              <a:gd name="connsiteX0" fmla="*/ 1594338 w 3176954"/>
              <a:gd name="connsiteY0" fmla="*/ 0 h 3534508"/>
              <a:gd name="connsiteX1" fmla="*/ 1565031 w 3176954"/>
              <a:gd name="connsiteY1" fmla="*/ 1758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72688 h 3534508"/>
              <a:gd name="connsiteX27" fmla="*/ 1594338 w 3176954"/>
              <a:gd name="connsiteY27" fmla="*/ 0 h 3534508"/>
              <a:gd name="connsiteX0" fmla="*/ 1594338 w 3176954"/>
              <a:gd name="connsiteY0" fmla="*/ 0 h 3534508"/>
              <a:gd name="connsiteX1" fmla="*/ 1574330 w 3176954"/>
              <a:gd name="connsiteY1" fmla="*/ 188246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72688 h 3534508"/>
              <a:gd name="connsiteX27" fmla="*/ 1594338 w 3176954"/>
              <a:gd name="connsiteY27" fmla="*/ 0 h 3534508"/>
              <a:gd name="connsiteX0" fmla="*/ 1594338 w 3176954"/>
              <a:gd name="connsiteY0" fmla="*/ 0 h 3534508"/>
              <a:gd name="connsiteX1" fmla="*/ 1574330 w 3176954"/>
              <a:gd name="connsiteY1" fmla="*/ 188246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72688 h 3534508"/>
              <a:gd name="connsiteX27" fmla="*/ 1594338 w 3176954"/>
              <a:gd name="connsiteY27" fmla="*/ 0 h 3534508"/>
              <a:gd name="connsiteX0" fmla="*/ 1594338 w 3176954"/>
              <a:gd name="connsiteY0" fmla="*/ 0 h 3534508"/>
              <a:gd name="connsiteX1" fmla="*/ 1574330 w 3176954"/>
              <a:gd name="connsiteY1" fmla="*/ 188246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7092 w 3176954"/>
              <a:gd name="connsiteY25" fmla="*/ 240324 h 3534508"/>
              <a:gd name="connsiteX26" fmla="*/ 1641231 w 3176954"/>
              <a:gd name="connsiteY26" fmla="*/ 172688 h 3534508"/>
              <a:gd name="connsiteX27" fmla="*/ 1594338 w 3176954"/>
              <a:gd name="connsiteY27" fmla="*/ 0 h 3534508"/>
              <a:gd name="connsiteX0" fmla="*/ 1594338 w 3176954"/>
              <a:gd name="connsiteY0" fmla="*/ 0 h 3534508"/>
              <a:gd name="connsiteX1" fmla="*/ 1574330 w 3176954"/>
              <a:gd name="connsiteY1" fmla="*/ 188246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88246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88246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2661138 w 3176954"/>
              <a:gd name="connsiteY23" fmla="*/ 463062 h 3534508"/>
              <a:gd name="connsiteX24" fmla="*/ 1746738 w 3176954"/>
              <a:gd name="connsiteY24" fmla="*/ 451339 h 3534508"/>
              <a:gd name="connsiteX25" fmla="*/ 1641231 w 3176954"/>
              <a:gd name="connsiteY25" fmla="*/ 172688 h 3534508"/>
              <a:gd name="connsiteX26" fmla="*/ 1594338 w 3176954"/>
              <a:gd name="connsiteY26"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106615 w 3176954"/>
              <a:gd name="connsiteY19" fmla="*/ 445477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057021 w 3176954"/>
              <a:gd name="connsiteY19" fmla="*/ 398982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057021 w 3176954"/>
              <a:gd name="connsiteY19" fmla="*/ 398982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053921 w 3176954"/>
              <a:gd name="connsiteY19" fmla="*/ 420680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053921 w 3176954"/>
              <a:gd name="connsiteY19" fmla="*/ 420680 h 3534508"/>
              <a:gd name="connsiteX20" fmla="*/ 3176954 w 3176954"/>
              <a:gd name="connsiteY20" fmla="*/ 64477 h 3534508"/>
              <a:gd name="connsiteX21" fmla="*/ 2889738 w 3176954"/>
              <a:gd name="connsiteY21" fmla="*/ 46893 h 3534508"/>
              <a:gd name="connsiteX22" fmla="*/ 2907323 w 3176954"/>
              <a:gd name="connsiteY22" fmla="*/ 287216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053921 w 3176954"/>
              <a:gd name="connsiteY19" fmla="*/ 420680 h 3534508"/>
              <a:gd name="connsiteX20" fmla="*/ 3176954 w 3176954"/>
              <a:gd name="connsiteY20" fmla="*/ 64477 h 3534508"/>
              <a:gd name="connsiteX21" fmla="*/ 2889738 w 3176954"/>
              <a:gd name="connsiteY21" fmla="*/ 46893 h 3534508"/>
              <a:gd name="connsiteX22" fmla="*/ 2935220 w 3176954"/>
              <a:gd name="connsiteY22" fmla="*/ 364707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26191 h 3560699"/>
              <a:gd name="connsiteX1" fmla="*/ 1574330 w 3176954"/>
              <a:gd name="connsiteY1" fmla="*/ 205138 h 3560699"/>
              <a:gd name="connsiteX2" fmla="*/ 1441938 w 3176954"/>
              <a:gd name="connsiteY2" fmla="*/ 641653 h 3560699"/>
              <a:gd name="connsiteX3" fmla="*/ 357554 w 3176954"/>
              <a:gd name="connsiteY3" fmla="*/ 1345038 h 3560699"/>
              <a:gd name="connsiteX4" fmla="*/ 222738 w 3176954"/>
              <a:gd name="connsiteY4" fmla="*/ 1063684 h 3560699"/>
              <a:gd name="connsiteX5" fmla="*/ 0 w 3176954"/>
              <a:gd name="connsiteY5" fmla="*/ 1192638 h 3560699"/>
              <a:gd name="connsiteX6" fmla="*/ 246184 w 3176954"/>
              <a:gd name="connsiteY6" fmla="*/ 1485715 h 3560699"/>
              <a:gd name="connsiteX7" fmla="*/ 1471246 w 3176954"/>
              <a:gd name="connsiteY7" fmla="*/ 864391 h 3560699"/>
              <a:gd name="connsiteX8" fmla="*/ 1541584 w 3176954"/>
              <a:gd name="connsiteY8" fmla="*/ 1221945 h 3560699"/>
              <a:gd name="connsiteX9" fmla="*/ 1565031 w 3176954"/>
              <a:gd name="connsiteY9" fmla="*/ 2634576 h 3560699"/>
              <a:gd name="connsiteX10" fmla="*/ 1336431 w 3176954"/>
              <a:gd name="connsiteY10" fmla="*/ 3279345 h 3560699"/>
              <a:gd name="connsiteX11" fmla="*/ 386861 w 3176954"/>
              <a:gd name="connsiteY11" fmla="*/ 3455191 h 3560699"/>
              <a:gd name="connsiteX12" fmla="*/ 386861 w 3176954"/>
              <a:gd name="connsiteY12" fmla="*/ 3560699 h 3560699"/>
              <a:gd name="connsiteX13" fmla="*/ 2836984 w 3176954"/>
              <a:gd name="connsiteY13" fmla="*/ 3548976 h 3560699"/>
              <a:gd name="connsiteX14" fmla="*/ 2813538 w 3176954"/>
              <a:gd name="connsiteY14" fmla="*/ 3443468 h 3560699"/>
              <a:gd name="connsiteX15" fmla="*/ 1811215 w 3176954"/>
              <a:gd name="connsiteY15" fmla="*/ 3132807 h 3560699"/>
              <a:gd name="connsiteX16" fmla="*/ 1641231 w 3176954"/>
              <a:gd name="connsiteY16" fmla="*/ 2628715 h 3560699"/>
              <a:gd name="connsiteX17" fmla="*/ 1647092 w 3176954"/>
              <a:gd name="connsiteY17" fmla="*/ 1175053 h 3560699"/>
              <a:gd name="connsiteX18" fmla="*/ 1781908 w 3176954"/>
              <a:gd name="connsiteY18" fmla="*/ 694407 h 3560699"/>
              <a:gd name="connsiteX19" fmla="*/ 3053921 w 3176954"/>
              <a:gd name="connsiteY19" fmla="*/ 446871 h 3560699"/>
              <a:gd name="connsiteX20" fmla="*/ 3176954 w 3176954"/>
              <a:gd name="connsiteY20" fmla="*/ 90668 h 3560699"/>
              <a:gd name="connsiteX21" fmla="*/ 2992663 w 3176954"/>
              <a:gd name="connsiteY21" fmla="*/ 0 h 3560699"/>
              <a:gd name="connsiteX22" fmla="*/ 2889738 w 3176954"/>
              <a:gd name="connsiteY22" fmla="*/ 73084 h 3560699"/>
              <a:gd name="connsiteX23" fmla="*/ 2935220 w 3176954"/>
              <a:gd name="connsiteY23" fmla="*/ 390898 h 3560699"/>
              <a:gd name="connsiteX24" fmla="*/ 1746738 w 3176954"/>
              <a:gd name="connsiteY24" fmla="*/ 477530 h 3560699"/>
              <a:gd name="connsiteX25" fmla="*/ 1641231 w 3176954"/>
              <a:gd name="connsiteY25" fmla="*/ 198879 h 3560699"/>
              <a:gd name="connsiteX26" fmla="*/ 1594338 w 3176954"/>
              <a:gd name="connsiteY26" fmla="*/ 26191 h 3560699"/>
              <a:gd name="connsiteX0" fmla="*/ 1594338 w 3176954"/>
              <a:gd name="connsiteY0" fmla="*/ 26191 h 3560699"/>
              <a:gd name="connsiteX1" fmla="*/ 1574330 w 3176954"/>
              <a:gd name="connsiteY1" fmla="*/ 205138 h 3560699"/>
              <a:gd name="connsiteX2" fmla="*/ 1441938 w 3176954"/>
              <a:gd name="connsiteY2" fmla="*/ 641653 h 3560699"/>
              <a:gd name="connsiteX3" fmla="*/ 357554 w 3176954"/>
              <a:gd name="connsiteY3" fmla="*/ 1345038 h 3560699"/>
              <a:gd name="connsiteX4" fmla="*/ 222738 w 3176954"/>
              <a:gd name="connsiteY4" fmla="*/ 1063684 h 3560699"/>
              <a:gd name="connsiteX5" fmla="*/ 0 w 3176954"/>
              <a:gd name="connsiteY5" fmla="*/ 1192638 h 3560699"/>
              <a:gd name="connsiteX6" fmla="*/ 246184 w 3176954"/>
              <a:gd name="connsiteY6" fmla="*/ 1485715 h 3560699"/>
              <a:gd name="connsiteX7" fmla="*/ 1471246 w 3176954"/>
              <a:gd name="connsiteY7" fmla="*/ 864391 h 3560699"/>
              <a:gd name="connsiteX8" fmla="*/ 1541584 w 3176954"/>
              <a:gd name="connsiteY8" fmla="*/ 1221945 h 3560699"/>
              <a:gd name="connsiteX9" fmla="*/ 1565031 w 3176954"/>
              <a:gd name="connsiteY9" fmla="*/ 2634576 h 3560699"/>
              <a:gd name="connsiteX10" fmla="*/ 1336431 w 3176954"/>
              <a:gd name="connsiteY10" fmla="*/ 3279345 h 3560699"/>
              <a:gd name="connsiteX11" fmla="*/ 386861 w 3176954"/>
              <a:gd name="connsiteY11" fmla="*/ 3455191 h 3560699"/>
              <a:gd name="connsiteX12" fmla="*/ 386861 w 3176954"/>
              <a:gd name="connsiteY12" fmla="*/ 3560699 h 3560699"/>
              <a:gd name="connsiteX13" fmla="*/ 2836984 w 3176954"/>
              <a:gd name="connsiteY13" fmla="*/ 3548976 h 3560699"/>
              <a:gd name="connsiteX14" fmla="*/ 2813538 w 3176954"/>
              <a:gd name="connsiteY14" fmla="*/ 3443468 h 3560699"/>
              <a:gd name="connsiteX15" fmla="*/ 1811215 w 3176954"/>
              <a:gd name="connsiteY15" fmla="*/ 3132807 h 3560699"/>
              <a:gd name="connsiteX16" fmla="*/ 1641231 w 3176954"/>
              <a:gd name="connsiteY16" fmla="*/ 2628715 h 3560699"/>
              <a:gd name="connsiteX17" fmla="*/ 1647092 w 3176954"/>
              <a:gd name="connsiteY17" fmla="*/ 1175053 h 3560699"/>
              <a:gd name="connsiteX18" fmla="*/ 1781908 w 3176954"/>
              <a:gd name="connsiteY18" fmla="*/ 694407 h 3560699"/>
              <a:gd name="connsiteX19" fmla="*/ 3053921 w 3176954"/>
              <a:gd name="connsiteY19" fmla="*/ 446871 h 3560699"/>
              <a:gd name="connsiteX20" fmla="*/ 3176954 w 3176954"/>
              <a:gd name="connsiteY20" fmla="*/ 90668 h 3560699"/>
              <a:gd name="connsiteX21" fmla="*/ 2992663 w 3176954"/>
              <a:gd name="connsiteY21" fmla="*/ 0 h 3560699"/>
              <a:gd name="connsiteX22" fmla="*/ 2889738 w 3176954"/>
              <a:gd name="connsiteY22" fmla="*/ 73084 h 3560699"/>
              <a:gd name="connsiteX23" fmla="*/ 2935220 w 3176954"/>
              <a:gd name="connsiteY23" fmla="*/ 390898 h 3560699"/>
              <a:gd name="connsiteX24" fmla="*/ 1746738 w 3176954"/>
              <a:gd name="connsiteY24" fmla="*/ 477530 h 3560699"/>
              <a:gd name="connsiteX25" fmla="*/ 1641231 w 3176954"/>
              <a:gd name="connsiteY25" fmla="*/ 198879 h 3560699"/>
              <a:gd name="connsiteX26" fmla="*/ 1594338 w 3176954"/>
              <a:gd name="connsiteY26" fmla="*/ 26191 h 3560699"/>
              <a:gd name="connsiteX0" fmla="*/ 1594338 w 3176954"/>
              <a:gd name="connsiteY0" fmla="*/ 0 h 3534508"/>
              <a:gd name="connsiteX1" fmla="*/ 1574330 w 3176954"/>
              <a:gd name="connsiteY1" fmla="*/ 178947 h 3534508"/>
              <a:gd name="connsiteX2" fmla="*/ 1441938 w 3176954"/>
              <a:gd name="connsiteY2" fmla="*/ 615462 h 3534508"/>
              <a:gd name="connsiteX3" fmla="*/ 357554 w 3176954"/>
              <a:gd name="connsiteY3" fmla="*/ 1318847 h 3534508"/>
              <a:gd name="connsiteX4" fmla="*/ 222738 w 3176954"/>
              <a:gd name="connsiteY4" fmla="*/ 1037493 h 3534508"/>
              <a:gd name="connsiteX5" fmla="*/ 0 w 3176954"/>
              <a:gd name="connsiteY5" fmla="*/ 1166447 h 3534508"/>
              <a:gd name="connsiteX6" fmla="*/ 246184 w 3176954"/>
              <a:gd name="connsiteY6" fmla="*/ 1459524 h 3534508"/>
              <a:gd name="connsiteX7" fmla="*/ 1471246 w 3176954"/>
              <a:gd name="connsiteY7" fmla="*/ 838200 h 3534508"/>
              <a:gd name="connsiteX8" fmla="*/ 1541584 w 3176954"/>
              <a:gd name="connsiteY8" fmla="*/ 1195754 h 3534508"/>
              <a:gd name="connsiteX9" fmla="*/ 1565031 w 3176954"/>
              <a:gd name="connsiteY9" fmla="*/ 2608385 h 3534508"/>
              <a:gd name="connsiteX10" fmla="*/ 1336431 w 3176954"/>
              <a:gd name="connsiteY10" fmla="*/ 3253154 h 3534508"/>
              <a:gd name="connsiteX11" fmla="*/ 386861 w 3176954"/>
              <a:gd name="connsiteY11" fmla="*/ 3429000 h 3534508"/>
              <a:gd name="connsiteX12" fmla="*/ 386861 w 3176954"/>
              <a:gd name="connsiteY12" fmla="*/ 3534508 h 3534508"/>
              <a:gd name="connsiteX13" fmla="*/ 2836984 w 3176954"/>
              <a:gd name="connsiteY13" fmla="*/ 3522785 h 3534508"/>
              <a:gd name="connsiteX14" fmla="*/ 2813538 w 3176954"/>
              <a:gd name="connsiteY14" fmla="*/ 3417277 h 3534508"/>
              <a:gd name="connsiteX15" fmla="*/ 1811215 w 3176954"/>
              <a:gd name="connsiteY15" fmla="*/ 3106616 h 3534508"/>
              <a:gd name="connsiteX16" fmla="*/ 1641231 w 3176954"/>
              <a:gd name="connsiteY16" fmla="*/ 2602524 h 3534508"/>
              <a:gd name="connsiteX17" fmla="*/ 1647092 w 3176954"/>
              <a:gd name="connsiteY17" fmla="*/ 1148862 h 3534508"/>
              <a:gd name="connsiteX18" fmla="*/ 1781908 w 3176954"/>
              <a:gd name="connsiteY18" fmla="*/ 668216 h 3534508"/>
              <a:gd name="connsiteX19" fmla="*/ 3053921 w 3176954"/>
              <a:gd name="connsiteY19" fmla="*/ 420680 h 3534508"/>
              <a:gd name="connsiteX20" fmla="*/ 3176954 w 3176954"/>
              <a:gd name="connsiteY20" fmla="*/ 64477 h 3534508"/>
              <a:gd name="connsiteX21" fmla="*/ 2889738 w 3176954"/>
              <a:gd name="connsiteY21" fmla="*/ 46893 h 3534508"/>
              <a:gd name="connsiteX22" fmla="*/ 2935220 w 3176954"/>
              <a:gd name="connsiteY22" fmla="*/ 364707 h 3534508"/>
              <a:gd name="connsiteX23" fmla="*/ 1746738 w 3176954"/>
              <a:gd name="connsiteY23" fmla="*/ 451339 h 3534508"/>
              <a:gd name="connsiteX24" fmla="*/ 1641231 w 3176954"/>
              <a:gd name="connsiteY24" fmla="*/ 172688 h 3534508"/>
              <a:gd name="connsiteX25" fmla="*/ 1594338 w 3176954"/>
              <a:gd name="connsiteY25" fmla="*/ 0 h 3534508"/>
              <a:gd name="connsiteX0" fmla="*/ 1594338 w 3176954"/>
              <a:gd name="connsiteY0" fmla="*/ 41956 h 3576464"/>
              <a:gd name="connsiteX1" fmla="*/ 1574330 w 3176954"/>
              <a:gd name="connsiteY1" fmla="*/ 220903 h 3576464"/>
              <a:gd name="connsiteX2" fmla="*/ 1441938 w 3176954"/>
              <a:gd name="connsiteY2" fmla="*/ 657418 h 3576464"/>
              <a:gd name="connsiteX3" fmla="*/ 357554 w 3176954"/>
              <a:gd name="connsiteY3" fmla="*/ 1360803 h 3576464"/>
              <a:gd name="connsiteX4" fmla="*/ 222738 w 3176954"/>
              <a:gd name="connsiteY4" fmla="*/ 1079449 h 3576464"/>
              <a:gd name="connsiteX5" fmla="*/ 0 w 3176954"/>
              <a:gd name="connsiteY5" fmla="*/ 1208403 h 3576464"/>
              <a:gd name="connsiteX6" fmla="*/ 246184 w 3176954"/>
              <a:gd name="connsiteY6" fmla="*/ 1501480 h 3576464"/>
              <a:gd name="connsiteX7" fmla="*/ 1471246 w 3176954"/>
              <a:gd name="connsiteY7" fmla="*/ 880156 h 3576464"/>
              <a:gd name="connsiteX8" fmla="*/ 1541584 w 3176954"/>
              <a:gd name="connsiteY8" fmla="*/ 1237710 h 3576464"/>
              <a:gd name="connsiteX9" fmla="*/ 1565031 w 3176954"/>
              <a:gd name="connsiteY9" fmla="*/ 2650341 h 3576464"/>
              <a:gd name="connsiteX10" fmla="*/ 1336431 w 3176954"/>
              <a:gd name="connsiteY10" fmla="*/ 3295110 h 3576464"/>
              <a:gd name="connsiteX11" fmla="*/ 386861 w 3176954"/>
              <a:gd name="connsiteY11" fmla="*/ 3470956 h 3576464"/>
              <a:gd name="connsiteX12" fmla="*/ 386861 w 3176954"/>
              <a:gd name="connsiteY12" fmla="*/ 3576464 h 3576464"/>
              <a:gd name="connsiteX13" fmla="*/ 2836984 w 3176954"/>
              <a:gd name="connsiteY13" fmla="*/ 3564741 h 3576464"/>
              <a:gd name="connsiteX14" fmla="*/ 2813538 w 3176954"/>
              <a:gd name="connsiteY14" fmla="*/ 3459233 h 3576464"/>
              <a:gd name="connsiteX15" fmla="*/ 1811215 w 3176954"/>
              <a:gd name="connsiteY15" fmla="*/ 3148572 h 3576464"/>
              <a:gd name="connsiteX16" fmla="*/ 1641231 w 3176954"/>
              <a:gd name="connsiteY16" fmla="*/ 2644480 h 3576464"/>
              <a:gd name="connsiteX17" fmla="*/ 1647092 w 3176954"/>
              <a:gd name="connsiteY17" fmla="*/ 1190818 h 3576464"/>
              <a:gd name="connsiteX18" fmla="*/ 1781908 w 3176954"/>
              <a:gd name="connsiteY18" fmla="*/ 710172 h 3576464"/>
              <a:gd name="connsiteX19" fmla="*/ 3053921 w 3176954"/>
              <a:gd name="connsiteY19" fmla="*/ 462636 h 3576464"/>
              <a:gd name="connsiteX20" fmla="*/ 3176954 w 3176954"/>
              <a:gd name="connsiteY20" fmla="*/ 106433 h 3576464"/>
              <a:gd name="connsiteX21" fmla="*/ 2889738 w 3176954"/>
              <a:gd name="connsiteY21" fmla="*/ 88849 h 3576464"/>
              <a:gd name="connsiteX22" fmla="*/ 2935220 w 3176954"/>
              <a:gd name="connsiteY22" fmla="*/ 406663 h 3576464"/>
              <a:gd name="connsiteX23" fmla="*/ 1746738 w 3176954"/>
              <a:gd name="connsiteY23" fmla="*/ 493295 h 3576464"/>
              <a:gd name="connsiteX24" fmla="*/ 1641231 w 3176954"/>
              <a:gd name="connsiteY24" fmla="*/ 214644 h 3576464"/>
              <a:gd name="connsiteX25" fmla="*/ 1594338 w 3176954"/>
              <a:gd name="connsiteY25" fmla="*/ 41956 h 3576464"/>
              <a:gd name="connsiteX0" fmla="*/ 1594338 w 3176954"/>
              <a:gd name="connsiteY0" fmla="*/ 41956 h 3576464"/>
              <a:gd name="connsiteX1" fmla="*/ 1574330 w 3176954"/>
              <a:gd name="connsiteY1" fmla="*/ 220903 h 3576464"/>
              <a:gd name="connsiteX2" fmla="*/ 1441938 w 3176954"/>
              <a:gd name="connsiteY2" fmla="*/ 657418 h 3576464"/>
              <a:gd name="connsiteX3" fmla="*/ 357554 w 3176954"/>
              <a:gd name="connsiteY3" fmla="*/ 1360803 h 3576464"/>
              <a:gd name="connsiteX4" fmla="*/ 222738 w 3176954"/>
              <a:gd name="connsiteY4" fmla="*/ 1079449 h 3576464"/>
              <a:gd name="connsiteX5" fmla="*/ 0 w 3176954"/>
              <a:gd name="connsiteY5" fmla="*/ 1208403 h 3576464"/>
              <a:gd name="connsiteX6" fmla="*/ 246184 w 3176954"/>
              <a:gd name="connsiteY6" fmla="*/ 1501480 h 3576464"/>
              <a:gd name="connsiteX7" fmla="*/ 1471246 w 3176954"/>
              <a:gd name="connsiteY7" fmla="*/ 880156 h 3576464"/>
              <a:gd name="connsiteX8" fmla="*/ 1541584 w 3176954"/>
              <a:gd name="connsiteY8" fmla="*/ 1237710 h 3576464"/>
              <a:gd name="connsiteX9" fmla="*/ 1565031 w 3176954"/>
              <a:gd name="connsiteY9" fmla="*/ 2650341 h 3576464"/>
              <a:gd name="connsiteX10" fmla="*/ 1336431 w 3176954"/>
              <a:gd name="connsiteY10" fmla="*/ 3295110 h 3576464"/>
              <a:gd name="connsiteX11" fmla="*/ 386861 w 3176954"/>
              <a:gd name="connsiteY11" fmla="*/ 3470956 h 3576464"/>
              <a:gd name="connsiteX12" fmla="*/ 386861 w 3176954"/>
              <a:gd name="connsiteY12" fmla="*/ 3576464 h 3576464"/>
              <a:gd name="connsiteX13" fmla="*/ 2836984 w 3176954"/>
              <a:gd name="connsiteY13" fmla="*/ 3564741 h 3576464"/>
              <a:gd name="connsiteX14" fmla="*/ 2813538 w 3176954"/>
              <a:gd name="connsiteY14" fmla="*/ 3459233 h 3576464"/>
              <a:gd name="connsiteX15" fmla="*/ 1811215 w 3176954"/>
              <a:gd name="connsiteY15" fmla="*/ 3148572 h 3576464"/>
              <a:gd name="connsiteX16" fmla="*/ 1641231 w 3176954"/>
              <a:gd name="connsiteY16" fmla="*/ 2644480 h 3576464"/>
              <a:gd name="connsiteX17" fmla="*/ 1647092 w 3176954"/>
              <a:gd name="connsiteY17" fmla="*/ 1190818 h 3576464"/>
              <a:gd name="connsiteX18" fmla="*/ 1781908 w 3176954"/>
              <a:gd name="connsiteY18" fmla="*/ 710172 h 3576464"/>
              <a:gd name="connsiteX19" fmla="*/ 3053921 w 3176954"/>
              <a:gd name="connsiteY19" fmla="*/ 462636 h 3576464"/>
              <a:gd name="connsiteX20" fmla="*/ 3176954 w 3176954"/>
              <a:gd name="connsiteY20" fmla="*/ 106433 h 3576464"/>
              <a:gd name="connsiteX21" fmla="*/ 2889738 w 3176954"/>
              <a:gd name="connsiteY21" fmla="*/ 88849 h 3576464"/>
              <a:gd name="connsiteX22" fmla="*/ 2935220 w 3176954"/>
              <a:gd name="connsiteY22" fmla="*/ 406663 h 3576464"/>
              <a:gd name="connsiteX23" fmla="*/ 1746738 w 3176954"/>
              <a:gd name="connsiteY23" fmla="*/ 493295 h 3576464"/>
              <a:gd name="connsiteX24" fmla="*/ 1641231 w 3176954"/>
              <a:gd name="connsiteY24" fmla="*/ 214644 h 3576464"/>
              <a:gd name="connsiteX25" fmla="*/ 1594338 w 3176954"/>
              <a:gd name="connsiteY25" fmla="*/ 41956 h 3576464"/>
              <a:gd name="connsiteX0" fmla="*/ 1594338 w 3176954"/>
              <a:gd name="connsiteY0" fmla="*/ 41956 h 3576464"/>
              <a:gd name="connsiteX1" fmla="*/ 1574330 w 3176954"/>
              <a:gd name="connsiteY1" fmla="*/ 220903 h 3576464"/>
              <a:gd name="connsiteX2" fmla="*/ 1441938 w 3176954"/>
              <a:gd name="connsiteY2" fmla="*/ 657418 h 3576464"/>
              <a:gd name="connsiteX3" fmla="*/ 357554 w 3176954"/>
              <a:gd name="connsiteY3" fmla="*/ 1360803 h 3576464"/>
              <a:gd name="connsiteX4" fmla="*/ 222738 w 3176954"/>
              <a:gd name="connsiteY4" fmla="*/ 1079449 h 3576464"/>
              <a:gd name="connsiteX5" fmla="*/ 0 w 3176954"/>
              <a:gd name="connsiteY5" fmla="*/ 1208403 h 3576464"/>
              <a:gd name="connsiteX6" fmla="*/ 246184 w 3176954"/>
              <a:gd name="connsiteY6" fmla="*/ 1501480 h 3576464"/>
              <a:gd name="connsiteX7" fmla="*/ 1471246 w 3176954"/>
              <a:gd name="connsiteY7" fmla="*/ 880156 h 3576464"/>
              <a:gd name="connsiteX8" fmla="*/ 1541584 w 3176954"/>
              <a:gd name="connsiteY8" fmla="*/ 1237710 h 3576464"/>
              <a:gd name="connsiteX9" fmla="*/ 1565031 w 3176954"/>
              <a:gd name="connsiteY9" fmla="*/ 2650341 h 3576464"/>
              <a:gd name="connsiteX10" fmla="*/ 1336431 w 3176954"/>
              <a:gd name="connsiteY10" fmla="*/ 3295110 h 3576464"/>
              <a:gd name="connsiteX11" fmla="*/ 386861 w 3176954"/>
              <a:gd name="connsiteY11" fmla="*/ 3470956 h 3576464"/>
              <a:gd name="connsiteX12" fmla="*/ 386861 w 3176954"/>
              <a:gd name="connsiteY12" fmla="*/ 3576464 h 3576464"/>
              <a:gd name="connsiteX13" fmla="*/ 2836984 w 3176954"/>
              <a:gd name="connsiteY13" fmla="*/ 3564741 h 3576464"/>
              <a:gd name="connsiteX14" fmla="*/ 2813538 w 3176954"/>
              <a:gd name="connsiteY14" fmla="*/ 3459233 h 3576464"/>
              <a:gd name="connsiteX15" fmla="*/ 1811215 w 3176954"/>
              <a:gd name="connsiteY15" fmla="*/ 3148572 h 3576464"/>
              <a:gd name="connsiteX16" fmla="*/ 1641231 w 3176954"/>
              <a:gd name="connsiteY16" fmla="*/ 2644480 h 3576464"/>
              <a:gd name="connsiteX17" fmla="*/ 1647092 w 3176954"/>
              <a:gd name="connsiteY17" fmla="*/ 1190818 h 3576464"/>
              <a:gd name="connsiteX18" fmla="*/ 1781908 w 3176954"/>
              <a:gd name="connsiteY18" fmla="*/ 710172 h 3576464"/>
              <a:gd name="connsiteX19" fmla="*/ 3053921 w 3176954"/>
              <a:gd name="connsiteY19" fmla="*/ 462636 h 3576464"/>
              <a:gd name="connsiteX20" fmla="*/ 3176954 w 3176954"/>
              <a:gd name="connsiteY20" fmla="*/ 106433 h 3576464"/>
              <a:gd name="connsiteX21" fmla="*/ 2889738 w 3176954"/>
              <a:gd name="connsiteY21" fmla="*/ 88849 h 3576464"/>
              <a:gd name="connsiteX22" fmla="*/ 2916622 w 3176954"/>
              <a:gd name="connsiteY22" fmla="*/ 378766 h 3576464"/>
              <a:gd name="connsiteX23" fmla="*/ 1746738 w 3176954"/>
              <a:gd name="connsiteY23" fmla="*/ 493295 h 3576464"/>
              <a:gd name="connsiteX24" fmla="*/ 1641231 w 3176954"/>
              <a:gd name="connsiteY24" fmla="*/ 214644 h 3576464"/>
              <a:gd name="connsiteX25" fmla="*/ 1594338 w 3176954"/>
              <a:gd name="connsiteY25" fmla="*/ 41956 h 3576464"/>
              <a:gd name="connsiteX0" fmla="*/ 1594338 w 3176954"/>
              <a:gd name="connsiteY0" fmla="*/ 41956 h 3576464"/>
              <a:gd name="connsiteX1" fmla="*/ 1574330 w 3176954"/>
              <a:gd name="connsiteY1" fmla="*/ 220903 h 3576464"/>
              <a:gd name="connsiteX2" fmla="*/ 1441938 w 3176954"/>
              <a:gd name="connsiteY2" fmla="*/ 657418 h 3576464"/>
              <a:gd name="connsiteX3" fmla="*/ 357554 w 3176954"/>
              <a:gd name="connsiteY3" fmla="*/ 1360803 h 3576464"/>
              <a:gd name="connsiteX4" fmla="*/ 222738 w 3176954"/>
              <a:gd name="connsiteY4" fmla="*/ 1079449 h 3576464"/>
              <a:gd name="connsiteX5" fmla="*/ 0 w 3176954"/>
              <a:gd name="connsiteY5" fmla="*/ 1208403 h 3576464"/>
              <a:gd name="connsiteX6" fmla="*/ 246184 w 3176954"/>
              <a:gd name="connsiteY6" fmla="*/ 1501480 h 3576464"/>
              <a:gd name="connsiteX7" fmla="*/ 1471246 w 3176954"/>
              <a:gd name="connsiteY7" fmla="*/ 880156 h 3576464"/>
              <a:gd name="connsiteX8" fmla="*/ 1541584 w 3176954"/>
              <a:gd name="connsiteY8" fmla="*/ 1237710 h 3576464"/>
              <a:gd name="connsiteX9" fmla="*/ 1565031 w 3176954"/>
              <a:gd name="connsiteY9" fmla="*/ 2650341 h 3576464"/>
              <a:gd name="connsiteX10" fmla="*/ 1336431 w 3176954"/>
              <a:gd name="connsiteY10" fmla="*/ 3295110 h 3576464"/>
              <a:gd name="connsiteX11" fmla="*/ 386861 w 3176954"/>
              <a:gd name="connsiteY11" fmla="*/ 3470956 h 3576464"/>
              <a:gd name="connsiteX12" fmla="*/ 386861 w 3176954"/>
              <a:gd name="connsiteY12" fmla="*/ 3576464 h 3576464"/>
              <a:gd name="connsiteX13" fmla="*/ 2836984 w 3176954"/>
              <a:gd name="connsiteY13" fmla="*/ 3564741 h 3576464"/>
              <a:gd name="connsiteX14" fmla="*/ 2813538 w 3176954"/>
              <a:gd name="connsiteY14" fmla="*/ 3459233 h 3576464"/>
              <a:gd name="connsiteX15" fmla="*/ 1811215 w 3176954"/>
              <a:gd name="connsiteY15" fmla="*/ 3148572 h 3576464"/>
              <a:gd name="connsiteX16" fmla="*/ 1641231 w 3176954"/>
              <a:gd name="connsiteY16" fmla="*/ 2644480 h 3576464"/>
              <a:gd name="connsiteX17" fmla="*/ 1647092 w 3176954"/>
              <a:gd name="connsiteY17" fmla="*/ 1190818 h 3576464"/>
              <a:gd name="connsiteX18" fmla="*/ 1781908 w 3176954"/>
              <a:gd name="connsiteY18" fmla="*/ 710172 h 3576464"/>
              <a:gd name="connsiteX19" fmla="*/ 3053921 w 3176954"/>
              <a:gd name="connsiteY19" fmla="*/ 462636 h 3576464"/>
              <a:gd name="connsiteX20" fmla="*/ 3176954 w 3176954"/>
              <a:gd name="connsiteY20" fmla="*/ 106433 h 3576464"/>
              <a:gd name="connsiteX21" fmla="*/ 2889738 w 3176954"/>
              <a:gd name="connsiteY21" fmla="*/ 88849 h 3576464"/>
              <a:gd name="connsiteX22" fmla="*/ 2966217 w 3176954"/>
              <a:gd name="connsiteY22" fmla="*/ 394264 h 3576464"/>
              <a:gd name="connsiteX23" fmla="*/ 1746738 w 3176954"/>
              <a:gd name="connsiteY23" fmla="*/ 493295 h 3576464"/>
              <a:gd name="connsiteX24" fmla="*/ 1641231 w 3176954"/>
              <a:gd name="connsiteY24" fmla="*/ 214644 h 3576464"/>
              <a:gd name="connsiteX25" fmla="*/ 1594338 w 3176954"/>
              <a:gd name="connsiteY25" fmla="*/ 41956 h 3576464"/>
              <a:gd name="connsiteX0" fmla="*/ 1594338 w 3182105"/>
              <a:gd name="connsiteY0" fmla="*/ 41956 h 3576464"/>
              <a:gd name="connsiteX1" fmla="*/ 1574330 w 3182105"/>
              <a:gd name="connsiteY1" fmla="*/ 220903 h 3576464"/>
              <a:gd name="connsiteX2" fmla="*/ 1441938 w 3182105"/>
              <a:gd name="connsiteY2" fmla="*/ 657418 h 3576464"/>
              <a:gd name="connsiteX3" fmla="*/ 357554 w 3182105"/>
              <a:gd name="connsiteY3" fmla="*/ 1360803 h 3576464"/>
              <a:gd name="connsiteX4" fmla="*/ 222738 w 3182105"/>
              <a:gd name="connsiteY4" fmla="*/ 1079449 h 3576464"/>
              <a:gd name="connsiteX5" fmla="*/ 0 w 3182105"/>
              <a:gd name="connsiteY5" fmla="*/ 1208403 h 3576464"/>
              <a:gd name="connsiteX6" fmla="*/ 246184 w 3182105"/>
              <a:gd name="connsiteY6" fmla="*/ 1501480 h 3576464"/>
              <a:gd name="connsiteX7" fmla="*/ 1471246 w 3182105"/>
              <a:gd name="connsiteY7" fmla="*/ 880156 h 3576464"/>
              <a:gd name="connsiteX8" fmla="*/ 1541584 w 3182105"/>
              <a:gd name="connsiteY8" fmla="*/ 1237710 h 3576464"/>
              <a:gd name="connsiteX9" fmla="*/ 1565031 w 3182105"/>
              <a:gd name="connsiteY9" fmla="*/ 2650341 h 3576464"/>
              <a:gd name="connsiteX10" fmla="*/ 1336431 w 3182105"/>
              <a:gd name="connsiteY10" fmla="*/ 3295110 h 3576464"/>
              <a:gd name="connsiteX11" fmla="*/ 386861 w 3182105"/>
              <a:gd name="connsiteY11" fmla="*/ 3470956 h 3576464"/>
              <a:gd name="connsiteX12" fmla="*/ 386861 w 3182105"/>
              <a:gd name="connsiteY12" fmla="*/ 3576464 h 3576464"/>
              <a:gd name="connsiteX13" fmla="*/ 2836984 w 3182105"/>
              <a:gd name="connsiteY13" fmla="*/ 3564741 h 3576464"/>
              <a:gd name="connsiteX14" fmla="*/ 2813538 w 3182105"/>
              <a:gd name="connsiteY14" fmla="*/ 3459233 h 3576464"/>
              <a:gd name="connsiteX15" fmla="*/ 1811215 w 3182105"/>
              <a:gd name="connsiteY15" fmla="*/ 3148572 h 3576464"/>
              <a:gd name="connsiteX16" fmla="*/ 1641231 w 3182105"/>
              <a:gd name="connsiteY16" fmla="*/ 2644480 h 3576464"/>
              <a:gd name="connsiteX17" fmla="*/ 1647092 w 3182105"/>
              <a:gd name="connsiteY17" fmla="*/ 1190818 h 3576464"/>
              <a:gd name="connsiteX18" fmla="*/ 1781908 w 3182105"/>
              <a:gd name="connsiteY18" fmla="*/ 710172 h 3576464"/>
              <a:gd name="connsiteX19" fmla="*/ 3053921 w 3182105"/>
              <a:gd name="connsiteY19" fmla="*/ 462636 h 3576464"/>
              <a:gd name="connsiteX20" fmla="*/ 3176954 w 3182105"/>
              <a:gd name="connsiteY20" fmla="*/ 106433 h 3576464"/>
              <a:gd name="connsiteX21" fmla="*/ 2889738 w 3182105"/>
              <a:gd name="connsiteY21" fmla="*/ 88849 h 3576464"/>
              <a:gd name="connsiteX22" fmla="*/ 2966217 w 3182105"/>
              <a:gd name="connsiteY22" fmla="*/ 394264 h 3576464"/>
              <a:gd name="connsiteX23" fmla="*/ 1746738 w 3182105"/>
              <a:gd name="connsiteY23" fmla="*/ 493295 h 3576464"/>
              <a:gd name="connsiteX24" fmla="*/ 1641231 w 3182105"/>
              <a:gd name="connsiteY24" fmla="*/ 214644 h 3576464"/>
              <a:gd name="connsiteX25" fmla="*/ 1594338 w 3182105"/>
              <a:gd name="connsiteY25" fmla="*/ 41956 h 3576464"/>
              <a:gd name="connsiteX0" fmla="*/ 1594338 w 3182105"/>
              <a:gd name="connsiteY0" fmla="*/ 41956 h 3576464"/>
              <a:gd name="connsiteX1" fmla="*/ 1574330 w 3182105"/>
              <a:gd name="connsiteY1" fmla="*/ 220903 h 3576464"/>
              <a:gd name="connsiteX2" fmla="*/ 1441938 w 3182105"/>
              <a:gd name="connsiteY2" fmla="*/ 657418 h 3576464"/>
              <a:gd name="connsiteX3" fmla="*/ 357554 w 3182105"/>
              <a:gd name="connsiteY3" fmla="*/ 1360803 h 3576464"/>
              <a:gd name="connsiteX4" fmla="*/ 222738 w 3182105"/>
              <a:gd name="connsiteY4" fmla="*/ 1079449 h 3576464"/>
              <a:gd name="connsiteX5" fmla="*/ 0 w 3182105"/>
              <a:gd name="connsiteY5" fmla="*/ 1208403 h 3576464"/>
              <a:gd name="connsiteX6" fmla="*/ 246184 w 3182105"/>
              <a:gd name="connsiteY6" fmla="*/ 1501480 h 3576464"/>
              <a:gd name="connsiteX7" fmla="*/ 1471246 w 3182105"/>
              <a:gd name="connsiteY7" fmla="*/ 880156 h 3576464"/>
              <a:gd name="connsiteX8" fmla="*/ 1541584 w 3182105"/>
              <a:gd name="connsiteY8" fmla="*/ 1237710 h 3576464"/>
              <a:gd name="connsiteX9" fmla="*/ 1565031 w 3182105"/>
              <a:gd name="connsiteY9" fmla="*/ 2650341 h 3576464"/>
              <a:gd name="connsiteX10" fmla="*/ 1336431 w 3182105"/>
              <a:gd name="connsiteY10" fmla="*/ 3295110 h 3576464"/>
              <a:gd name="connsiteX11" fmla="*/ 386861 w 3182105"/>
              <a:gd name="connsiteY11" fmla="*/ 3470956 h 3576464"/>
              <a:gd name="connsiteX12" fmla="*/ 386861 w 3182105"/>
              <a:gd name="connsiteY12" fmla="*/ 3576464 h 3576464"/>
              <a:gd name="connsiteX13" fmla="*/ 2836984 w 3182105"/>
              <a:gd name="connsiteY13" fmla="*/ 3564741 h 3576464"/>
              <a:gd name="connsiteX14" fmla="*/ 2813538 w 3182105"/>
              <a:gd name="connsiteY14" fmla="*/ 3459233 h 3576464"/>
              <a:gd name="connsiteX15" fmla="*/ 1811215 w 3182105"/>
              <a:gd name="connsiteY15" fmla="*/ 3148572 h 3576464"/>
              <a:gd name="connsiteX16" fmla="*/ 1641231 w 3182105"/>
              <a:gd name="connsiteY16" fmla="*/ 2644480 h 3576464"/>
              <a:gd name="connsiteX17" fmla="*/ 1647092 w 3182105"/>
              <a:gd name="connsiteY17" fmla="*/ 1190818 h 3576464"/>
              <a:gd name="connsiteX18" fmla="*/ 1781908 w 3182105"/>
              <a:gd name="connsiteY18" fmla="*/ 710172 h 3576464"/>
              <a:gd name="connsiteX19" fmla="*/ 3053921 w 3182105"/>
              <a:gd name="connsiteY19" fmla="*/ 462636 h 3576464"/>
              <a:gd name="connsiteX20" fmla="*/ 3176954 w 3182105"/>
              <a:gd name="connsiteY20" fmla="*/ 106433 h 3576464"/>
              <a:gd name="connsiteX21" fmla="*/ 2889738 w 3182105"/>
              <a:gd name="connsiteY21" fmla="*/ 88849 h 3576464"/>
              <a:gd name="connsiteX22" fmla="*/ 2966217 w 3182105"/>
              <a:gd name="connsiteY22" fmla="*/ 394264 h 3576464"/>
              <a:gd name="connsiteX23" fmla="*/ 1746738 w 3182105"/>
              <a:gd name="connsiteY23" fmla="*/ 493295 h 3576464"/>
              <a:gd name="connsiteX24" fmla="*/ 1641231 w 3182105"/>
              <a:gd name="connsiteY24" fmla="*/ 214644 h 3576464"/>
              <a:gd name="connsiteX25" fmla="*/ 1594338 w 3182105"/>
              <a:gd name="connsiteY25" fmla="*/ 41956 h 3576464"/>
              <a:gd name="connsiteX0" fmla="*/ 1594338 w 3182105"/>
              <a:gd name="connsiteY0" fmla="*/ 41956 h 3576464"/>
              <a:gd name="connsiteX1" fmla="*/ 1574330 w 3182105"/>
              <a:gd name="connsiteY1" fmla="*/ 220903 h 3576464"/>
              <a:gd name="connsiteX2" fmla="*/ 1441938 w 3182105"/>
              <a:gd name="connsiteY2" fmla="*/ 657418 h 3576464"/>
              <a:gd name="connsiteX3" fmla="*/ 357554 w 3182105"/>
              <a:gd name="connsiteY3" fmla="*/ 1360803 h 3576464"/>
              <a:gd name="connsiteX4" fmla="*/ 222738 w 3182105"/>
              <a:gd name="connsiteY4" fmla="*/ 1079449 h 3576464"/>
              <a:gd name="connsiteX5" fmla="*/ 0 w 3182105"/>
              <a:gd name="connsiteY5" fmla="*/ 1208403 h 3576464"/>
              <a:gd name="connsiteX6" fmla="*/ 246184 w 3182105"/>
              <a:gd name="connsiteY6" fmla="*/ 1501480 h 3576464"/>
              <a:gd name="connsiteX7" fmla="*/ 1471246 w 3182105"/>
              <a:gd name="connsiteY7" fmla="*/ 880156 h 3576464"/>
              <a:gd name="connsiteX8" fmla="*/ 1541584 w 3182105"/>
              <a:gd name="connsiteY8" fmla="*/ 1237710 h 3576464"/>
              <a:gd name="connsiteX9" fmla="*/ 1565031 w 3182105"/>
              <a:gd name="connsiteY9" fmla="*/ 2650341 h 3576464"/>
              <a:gd name="connsiteX10" fmla="*/ 1336431 w 3182105"/>
              <a:gd name="connsiteY10" fmla="*/ 3295110 h 3576464"/>
              <a:gd name="connsiteX11" fmla="*/ 386861 w 3182105"/>
              <a:gd name="connsiteY11" fmla="*/ 3470956 h 3576464"/>
              <a:gd name="connsiteX12" fmla="*/ 386861 w 3182105"/>
              <a:gd name="connsiteY12" fmla="*/ 3576464 h 3576464"/>
              <a:gd name="connsiteX13" fmla="*/ 2836984 w 3182105"/>
              <a:gd name="connsiteY13" fmla="*/ 3564741 h 3576464"/>
              <a:gd name="connsiteX14" fmla="*/ 2813538 w 3182105"/>
              <a:gd name="connsiteY14" fmla="*/ 3459233 h 3576464"/>
              <a:gd name="connsiteX15" fmla="*/ 1811215 w 3182105"/>
              <a:gd name="connsiteY15" fmla="*/ 3148572 h 3576464"/>
              <a:gd name="connsiteX16" fmla="*/ 1641231 w 3182105"/>
              <a:gd name="connsiteY16" fmla="*/ 2644480 h 3576464"/>
              <a:gd name="connsiteX17" fmla="*/ 1647092 w 3182105"/>
              <a:gd name="connsiteY17" fmla="*/ 1190818 h 3576464"/>
              <a:gd name="connsiteX18" fmla="*/ 1781908 w 3182105"/>
              <a:gd name="connsiteY18" fmla="*/ 710172 h 3576464"/>
              <a:gd name="connsiteX19" fmla="*/ 3053921 w 3182105"/>
              <a:gd name="connsiteY19" fmla="*/ 462636 h 3576464"/>
              <a:gd name="connsiteX20" fmla="*/ 3176954 w 3182105"/>
              <a:gd name="connsiteY20" fmla="*/ 106433 h 3576464"/>
              <a:gd name="connsiteX21" fmla="*/ 2889738 w 3182105"/>
              <a:gd name="connsiteY21" fmla="*/ 88849 h 3576464"/>
              <a:gd name="connsiteX22" fmla="*/ 2922821 w 3182105"/>
              <a:gd name="connsiteY22" fmla="*/ 406663 h 3576464"/>
              <a:gd name="connsiteX23" fmla="*/ 1746738 w 3182105"/>
              <a:gd name="connsiteY23" fmla="*/ 493295 h 3576464"/>
              <a:gd name="connsiteX24" fmla="*/ 1641231 w 3182105"/>
              <a:gd name="connsiteY24" fmla="*/ 214644 h 3576464"/>
              <a:gd name="connsiteX25" fmla="*/ 1594338 w 3182105"/>
              <a:gd name="connsiteY25" fmla="*/ 41956 h 3576464"/>
              <a:gd name="connsiteX0" fmla="*/ 1594338 w 3182105"/>
              <a:gd name="connsiteY0" fmla="*/ 41956 h 3576464"/>
              <a:gd name="connsiteX1" fmla="*/ 1574330 w 3182105"/>
              <a:gd name="connsiteY1" fmla="*/ 220903 h 3576464"/>
              <a:gd name="connsiteX2" fmla="*/ 1441938 w 3182105"/>
              <a:gd name="connsiteY2" fmla="*/ 657418 h 3576464"/>
              <a:gd name="connsiteX3" fmla="*/ 357554 w 3182105"/>
              <a:gd name="connsiteY3" fmla="*/ 1360803 h 3576464"/>
              <a:gd name="connsiteX4" fmla="*/ 222738 w 3182105"/>
              <a:gd name="connsiteY4" fmla="*/ 1079449 h 3576464"/>
              <a:gd name="connsiteX5" fmla="*/ 0 w 3182105"/>
              <a:gd name="connsiteY5" fmla="*/ 1208403 h 3576464"/>
              <a:gd name="connsiteX6" fmla="*/ 246184 w 3182105"/>
              <a:gd name="connsiteY6" fmla="*/ 1501480 h 3576464"/>
              <a:gd name="connsiteX7" fmla="*/ 1471246 w 3182105"/>
              <a:gd name="connsiteY7" fmla="*/ 880156 h 3576464"/>
              <a:gd name="connsiteX8" fmla="*/ 1541584 w 3182105"/>
              <a:gd name="connsiteY8" fmla="*/ 1237710 h 3576464"/>
              <a:gd name="connsiteX9" fmla="*/ 1565031 w 3182105"/>
              <a:gd name="connsiteY9" fmla="*/ 2650341 h 3576464"/>
              <a:gd name="connsiteX10" fmla="*/ 1336431 w 3182105"/>
              <a:gd name="connsiteY10" fmla="*/ 3295110 h 3576464"/>
              <a:gd name="connsiteX11" fmla="*/ 386861 w 3182105"/>
              <a:gd name="connsiteY11" fmla="*/ 3470956 h 3576464"/>
              <a:gd name="connsiteX12" fmla="*/ 386861 w 3182105"/>
              <a:gd name="connsiteY12" fmla="*/ 3576464 h 3576464"/>
              <a:gd name="connsiteX13" fmla="*/ 2836984 w 3182105"/>
              <a:gd name="connsiteY13" fmla="*/ 3564741 h 3576464"/>
              <a:gd name="connsiteX14" fmla="*/ 2813538 w 3182105"/>
              <a:gd name="connsiteY14" fmla="*/ 3459233 h 3576464"/>
              <a:gd name="connsiteX15" fmla="*/ 1811215 w 3182105"/>
              <a:gd name="connsiteY15" fmla="*/ 3148572 h 3576464"/>
              <a:gd name="connsiteX16" fmla="*/ 1641231 w 3182105"/>
              <a:gd name="connsiteY16" fmla="*/ 2644480 h 3576464"/>
              <a:gd name="connsiteX17" fmla="*/ 1647092 w 3182105"/>
              <a:gd name="connsiteY17" fmla="*/ 1190818 h 3576464"/>
              <a:gd name="connsiteX18" fmla="*/ 1781908 w 3182105"/>
              <a:gd name="connsiteY18" fmla="*/ 710172 h 3576464"/>
              <a:gd name="connsiteX19" fmla="*/ 3053921 w 3182105"/>
              <a:gd name="connsiteY19" fmla="*/ 462636 h 3576464"/>
              <a:gd name="connsiteX20" fmla="*/ 3176954 w 3182105"/>
              <a:gd name="connsiteY20" fmla="*/ 106433 h 3576464"/>
              <a:gd name="connsiteX21" fmla="*/ 2889738 w 3182105"/>
              <a:gd name="connsiteY21" fmla="*/ 88849 h 3576464"/>
              <a:gd name="connsiteX22" fmla="*/ 1746738 w 3182105"/>
              <a:gd name="connsiteY22" fmla="*/ 493295 h 3576464"/>
              <a:gd name="connsiteX23" fmla="*/ 1641231 w 3182105"/>
              <a:gd name="connsiteY23" fmla="*/ 214644 h 3576464"/>
              <a:gd name="connsiteX24" fmla="*/ 1594338 w 3182105"/>
              <a:gd name="connsiteY24" fmla="*/ 41956 h 3576464"/>
              <a:gd name="connsiteX0" fmla="*/ 1594338 w 3182105"/>
              <a:gd name="connsiteY0" fmla="*/ 41956 h 3576464"/>
              <a:gd name="connsiteX1" fmla="*/ 1574330 w 3182105"/>
              <a:gd name="connsiteY1" fmla="*/ 220903 h 3576464"/>
              <a:gd name="connsiteX2" fmla="*/ 1441938 w 3182105"/>
              <a:gd name="connsiteY2" fmla="*/ 657418 h 3576464"/>
              <a:gd name="connsiteX3" fmla="*/ 357554 w 3182105"/>
              <a:gd name="connsiteY3" fmla="*/ 1360803 h 3576464"/>
              <a:gd name="connsiteX4" fmla="*/ 222738 w 3182105"/>
              <a:gd name="connsiteY4" fmla="*/ 1079449 h 3576464"/>
              <a:gd name="connsiteX5" fmla="*/ 0 w 3182105"/>
              <a:gd name="connsiteY5" fmla="*/ 1208403 h 3576464"/>
              <a:gd name="connsiteX6" fmla="*/ 246184 w 3182105"/>
              <a:gd name="connsiteY6" fmla="*/ 1501480 h 3576464"/>
              <a:gd name="connsiteX7" fmla="*/ 1471246 w 3182105"/>
              <a:gd name="connsiteY7" fmla="*/ 880156 h 3576464"/>
              <a:gd name="connsiteX8" fmla="*/ 1541584 w 3182105"/>
              <a:gd name="connsiteY8" fmla="*/ 1237710 h 3576464"/>
              <a:gd name="connsiteX9" fmla="*/ 1565031 w 3182105"/>
              <a:gd name="connsiteY9" fmla="*/ 2650341 h 3576464"/>
              <a:gd name="connsiteX10" fmla="*/ 1336431 w 3182105"/>
              <a:gd name="connsiteY10" fmla="*/ 3295110 h 3576464"/>
              <a:gd name="connsiteX11" fmla="*/ 386861 w 3182105"/>
              <a:gd name="connsiteY11" fmla="*/ 3470956 h 3576464"/>
              <a:gd name="connsiteX12" fmla="*/ 386861 w 3182105"/>
              <a:gd name="connsiteY12" fmla="*/ 3576464 h 3576464"/>
              <a:gd name="connsiteX13" fmla="*/ 2836984 w 3182105"/>
              <a:gd name="connsiteY13" fmla="*/ 3564741 h 3576464"/>
              <a:gd name="connsiteX14" fmla="*/ 2813538 w 3182105"/>
              <a:gd name="connsiteY14" fmla="*/ 3459233 h 3576464"/>
              <a:gd name="connsiteX15" fmla="*/ 1811215 w 3182105"/>
              <a:gd name="connsiteY15" fmla="*/ 3148572 h 3576464"/>
              <a:gd name="connsiteX16" fmla="*/ 1641231 w 3182105"/>
              <a:gd name="connsiteY16" fmla="*/ 2644480 h 3576464"/>
              <a:gd name="connsiteX17" fmla="*/ 1647092 w 3182105"/>
              <a:gd name="connsiteY17" fmla="*/ 1190818 h 3576464"/>
              <a:gd name="connsiteX18" fmla="*/ 1781908 w 3182105"/>
              <a:gd name="connsiteY18" fmla="*/ 710172 h 3576464"/>
              <a:gd name="connsiteX19" fmla="*/ 3053921 w 3182105"/>
              <a:gd name="connsiteY19" fmla="*/ 462636 h 3576464"/>
              <a:gd name="connsiteX20" fmla="*/ 3176954 w 3182105"/>
              <a:gd name="connsiteY20" fmla="*/ 106433 h 3576464"/>
              <a:gd name="connsiteX21" fmla="*/ 2889738 w 3182105"/>
              <a:gd name="connsiteY21" fmla="*/ 88849 h 3576464"/>
              <a:gd name="connsiteX22" fmla="*/ 1746738 w 3182105"/>
              <a:gd name="connsiteY22" fmla="*/ 493295 h 3576464"/>
              <a:gd name="connsiteX23" fmla="*/ 1641231 w 3182105"/>
              <a:gd name="connsiteY23" fmla="*/ 214644 h 3576464"/>
              <a:gd name="connsiteX24" fmla="*/ 1594338 w 3182105"/>
              <a:gd name="connsiteY24" fmla="*/ 41956 h 3576464"/>
              <a:gd name="connsiteX0" fmla="*/ 1594338 w 3182105"/>
              <a:gd name="connsiteY0" fmla="*/ 41956 h 3576464"/>
              <a:gd name="connsiteX1" fmla="*/ 1574330 w 3182105"/>
              <a:gd name="connsiteY1" fmla="*/ 220903 h 3576464"/>
              <a:gd name="connsiteX2" fmla="*/ 1441938 w 3182105"/>
              <a:gd name="connsiteY2" fmla="*/ 657418 h 3576464"/>
              <a:gd name="connsiteX3" fmla="*/ 357554 w 3182105"/>
              <a:gd name="connsiteY3" fmla="*/ 1360803 h 3576464"/>
              <a:gd name="connsiteX4" fmla="*/ 222738 w 3182105"/>
              <a:gd name="connsiteY4" fmla="*/ 1079449 h 3576464"/>
              <a:gd name="connsiteX5" fmla="*/ 0 w 3182105"/>
              <a:gd name="connsiteY5" fmla="*/ 1208403 h 3576464"/>
              <a:gd name="connsiteX6" fmla="*/ 246184 w 3182105"/>
              <a:gd name="connsiteY6" fmla="*/ 1501480 h 3576464"/>
              <a:gd name="connsiteX7" fmla="*/ 1471246 w 3182105"/>
              <a:gd name="connsiteY7" fmla="*/ 880156 h 3576464"/>
              <a:gd name="connsiteX8" fmla="*/ 1541584 w 3182105"/>
              <a:gd name="connsiteY8" fmla="*/ 1237710 h 3576464"/>
              <a:gd name="connsiteX9" fmla="*/ 1565031 w 3182105"/>
              <a:gd name="connsiteY9" fmla="*/ 2650341 h 3576464"/>
              <a:gd name="connsiteX10" fmla="*/ 1336431 w 3182105"/>
              <a:gd name="connsiteY10" fmla="*/ 3295110 h 3576464"/>
              <a:gd name="connsiteX11" fmla="*/ 386861 w 3182105"/>
              <a:gd name="connsiteY11" fmla="*/ 3470956 h 3576464"/>
              <a:gd name="connsiteX12" fmla="*/ 386861 w 3182105"/>
              <a:gd name="connsiteY12" fmla="*/ 3576464 h 3576464"/>
              <a:gd name="connsiteX13" fmla="*/ 2836984 w 3182105"/>
              <a:gd name="connsiteY13" fmla="*/ 3564741 h 3576464"/>
              <a:gd name="connsiteX14" fmla="*/ 2813538 w 3182105"/>
              <a:gd name="connsiteY14" fmla="*/ 3459233 h 3576464"/>
              <a:gd name="connsiteX15" fmla="*/ 1811215 w 3182105"/>
              <a:gd name="connsiteY15" fmla="*/ 3148572 h 3576464"/>
              <a:gd name="connsiteX16" fmla="*/ 1641231 w 3182105"/>
              <a:gd name="connsiteY16" fmla="*/ 2644480 h 3576464"/>
              <a:gd name="connsiteX17" fmla="*/ 1647092 w 3182105"/>
              <a:gd name="connsiteY17" fmla="*/ 1190818 h 3576464"/>
              <a:gd name="connsiteX18" fmla="*/ 1781908 w 3182105"/>
              <a:gd name="connsiteY18" fmla="*/ 710172 h 3576464"/>
              <a:gd name="connsiteX19" fmla="*/ 3053921 w 3182105"/>
              <a:gd name="connsiteY19" fmla="*/ 462636 h 3576464"/>
              <a:gd name="connsiteX20" fmla="*/ 3176954 w 3182105"/>
              <a:gd name="connsiteY20" fmla="*/ 106433 h 3576464"/>
              <a:gd name="connsiteX21" fmla="*/ 2889738 w 3182105"/>
              <a:gd name="connsiteY21" fmla="*/ 88849 h 3576464"/>
              <a:gd name="connsiteX22" fmla="*/ 1746738 w 3182105"/>
              <a:gd name="connsiteY22" fmla="*/ 493295 h 3576464"/>
              <a:gd name="connsiteX23" fmla="*/ 1641231 w 3182105"/>
              <a:gd name="connsiteY23" fmla="*/ 214644 h 3576464"/>
              <a:gd name="connsiteX24" fmla="*/ 1594338 w 3182105"/>
              <a:gd name="connsiteY24" fmla="*/ 41956 h 3576464"/>
              <a:gd name="connsiteX0" fmla="*/ 1594338 w 3182105"/>
              <a:gd name="connsiteY0" fmla="*/ 41956 h 3576464"/>
              <a:gd name="connsiteX1" fmla="*/ 1574330 w 3182105"/>
              <a:gd name="connsiteY1" fmla="*/ 220903 h 3576464"/>
              <a:gd name="connsiteX2" fmla="*/ 1441938 w 3182105"/>
              <a:gd name="connsiteY2" fmla="*/ 657418 h 3576464"/>
              <a:gd name="connsiteX3" fmla="*/ 357554 w 3182105"/>
              <a:gd name="connsiteY3" fmla="*/ 1360803 h 3576464"/>
              <a:gd name="connsiteX4" fmla="*/ 222738 w 3182105"/>
              <a:gd name="connsiteY4" fmla="*/ 1079449 h 3576464"/>
              <a:gd name="connsiteX5" fmla="*/ 0 w 3182105"/>
              <a:gd name="connsiteY5" fmla="*/ 1208403 h 3576464"/>
              <a:gd name="connsiteX6" fmla="*/ 246184 w 3182105"/>
              <a:gd name="connsiteY6" fmla="*/ 1501480 h 3576464"/>
              <a:gd name="connsiteX7" fmla="*/ 1471246 w 3182105"/>
              <a:gd name="connsiteY7" fmla="*/ 880156 h 3576464"/>
              <a:gd name="connsiteX8" fmla="*/ 1541584 w 3182105"/>
              <a:gd name="connsiteY8" fmla="*/ 1237710 h 3576464"/>
              <a:gd name="connsiteX9" fmla="*/ 1565031 w 3182105"/>
              <a:gd name="connsiteY9" fmla="*/ 2650341 h 3576464"/>
              <a:gd name="connsiteX10" fmla="*/ 1336431 w 3182105"/>
              <a:gd name="connsiteY10" fmla="*/ 3295110 h 3576464"/>
              <a:gd name="connsiteX11" fmla="*/ 386861 w 3182105"/>
              <a:gd name="connsiteY11" fmla="*/ 3470956 h 3576464"/>
              <a:gd name="connsiteX12" fmla="*/ 386861 w 3182105"/>
              <a:gd name="connsiteY12" fmla="*/ 3576464 h 3576464"/>
              <a:gd name="connsiteX13" fmla="*/ 2836984 w 3182105"/>
              <a:gd name="connsiteY13" fmla="*/ 3564741 h 3576464"/>
              <a:gd name="connsiteX14" fmla="*/ 2813538 w 3182105"/>
              <a:gd name="connsiteY14" fmla="*/ 3459233 h 3576464"/>
              <a:gd name="connsiteX15" fmla="*/ 1811215 w 3182105"/>
              <a:gd name="connsiteY15" fmla="*/ 3148572 h 3576464"/>
              <a:gd name="connsiteX16" fmla="*/ 1641231 w 3182105"/>
              <a:gd name="connsiteY16" fmla="*/ 2644480 h 3576464"/>
              <a:gd name="connsiteX17" fmla="*/ 1647092 w 3182105"/>
              <a:gd name="connsiteY17" fmla="*/ 1190818 h 3576464"/>
              <a:gd name="connsiteX18" fmla="*/ 1781908 w 3182105"/>
              <a:gd name="connsiteY18" fmla="*/ 710172 h 3576464"/>
              <a:gd name="connsiteX19" fmla="*/ 3053921 w 3182105"/>
              <a:gd name="connsiteY19" fmla="*/ 462636 h 3576464"/>
              <a:gd name="connsiteX20" fmla="*/ 3176954 w 3182105"/>
              <a:gd name="connsiteY20" fmla="*/ 106433 h 3576464"/>
              <a:gd name="connsiteX21" fmla="*/ 2889738 w 3182105"/>
              <a:gd name="connsiteY21" fmla="*/ 88849 h 3576464"/>
              <a:gd name="connsiteX22" fmla="*/ 1746738 w 3182105"/>
              <a:gd name="connsiteY22" fmla="*/ 493295 h 3576464"/>
              <a:gd name="connsiteX23" fmla="*/ 1641231 w 3182105"/>
              <a:gd name="connsiteY23" fmla="*/ 214644 h 3576464"/>
              <a:gd name="connsiteX24" fmla="*/ 1594338 w 3182105"/>
              <a:gd name="connsiteY24"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357554 w 3180406"/>
              <a:gd name="connsiteY3" fmla="*/ 1360803 h 3576464"/>
              <a:gd name="connsiteX4" fmla="*/ 222738 w 3180406"/>
              <a:gd name="connsiteY4" fmla="*/ 1079449 h 3576464"/>
              <a:gd name="connsiteX5" fmla="*/ 0 w 3180406"/>
              <a:gd name="connsiteY5" fmla="*/ 1208403 h 3576464"/>
              <a:gd name="connsiteX6" fmla="*/ 246184 w 3180406"/>
              <a:gd name="connsiteY6" fmla="*/ 1501480 h 3576464"/>
              <a:gd name="connsiteX7" fmla="*/ 1471246 w 3180406"/>
              <a:gd name="connsiteY7" fmla="*/ 880156 h 3576464"/>
              <a:gd name="connsiteX8" fmla="*/ 1541584 w 3180406"/>
              <a:gd name="connsiteY8" fmla="*/ 1237710 h 3576464"/>
              <a:gd name="connsiteX9" fmla="*/ 1565031 w 3180406"/>
              <a:gd name="connsiteY9" fmla="*/ 2650341 h 3576464"/>
              <a:gd name="connsiteX10" fmla="*/ 1336431 w 3180406"/>
              <a:gd name="connsiteY10" fmla="*/ 3295110 h 3576464"/>
              <a:gd name="connsiteX11" fmla="*/ 386861 w 3180406"/>
              <a:gd name="connsiteY11" fmla="*/ 3470956 h 3576464"/>
              <a:gd name="connsiteX12" fmla="*/ 386861 w 3180406"/>
              <a:gd name="connsiteY12" fmla="*/ 3576464 h 3576464"/>
              <a:gd name="connsiteX13" fmla="*/ 2836984 w 3180406"/>
              <a:gd name="connsiteY13" fmla="*/ 3564741 h 3576464"/>
              <a:gd name="connsiteX14" fmla="*/ 2813538 w 3180406"/>
              <a:gd name="connsiteY14" fmla="*/ 3459233 h 3576464"/>
              <a:gd name="connsiteX15" fmla="*/ 1811215 w 3180406"/>
              <a:gd name="connsiteY15" fmla="*/ 3148572 h 3576464"/>
              <a:gd name="connsiteX16" fmla="*/ 1641231 w 3180406"/>
              <a:gd name="connsiteY16" fmla="*/ 2644480 h 3576464"/>
              <a:gd name="connsiteX17" fmla="*/ 1647092 w 3180406"/>
              <a:gd name="connsiteY17" fmla="*/ 1190818 h 3576464"/>
              <a:gd name="connsiteX18" fmla="*/ 1781908 w 3180406"/>
              <a:gd name="connsiteY18" fmla="*/ 710172 h 3576464"/>
              <a:gd name="connsiteX19" fmla="*/ 3032223 w 3180406"/>
              <a:gd name="connsiteY19" fmla="*/ 527729 h 3576464"/>
              <a:gd name="connsiteX20" fmla="*/ 3176954 w 3180406"/>
              <a:gd name="connsiteY20" fmla="*/ 106433 h 3576464"/>
              <a:gd name="connsiteX21" fmla="*/ 2889738 w 3180406"/>
              <a:gd name="connsiteY21" fmla="*/ 88849 h 3576464"/>
              <a:gd name="connsiteX22" fmla="*/ 1746738 w 3180406"/>
              <a:gd name="connsiteY22" fmla="*/ 493295 h 3576464"/>
              <a:gd name="connsiteX23" fmla="*/ 1641231 w 3180406"/>
              <a:gd name="connsiteY23" fmla="*/ 214644 h 3576464"/>
              <a:gd name="connsiteX24" fmla="*/ 1594338 w 3180406"/>
              <a:gd name="connsiteY24"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357554 w 3180406"/>
              <a:gd name="connsiteY3" fmla="*/ 1360803 h 3576464"/>
              <a:gd name="connsiteX4" fmla="*/ 222738 w 3180406"/>
              <a:gd name="connsiteY4" fmla="*/ 1079449 h 3576464"/>
              <a:gd name="connsiteX5" fmla="*/ 0 w 3180406"/>
              <a:gd name="connsiteY5" fmla="*/ 1208403 h 3576464"/>
              <a:gd name="connsiteX6" fmla="*/ 246184 w 3180406"/>
              <a:gd name="connsiteY6" fmla="*/ 1501480 h 3576464"/>
              <a:gd name="connsiteX7" fmla="*/ 1471246 w 3180406"/>
              <a:gd name="connsiteY7" fmla="*/ 880156 h 3576464"/>
              <a:gd name="connsiteX8" fmla="*/ 1541584 w 3180406"/>
              <a:gd name="connsiteY8" fmla="*/ 1237710 h 3576464"/>
              <a:gd name="connsiteX9" fmla="*/ 1565031 w 3180406"/>
              <a:gd name="connsiteY9" fmla="*/ 2650341 h 3576464"/>
              <a:gd name="connsiteX10" fmla="*/ 1336431 w 3180406"/>
              <a:gd name="connsiteY10" fmla="*/ 3295110 h 3576464"/>
              <a:gd name="connsiteX11" fmla="*/ 386861 w 3180406"/>
              <a:gd name="connsiteY11" fmla="*/ 3470956 h 3576464"/>
              <a:gd name="connsiteX12" fmla="*/ 386861 w 3180406"/>
              <a:gd name="connsiteY12" fmla="*/ 3576464 h 3576464"/>
              <a:gd name="connsiteX13" fmla="*/ 2836984 w 3180406"/>
              <a:gd name="connsiteY13" fmla="*/ 3564741 h 3576464"/>
              <a:gd name="connsiteX14" fmla="*/ 2813538 w 3180406"/>
              <a:gd name="connsiteY14" fmla="*/ 3459233 h 3576464"/>
              <a:gd name="connsiteX15" fmla="*/ 1811215 w 3180406"/>
              <a:gd name="connsiteY15" fmla="*/ 3148572 h 3576464"/>
              <a:gd name="connsiteX16" fmla="*/ 1641231 w 3180406"/>
              <a:gd name="connsiteY16" fmla="*/ 2644480 h 3576464"/>
              <a:gd name="connsiteX17" fmla="*/ 1647092 w 3180406"/>
              <a:gd name="connsiteY17" fmla="*/ 1190818 h 3576464"/>
              <a:gd name="connsiteX18" fmla="*/ 1781908 w 3180406"/>
              <a:gd name="connsiteY18" fmla="*/ 710172 h 3576464"/>
              <a:gd name="connsiteX19" fmla="*/ 3032223 w 3180406"/>
              <a:gd name="connsiteY19" fmla="*/ 527729 h 3576464"/>
              <a:gd name="connsiteX20" fmla="*/ 3176954 w 3180406"/>
              <a:gd name="connsiteY20" fmla="*/ 106433 h 3576464"/>
              <a:gd name="connsiteX21" fmla="*/ 2889738 w 3180406"/>
              <a:gd name="connsiteY21" fmla="*/ 88849 h 3576464"/>
              <a:gd name="connsiteX22" fmla="*/ 1746738 w 3180406"/>
              <a:gd name="connsiteY22" fmla="*/ 493295 h 3576464"/>
              <a:gd name="connsiteX23" fmla="*/ 1641231 w 3180406"/>
              <a:gd name="connsiteY23" fmla="*/ 214644 h 3576464"/>
              <a:gd name="connsiteX24" fmla="*/ 1594338 w 3180406"/>
              <a:gd name="connsiteY24"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357554 w 3180406"/>
              <a:gd name="connsiteY3" fmla="*/ 1360803 h 3576464"/>
              <a:gd name="connsiteX4" fmla="*/ 222738 w 3180406"/>
              <a:gd name="connsiteY4" fmla="*/ 1079449 h 3576464"/>
              <a:gd name="connsiteX5" fmla="*/ 0 w 3180406"/>
              <a:gd name="connsiteY5" fmla="*/ 1208403 h 3576464"/>
              <a:gd name="connsiteX6" fmla="*/ 246184 w 3180406"/>
              <a:gd name="connsiteY6" fmla="*/ 1501480 h 3576464"/>
              <a:gd name="connsiteX7" fmla="*/ 1471246 w 3180406"/>
              <a:gd name="connsiteY7" fmla="*/ 880156 h 3576464"/>
              <a:gd name="connsiteX8" fmla="*/ 1541584 w 3180406"/>
              <a:gd name="connsiteY8" fmla="*/ 1237710 h 3576464"/>
              <a:gd name="connsiteX9" fmla="*/ 1565031 w 3180406"/>
              <a:gd name="connsiteY9" fmla="*/ 2650341 h 3576464"/>
              <a:gd name="connsiteX10" fmla="*/ 1336431 w 3180406"/>
              <a:gd name="connsiteY10" fmla="*/ 3295110 h 3576464"/>
              <a:gd name="connsiteX11" fmla="*/ 386861 w 3180406"/>
              <a:gd name="connsiteY11" fmla="*/ 3470956 h 3576464"/>
              <a:gd name="connsiteX12" fmla="*/ 386861 w 3180406"/>
              <a:gd name="connsiteY12" fmla="*/ 3576464 h 3576464"/>
              <a:gd name="connsiteX13" fmla="*/ 2836984 w 3180406"/>
              <a:gd name="connsiteY13" fmla="*/ 3564741 h 3576464"/>
              <a:gd name="connsiteX14" fmla="*/ 2813538 w 3180406"/>
              <a:gd name="connsiteY14" fmla="*/ 3459233 h 3576464"/>
              <a:gd name="connsiteX15" fmla="*/ 1811215 w 3180406"/>
              <a:gd name="connsiteY15" fmla="*/ 3148572 h 3576464"/>
              <a:gd name="connsiteX16" fmla="*/ 1641231 w 3180406"/>
              <a:gd name="connsiteY16" fmla="*/ 2644480 h 3576464"/>
              <a:gd name="connsiteX17" fmla="*/ 1647092 w 3180406"/>
              <a:gd name="connsiteY17" fmla="*/ 1190818 h 3576464"/>
              <a:gd name="connsiteX18" fmla="*/ 1726114 w 3180406"/>
              <a:gd name="connsiteY18" fmla="*/ 626481 h 3576464"/>
              <a:gd name="connsiteX19" fmla="*/ 3032223 w 3180406"/>
              <a:gd name="connsiteY19" fmla="*/ 527729 h 3576464"/>
              <a:gd name="connsiteX20" fmla="*/ 3176954 w 3180406"/>
              <a:gd name="connsiteY20" fmla="*/ 106433 h 3576464"/>
              <a:gd name="connsiteX21" fmla="*/ 2889738 w 3180406"/>
              <a:gd name="connsiteY21" fmla="*/ 88849 h 3576464"/>
              <a:gd name="connsiteX22" fmla="*/ 1746738 w 3180406"/>
              <a:gd name="connsiteY22" fmla="*/ 493295 h 3576464"/>
              <a:gd name="connsiteX23" fmla="*/ 1641231 w 3180406"/>
              <a:gd name="connsiteY23" fmla="*/ 214644 h 3576464"/>
              <a:gd name="connsiteX24" fmla="*/ 1594338 w 3180406"/>
              <a:gd name="connsiteY24"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357554 w 3180406"/>
              <a:gd name="connsiteY3" fmla="*/ 1360803 h 3576464"/>
              <a:gd name="connsiteX4" fmla="*/ 222738 w 3180406"/>
              <a:gd name="connsiteY4" fmla="*/ 1079449 h 3576464"/>
              <a:gd name="connsiteX5" fmla="*/ 0 w 3180406"/>
              <a:gd name="connsiteY5" fmla="*/ 1208403 h 3576464"/>
              <a:gd name="connsiteX6" fmla="*/ 246184 w 3180406"/>
              <a:gd name="connsiteY6" fmla="*/ 1501480 h 3576464"/>
              <a:gd name="connsiteX7" fmla="*/ 1471246 w 3180406"/>
              <a:gd name="connsiteY7" fmla="*/ 880156 h 3576464"/>
              <a:gd name="connsiteX8" fmla="*/ 1541584 w 3180406"/>
              <a:gd name="connsiteY8" fmla="*/ 1237710 h 3576464"/>
              <a:gd name="connsiteX9" fmla="*/ 1565031 w 3180406"/>
              <a:gd name="connsiteY9" fmla="*/ 2650341 h 3576464"/>
              <a:gd name="connsiteX10" fmla="*/ 1336431 w 3180406"/>
              <a:gd name="connsiteY10" fmla="*/ 3295110 h 3576464"/>
              <a:gd name="connsiteX11" fmla="*/ 386861 w 3180406"/>
              <a:gd name="connsiteY11" fmla="*/ 3470956 h 3576464"/>
              <a:gd name="connsiteX12" fmla="*/ 386861 w 3180406"/>
              <a:gd name="connsiteY12" fmla="*/ 3576464 h 3576464"/>
              <a:gd name="connsiteX13" fmla="*/ 2836984 w 3180406"/>
              <a:gd name="connsiteY13" fmla="*/ 3564741 h 3576464"/>
              <a:gd name="connsiteX14" fmla="*/ 2813538 w 3180406"/>
              <a:gd name="connsiteY14" fmla="*/ 3459233 h 3576464"/>
              <a:gd name="connsiteX15" fmla="*/ 1811215 w 3180406"/>
              <a:gd name="connsiteY15" fmla="*/ 3148572 h 3576464"/>
              <a:gd name="connsiteX16" fmla="*/ 1641231 w 3180406"/>
              <a:gd name="connsiteY16" fmla="*/ 2644480 h 3576464"/>
              <a:gd name="connsiteX17" fmla="*/ 1647092 w 3180406"/>
              <a:gd name="connsiteY17" fmla="*/ 1190818 h 3576464"/>
              <a:gd name="connsiteX18" fmla="*/ 1726114 w 3180406"/>
              <a:gd name="connsiteY18" fmla="*/ 626481 h 3576464"/>
              <a:gd name="connsiteX19" fmla="*/ 3032223 w 3180406"/>
              <a:gd name="connsiteY19" fmla="*/ 527729 h 3576464"/>
              <a:gd name="connsiteX20" fmla="*/ 3176954 w 3180406"/>
              <a:gd name="connsiteY20" fmla="*/ 106433 h 3576464"/>
              <a:gd name="connsiteX21" fmla="*/ 2889738 w 3180406"/>
              <a:gd name="connsiteY21" fmla="*/ 88849 h 3576464"/>
              <a:gd name="connsiteX22" fmla="*/ 1746738 w 3180406"/>
              <a:gd name="connsiteY22" fmla="*/ 493295 h 3576464"/>
              <a:gd name="connsiteX23" fmla="*/ 1641231 w 3180406"/>
              <a:gd name="connsiteY23" fmla="*/ 214644 h 3576464"/>
              <a:gd name="connsiteX24" fmla="*/ 1594338 w 3180406"/>
              <a:gd name="connsiteY24"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357554 w 3180406"/>
              <a:gd name="connsiteY3" fmla="*/ 1360803 h 3576464"/>
              <a:gd name="connsiteX4" fmla="*/ 222738 w 3180406"/>
              <a:gd name="connsiteY4" fmla="*/ 1079449 h 3576464"/>
              <a:gd name="connsiteX5" fmla="*/ 0 w 3180406"/>
              <a:gd name="connsiteY5" fmla="*/ 1208403 h 3576464"/>
              <a:gd name="connsiteX6" fmla="*/ 246184 w 3180406"/>
              <a:gd name="connsiteY6" fmla="*/ 1501480 h 3576464"/>
              <a:gd name="connsiteX7" fmla="*/ 1471246 w 3180406"/>
              <a:gd name="connsiteY7" fmla="*/ 880156 h 3576464"/>
              <a:gd name="connsiteX8" fmla="*/ 1541584 w 3180406"/>
              <a:gd name="connsiteY8" fmla="*/ 1237710 h 3576464"/>
              <a:gd name="connsiteX9" fmla="*/ 1565031 w 3180406"/>
              <a:gd name="connsiteY9" fmla="*/ 2650341 h 3576464"/>
              <a:gd name="connsiteX10" fmla="*/ 1336431 w 3180406"/>
              <a:gd name="connsiteY10" fmla="*/ 3295110 h 3576464"/>
              <a:gd name="connsiteX11" fmla="*/ 386861 w 3180406"/>
              <a:gd name="connsiteY11" fmla="*/ 3470956 h 3576464"/>
              <a:gd name="connsiteX12" fmla="*/ 386861 w 3180406"/>
              <a:gd name="connsiteY12" fmla="*/ 3576464 h 3576464"/>
              <a:gd name="connsiteX13" fmla="*/ 2836984 w 3180406"/>
              <a:gd name="connsiteY13" fmla="*/ 3564741 h 3576464"/>
              <a:gd name="connsiteX14" fmla="*/ 2813538 w 3180406"/>
              <a:gd name="connsiteY14" fmla="*/ 3459233 h 3576464"/>
              <a:gd name="connsiteX15" fmla="*/ 1811215 w 3180406"/>
              <a:gd name="connsiteY15" fmla="*/ 3148572 h 3576464"/>
              <a:gd name="connsiteX16" fmla="*/ 1641231 w 3180406"/>
              <a:gd name="connsiteY16" fmla="*/ 2644480 h 3576464"/>
              <a:gd name="connsiteX17" fmla="*/ 1647092 w 3180406"/>
              <a:gd name="connsiteY17" fmla="*/ 1190818 h 3576464"/>
              <a:gd name="connsiteX18" fmla="*/ 1726114 w 3180406"/>
              <a:gd name="connsiteY18" fmla="*/ 626481 h 3576464"/>
              <a:gd name="connsiteX19" fmla="*/ 3032223 w 3180406"/>
              <a:gd name="connsiteY19" fmla="*/ 527729 h 3576464"/>
              <a:gd name="connsiteX20" fmla="*/ 3176954 w 3180406"/>
              <a:gd name="connsiteY20" fmla="*/ 106433 h 3576464"/>
              <a:gd name="connsiteX21" fmla="*/ 2889738 w 3180406"/>
              <a:gd name="connsiteY21" fmla="*/ 88849 h 3576464"/>
              <a:gd name="connsiteX22" fmla="*/ 1746738 w 3180406"/>
              <a:gd name="connsiteY22" fmla="*/ 493295 h 3576464"/>
              <a:gd name="connsiteX23" fmla="*/ 1641231 w 3180406"/>
              <a:gd name="connsiteY23" fmla="*/ 214644 h 3576464"/>
              <a:gd name="connsiteX24" fmla="*/ 1594338 w 3180406"/>
              <a:gd name="connsiteY24"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357554 w 3180406"/>
              <a:gd name="connsiteY3" fmla="*/ 1360803 h 3576464"/>
              <a:gd name="connsiteX4" fmla="*/ 222738 w 3180406"/>
              <a:gd name="connsiteY4" fmla="*/ 1079449 h 3576464"/>
              <a:gd name="connsiteX5" fmla="*/ 0 w 3180406"/>
              <a:gd name="connsiteY5" fmla="*/ 1208403 h 3576464"/>
              <a:gd name="connsiteX6" fmla="*/ 246184 w 3180406"/>
              <a:gd name="connsiteY6" fmla="*/ 1501480 h 3576464"/>
              <a:gd name="connsiteX7" fmla="*/ 1468146 w 3180406"/>
              <a:gd name="connsiteY7" fmla="*/ 805764 h 3576464"/>
              <a:gd name="connsiteX8" fmla="*/ 1541584 w 3180406"/>
              <a:gd name="connsiteY8" fmla="*/ 1237710 h 3576464"/>
              <a:gd name="connsiteX9" fmla="*/ 1565031 w 3180406"/>
              <a:gd name="connsiteY9" fmla="*/ 2650341 h 3576464"/>
              <a:gd name="connsiteX10" fmla="*/ 1336431 w 3180406"/>
              <a:gd name="connsiteY10" fmla="*/ 3295110 h 3576464"/>
              <a:gd name="connsiteX11" fmla="*/ 386861 w 3180406"/>
              <a:gd name="connsiteY11" fmla="*/ 3470956 h 3576464"/>
              <a:gd name="connsiteX12" fmla="*/ 386861 w 3180406"/>
              <a:gd name="connsiteY12" fmla="*/ 3576464 h 3576464"/>
              <a:gd name="connsiteX13" fmla="*/ 2836984 w 3180406"/>
              <a:gd name="connsiteY13" fmla="*/ 3564741 h 3576464"/>
              <a:gd name="connsiteX14" fmla="*/ 2813538 w 3180406"/>
              <a:gd name="connsiteY14" fmla="*/ 3459233 h 3576464"/>
              <a:gd name="connsiteX15" fmla="*/ 1811215 w 3180406"/>
              <a:gd name="connsiteY15" fmla="*/ 3148572 h 3576464"/>
              <a:gd name="connsiteX16" fmla="*/ 1641231 w 3180406"/>
              <a:gd name="connsiteY16" fmla="*/ 2644480 h 3576464"/>
              <a:gd name="connsiteX17" fmla="*/ 1647092 w 3180406"/>
              <a:gd name="connsiteY17" fmla="*/ 1190818 h 3576464"/>
              <a:gd name="connsiteX18" fmla="*/ 1726114 w 3180406"/>
              <a:gd name="connsiteY18" fmla="*/ 626481 h 3576464"/>
              <a:gd name="connsiteX19" fmla="*/ 3032223 w 3180406"/>
              <a:gd name="connsiteY19" fmla="*/ 527729 h 3576464"/>
              <a:gd name="connsiteX20" fmla="*/ 3176954 w 3180406"/>
              <a:gd name="connsiteY20" fmla="*/ 106433 h 3576464"/>
              <a:gd name="connsiteX21" fmla="*/ 2889738 w 3180406"/>
              <a:gd name="connsiteY21" fmla="*/ 88849 h 3576464"/>
              <a:gd name="connsiteX22" fmla="*/ 1746738 w 3180406"/>
              <a:gd name="connsiteY22" fmla="*/ 493295 h 3576464"/>
              <a:gd name="connsiteX23" fmla="*/ 1641231 w 3180406"/>
              <a:gd name="connsiteY23" fmla="*/ 214644 h 3576464"/>
              <a:gd name="connsiteX24" fmla="*/ 1594338 w 3180406"/>
              <a:gd name="connsiteY24"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222738 w 3180406"/>
              <a:gd name="connsiteY3" fmla="*/ 1079449 h 3576464"/>
              <a:gd name="connsiteX4" fmla="*/ 0 w 3180406"/>
              <a:gd name="connsiteY4" fmla="*/ 1208403 h 3576464"/>
              <a:gd name="connsiteX5" fmla="*/ 246184 w 3180406"/>
              <a:gd name="connsiteY5" fmla="*/ 1501480 h 3576464"/>
              <a:gd name="connsiteX6" fmla="*/ 1468146 w 3180406"/>
              <a:gd name="connsiteY6" fmla="*/ 805764 h 3576464"/>
              <a:gd name="connsiteX7" fmla="*/ 1541584 w 3180406"/>
              <a:gd name="connsiteY7" fmla="*/ 1237710 h 3576464"/>
              <a:gd name="connsiteX8" fmla="*/ 1565031 w 3180406"/>
              <a:gd name="connsiteY8" fmla="*/ 2650341 h 3576464"/>
              <a:gd name="connsiteX9" fmla="*/ 1336431 w 3180406"/>
              <a:gd name="connsiteY9" fmla="*/ 3295110 h 3576464"/>
              <a:gd name="connsiteX10" fmla="*/ 386861 w 3180406"/>
              <a:gd name="connsiteY10" fmla="*/ 3470956 h 3576464"/>
              <a:gd name="connsiteX11" fmla="*/ 386861 w 3180406"/>
              <a:gd name="connsiteY11" fmla="*/ 3576464 h 3576464"/>
              <a:gd name="connsiteX12" fmla="*/ 2836984 w 3180406"/>
              <a:gd name="connsiteY12" fmla="*/ 3564741 h 3576464"/>
              <a:gd name="connsiteX13" fmla="*/ 2813538 w 3180406"/>
              <a:gd name="connsiteY13" fmla="*/ 3459233 h 3576464"/>
              <a:gd name="connsiteX14" fmla="*/ 1811215 w 3180406"/>
              <a:gd name="connsiteY14" fmla="*/ 3148572 h 3576464"/>
              <a:gd name="connsiteX15" fmla="*/ 1641231 w 3180406"/>
              <a:gd name="connsiteY15" fmla="*/ 2644480 h 3576464"/>
              <a:gd name="connsiteX16" fmla="*/ 1647092 w 3180406"/>
              <a:gd name="connsiteY16" fmla="*/ 1190818 h 3576464"/>
              <a:gd name="connsiteX17" fmla="*/ 1726114 w 3180406"/>
              <a:gd name="connsiteY17" fmla="*/ 626481 h 3576464"/>
              <a:gd name="connsiteX18" fmla="*/ 3032223 w 3180406"/>
              <a:gd name="connsiteY18" fmla="*/ 527729 h 3576464"/>
              <a:gd name="connsiteX19" fmla="*/ 3176954 w 3180406"/>
              <a:gd name="connsiteY19" fmla="*/ 106433 h 3576464"/>
              <a:gd name="connsiteX20" fmla="*/ 2889738 w 3180406"/>
              <a:gd name="connsiteY20" fmla="*/ 88849 h 3576464"/>
              <a:gd name="connsiteX21" fmla="*/ 1746738 w 3180406"/>
              <a:gd name="connsiteY21" fmla="*/ 493295 h 3576464"/>
              <a:gd name="connsiteX22" fmla="*/ 1641231 w 3180406"/>
              <a:gd name="connsiteY22" fmla="*/ 214644 h 3576464"/>
              <a:gd name="connsiteX23" fmla="*/ 1594338 w 3180406"/>
              <a:gd name="connsiteY23"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222738 w 3180406"/>
              <a:gd name="connsiteY3" fmla="*/ 1079449 h 3576464"/>
              <a:gd name="connsiteX4" fmla="*/ 0 w 3180406"/>
              <a:gd name="connsiteY4" fmla="*/ 1208403 h 3576464"/>
              <a:gd name="connsiteX5" fmla="*/ 246184 w 3180406"/>
              <a:gd name="connsiteY5" fmla="*/ 1501480 h 3576464"/>
              <a:gd name="connsiteX6" fmla="*/ 1468146 w 3180406"/>
              <a:gd name="connsiteY6" fmla="*/ 805764 h 3576464"/>
              <a:gd name="connsiteX7" fmla="*/ 1541584 w 3180406"/>
              <a:gd name="connsiteY7" fmla="*/ 1237710 h 3576464"/>
              <a:gd name="connsiteX8" fmla="*/ 1565031 w 3180406"/>
              <a:gd name="connsiteY8" fmla="*/ 2650341 h 3576464"/>
              <a:gd name="connsiteX9" fmla="*/ 1336431 w 3180406"/>
              <a:gd name="connsiteY9" fmla="*/ 3295110 h 3576464"/>
              <a:gd name="connsiteX10" fmla="*/ 386861 w 3180406"/>
              <a:gd name="connsiteY10" fmla="*/ 3470956 h 3576464"/>
              <a:gd name="connsiteX11" fmla="*/ 386861 w 3180406"/>
              <a:gd name="connsiteY11" fmla="*/ 3576464 h 3576464"/>
              <a:gd name="connsiteX12" fmla="*/ 2836984 w 3180406"/>
              <a:gd name="connsiteY12" fmla="*/ 3564741 h 3576464"/>
              <a:gd name="connsiteX13" fmla="*/ 2813538 w 3180406"/>
              <a:gd name="connsiteY13" fmla="*/ 3459233 h 3576464"/>
              <a:gd name="connsiteX14" fmla="*/ 1811215 w 3180406"/>
              <a:gd name="connsiteY14" fmla="*/ 3148572 h 3576464"/>
              <a:gd name="connsiteX15" fmla="*/ 1641231 w 3180406"/>
              <a:gd name="connsiteY15" fmla="*/ 2644480 h 3576464"/>
              <a:gd name="connsiteX16" fmla="*/ 1647092 w 3180406"/>
              <a:gd name="connsiteY16" fmla="*/ 1190818 h 3576464"/>
              <a:gd name="connsiteX17" fmla="*/ 1726114 w 3180406"/>
              <a:gd name="connsiteY17" fmla="*/ 626481 h 3576464"/>
              <a:gd name="connsiteX18" fmla="*/ 3032223 w 3180406"/>
              <a:gd name="connsiteY18" fmla="*/ 527729 h 3576464"/>
              <a:gd name="connsiteX19" fmla="*/ 3176954 w 3180406"/>
              <a:gd name="connsiteY19" fmla="*/ 106433 h 3576464"/>
              <a:gd name="connsiteX20" fmla="*/ 2889738 w 3180406"/>
              <a:gd name="connsiteY20" fmla="*/ 88849 h 3576464"/>
              <a:gd name="connsiteX21" fmla="*/ 1746738 w 3180406"/>
              <a:gd name="connsiteY21" fmla="*/ 493295 h 3576464"/>
              <a:gd name="connsiteX22" fmla="*/ 1641231 w 3180406"/>
              <a:gd name="connsiteY22" fmla="*/ 214644 h 3576464"/>
              <a:gd name="connsiteX23" fmla="*/ 1594338 w 3180406"/>
              <a:gd name="connsiteY23"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222738 w 3180406"/>
              <a:gd name="connsiteY3" fmla="*/ 1079449 h 3576464"/>
              <a:gd name="connsiteX4" fmla="*/ 0 w 3180406"/>
              <a:gd name="connsiteY4" fmla="*/ 1208403 h 3576464"/>
              <a:gd name="connsiteX5" fmla="*/ 246184 w 3180406"/>
              <a:gd name="connsiteY5" fmla="*/ 1501480 h 3576464"/>
              <a:gd name="connsiteX6" fmla="*/ 1468146 w 3180406"/>
              <a:gd name="connsiteY6" fmla="*/ 805764 h 3576464"/>
              <a:gd name="connsiteX7" fmla="*/ 1541584 w 3180406"/>
              <a:gd name="connsiteY7" fmla="*/ 1237710 h 3576464"/>
              <a:gd name="connsiteX8" fmla="*/ 1565031 w 3180406"/>
              <a:gd name="connsiteY8" fmla="*/ 2650341 h 3576464"/>
              <a:gd name="connsiteX9" fmla="*/ 1336431 w 3180406"/>
              <a:gd name="connsiteY9" fmla="*/ 3295110 h 3576464"/>
              <a:gd name="connsiteX10" fmla="*/ 386861 w 3180406"/>
              <a:gd name="connsiteY10" fmla="*/ 3470956 h 3576464"/>
              <a:gd name="connsiteX11" fmla="*/ 386861 w 3180406"/>
              <a:gd name="connsiteY11" fmla="*/ 3576464 h 3576464"/>
              <a:gd name="connsiteX12" fmla="*/ 2836984 w 3180406"/>
              <a:gd name="connsiteY12" fmla="*/ 3564741 h 3576464"/>
              <a:gd name="connsiteX13" fmla="*/ 2813538 w 3180406"/>
              <a:gd name="connsiteY13" fmla="*/ 3459233 h 3576464"/>
              <a:gd name="connsiteX14" fmla="*/ 1811215 w 3180406"/>
              <a:gd name="connsiteY14" fmla="*/ 3148572 h 3576464"/>
              <a:gd name="connsiteX15" fmla="*/ 1641231 w 3180406"/>
              <a:gd name="connsiteY15" fmla="*/ 2644480 h 3576464"/>
              <a:gd name="connsiteX16" fmla="*/ 1647092 w 3180406"/>
              <a:gd name="connsiteY16" fmla="*/ 1190818 h 3576464"/>
              <a:gd name="connsiteX17" fmla="*/ 1726114 w 3180406"/>
              <a:gd name="connsiteY17" fmla="*/ 626481 h 3576464"/>
              <a:gd name="connsiteX18" fmla="*/ 3032223 w 3180406"/>
              <a:gd name="connsiteY18" fmla="*/ 527729 h 3576464"/>
              <a:gd name="connsiteX19" fmla="*/ 3176954 w 3180406"/>
              <a:gd name="connsiteY19" fmla="*/ 106433 h 3576464"/>
              <a:gd name="connsiteX20" fmla="*/ 2889738 w 3180406"/>
              <a:gd name="connsiteY20" fmla="*/ 88849 h 3576464"/>
              <a:gd name="connsiteX21" fmla="*/ 1746738 w 3180406"/>
              <a:gd name="connsiteY21" fmla="*/ 493295 h 3576464"/>
              <a:gd name="connsiteX22" fmla="*/ 1641231 w 3180406"/>
              <a:gd name="connsiteY22" fmla="*/ 214644 h 3576464"/>
              <a:gd name="connsiteX23" fmla="*/ 1594338 w 3180406"/>
              <a:gd name="connsiteY23"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222738 w 3180406"/>
              <a:gd name="connsiteY3" fmla="*/ 1079449 h 3576464"/>
              <a:gd name="connsiteX4" fmla="*/ 0 w 3180406"/>
              <a:gd name="connsiteY4" fmla="*/ 1208403 h 3576464"/>
              <a:gd name="connsiteX5" fmla="*/ 246184 w 3180406"/>
              <a:gd name="connsiteY5" fmla="*/ 1501480 h 3576464"/>
              <a:gd name="connsiteX6" fmla="*/ 1468146 w 3180406"/>
              <a:gd name="connsiteY6" fmla="*/ 805764 h 3576464"/>
              <a:gd name="connsiteX7" fmla="*/ 1541584 w 3180406"/>
              <a:gd name="connsiteY7" fmla="*/ 1237710 h 3576464"/>
              <a:gd name="connsiteX8" fmla="*/ 1565031 w 3180406"/>
              <a:gd name="connsiteY8" fmla="*/ 2650341 h 3576464"/>
              <a:gd name="connsiteX9" fmla="*/ 1336431 w 3180406"/>
              <a:gd name="connsiteY9" fmla="*/ 3295110 h 3576464"/>
              <a:gd name="connsiteX10" fmla="*/ 386861 w 3180406"/>
              <a:gd name="connsiteY10" fmla="*/ 3470956 h 3576464"/>
              <a:gd name="connsiteX11" fmla="*/ 386861 w 3180406"/>
              <a:gd name="connsiteY11" fmla="*/ 3576464 h 3576464"/>
              <a:gd name="connsiteX12" fmla="*/ 2836984 w 3180406"/>
              <a:gd name="connsiteY12" fmla="*/ 3564741 h 3576464"/>
              <a:gd name="connsiteX13" fmla="*/ 2813538 w 3180406"/>
              <a:gd name="connsiteY13" fmla="*/ 3459233 h 3576464"/>
              <a:gd name="connsiteX14" fmla="*/ 1811215 w 3180406"/>
              <a:gd name="connsiteY14" fmla="*/ 3148572 h 3576464"/>
              <a:gd name="connsiteX15" fmla="*/ 1641231 w 3180406"/>
              <a:gd name="connsiteY15" fmla="*/ 2644480 h 3576464"/>
              <a:gd name="connsiteX16" fmla="*/ 1647092 w 3180406"/>
              <a:gd name="connsiteY16" fmla="*/ 1190818 h 3576464"/>
              <a:gd name="connsiteX17" fmla="*/ 1726114 w 3180406"/>
              <a:gd name="connsiteY17" fmla="*/ 626481 h 3576464"/>
              <a:gd name="connsiteX18" fmla="*/ 3032223 w 3180406"/>
              <a:gd name="connsiteY18" fmla="*/ 527729 h 3576464"/>
              <a:gd name="connsiteX19" fmla="*/ 3176954 w 3180406"/>
              <a:gd name="connsiteY19" fmla="*/ 106433 h 3576464"/>
              <a:gd name="connsiteX20" fmla="*/ 2889738 w 3180406"/>
              <a:gd name="connsiteY20" fmla="*/ 88849 h 3576464"/>
              <a:gd name="connsiteX21" fmla="*/ 1746738 w 3180406"/>
              <a:gd name="connsiteY21" fmla="*/ 493295 h 3576464"/>
              <a:gd name="connsiteX22" fmla="*/ 1641231 w 3180406"/>
              <a:gd name="connsiteY22" fmla="*/ 214644 h 3576464"/>
              <a:gd name="connsiteX23" fmla="*/ 1594338 w 3180406"/>
              <a:gd name="connsiteY23"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222738 w 3180406"/>
              <a:gd name="connsiteY3" fmla="*/ 1079449 h 3576464"/>
              <a:gd name="connsiteX4" fmla="*/ 0 w 3180406"/>
              <a:gd name="connsiteY4" fmla="*/ 1208403 h 3576464"/>
              <a:gd name="connsiteX5" fmla="*/ 246184 w 3180406"/>
              <a:gd name="connsiteY5" fmla="*/ 1501480 h 3576464"/>
              <a:gd name="connsiteX6" fmla="*/ 1468146 w 3180406"/>
              <a:gd name="connsiteY6" fmla="*/ 805764 h 3576464"/>
              <a:gd name="connsiteX7" fmla="*/ 1541584 w 3180406"/>
              <a:gd name="connsiteY7" fmla="*/ 1237710 h 3576464"/>
              <a:gd name="connsiteX8" fmla="*/ 1565031 w 3180406"/>
              <a:gd name="connsiteY8" fmla="*/ 2650341 h 3576464"/>
              <a:gd name="connsiteX9" fmla="*/ 1336431 w 3180406"/>
              <a:gd name="connsiteY9" fmla="*/ 3295110 h 3576464"/>
              <a:gd name="connsiteX10" fmla="*/ 386861 w 3180406"/>
              <a:gd name="connsiteY10" fmla="*/ 3470956 h 3576464"/>
              <a:gd name="connsiteX11" fmla="*/ 386861 w 3180406"/>
              <a:gd name="connsiteY11" fmla="*/ 3576464 h 3576464"/>
              <a:gd name="connsiteX12" fmla="*/ 2836984 w 3180406"/>
              <a:gd name="connsiteY12" fmla="*/ 3564741 h 3576464"/>
              <a:gd name="connsiteX13" fmla="*/ 2813538 w 3180406"/>
              <a:gd name="connsiteY13" fmla="*/ 3459233 h 3576464"/>
              <a:gd name="connsiteX14" fmla="*/ 1811215 w 3180406"/>
              <a:gd name="connsiteY14" fmla="*/ 3148572 h 3576464"/>
              <a:gd name="connsiteX15" fmla="*/ 1641231 w 3180406"/>
              <a:gd name="connsiteY15" fmla="*/ 2644480 h 3576464"/>
              <a:gd name="connsiteX16" fmla="*/ 1647092 w 3180406"/>
              <a:gd name="connsiteY16" fmla="*/ 1190818 h 3576464"/>
              <a:gd name="connsiteX17" fmla="*/ 1726114 w 3180406"/>
              <a:gd name="connsiteY17" fmla="*/ 626481 h 3576464"/>
              <a:gd name="connsiteX18" fmla="*/ 3032223 w 3180406"/>
              <a:gd name="connsiteY18" fmla="*/ 527729 h 3576464"/>
              <a:gd name="connsiteX19" fmla="*/ 3176954 w 3180406"/>
              <a:gd name="connsiteY19" fmla="*/ 106433 h 3576464"/>
              <a:gd name="connsiteX20" fmla="*/ 2889738 w 3180406"/>
              <a:gd name="connsiteY20" fmla="*/ 88849 h 3576464"/>
              <a:gd name="connsiteX21" fmla="*/ 1746738 w 3180406"/>
              <a:gd name="connsiteY21" fmla="*/ 493295 h 3576464"/>
              <a:gd name="connsiteX22" fmla="*/ 1641231 w 3180406"/>
              <a:gd name="connsiteY22" fmla="*/ 214644 h 3576464"/>
              <a:gd name="connsiteX23" fmla="*/ 1594338 w 3180406"/>
              <a:gd name="connsiteY23"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222738 w 3180406"/>
              <a:gd name="connsiteY3" fmla="*/ 1079449 h 3576464"/>
              <a:gd name="connsiteX4" fmla="*/ 0 w 3180406"/>
              <a:gd name="connsiteY4" fmla="*/ 1208403 h 3576464"/>
              <a:gd name="connsiteX5" fmla="*/ 246184 w 3180406"/>
              <a:gd name="connsiteY5" fmla="*/ 1501480 h 3576464"/>
              <a:gd name="connsiteX6" fmla="*/ 1468146 w 3180406"/>
              <a:gd name="connsiteY6" fmla="*/ 805764 h 3576464"/>
              <a:gd name="connsiteX7" fmla="*/ 1541584 w 3180406"/>
              <a:gd name="connsiteY7" fmla="*/ 1237710 h 3576464"/>
              <a:gd name="connsiteX8" fmla="*/ 1565031 w 3180406"/>
              <a:gd name="connsiteY8" fmla="*/ 2650341 h 3576464"/>
              <a:gd name="connsiteX9" fmla="*/ 1336431 w 3180406"/>
              <a:gd name="connsiteY9" fmla="*/ 3295110 h 3576464"/>
              <a:gd name="connsiteX10" fmla="*/ 386861 w 3180406"/>
              <a:gd name="connsiteY10" fmla="*/ 3470956 h 3576464"/>
              <a:gd name="connsiteX11" fmla="*/ 386861 w 3180406"/>
              <a:gd name="connsiteY11" fmla="*/ 3576464 h 3576464"/>
              <a:gd name="connsiteX12" fmla="*/ 2836984 w 3180406"/>
              <a:gd name="connsiteY12" fmla="*/ 3564741 h 3576464"/>
              <a:gd name="connsiteX13" fmla="*/ 2813538 w 3180406"/>
              <a:gd name="connsiteY13" fmla="*/ 3459233 h 3576464"/>
              <a:gd name="connsiteX14" fmla="*/ 1811215 w 3180406"/>
              <a:gd name="connsiteY14" fmla="*/ 3148572 h 3576464"/>
              <a:gd name="connsiteX15" fmla="*/ 1641231 w 3180406"/>
              <a:gd name="connsiteY15" fmla="*/ 2644480 h 3576464"/>
              <a:gd name="connsiteX16" fmla="*/ 1647092 w 3180406"/>
              <a:gd name="connsiteY16" fmla="*/ 1190818 h 3576464"/>
              <a:gd name="connsiteX17" fmla="*/ 1726114 w 3180406"/>
              <a:gd name="connsiteY17" fmla="*/ 626481 h 3576464"/>
              <a:gd name="connsiteX18" fmla="*/ 3032223 w 3180406"/>
              <a:gd name="connsiteY18" fmla="*/ 527729 h 3576464"/>
              <a:gd name="connsiteX19" fmla="*/ 3176954 w 3180406"/>
              <a:gd name="connsiteY19" fmla="*/ 106433 h 3576464"/>
              <a:gd name="connsiteX20" fmla="*/ 2889738 w 3180406"/>
              <a:gd name="connsiteY20" fmla="*/ 88849 h 3576464"/>
              <a:gd name="connsiteX21" fmla="*/ 1746738 w 3180406"/>
              <a:gd name="connsiteY21" fmla="*/ 493295 h 3576464"/>
              <a:gd name="connsiteX22" fmla="*/ 1641231 w 3180406"/>
              <a:gd name="connsiteY22" fmla="*/ 214644 h 3576464"/>
              <a:gd name="connsiteX23" fmla="*/ 1594338 w 3180406"/>
              <a:gd name="connsiteY23" fmla="*/ 41956 h 3576464"/>
              <a:gd name="connsiteX0" fmla="*/ 1594338 w 3180406"/>
              <a:gd name="connsiteY0" fmla="*/ 41956 h 3576464"/>
              <a:gd name="connsiteX1" fmla="*/ 1574330 w 3180406"/>
              <a:gd name="connsiteY1" fmla="*/ 220903 h 3576464"/>
              <a:gd name="connsiteX2" fmla="*/ 1441938 w 3180406"/>
              <a:gd name="connsiteY2" fmla="*/ 657418 h 3576464"/>
              <a:gd name="connsiteX3" fmla="*/ 222738 w 3180406"/>
              <a:gd name="connsiteY3" fmla="*/ 1079449 h 3576464"/>
              <a:gd name="connsiteX4" fmla="*/ 0 w 3180406"/>
              <a:gd name="connsiteY4" fmla="*/ 1208403 h 3576464"/>
              <a:gd name="connsiteX5" fmla="*/ 246184 w 3180406"/>
              <a:gd name="connsiteY5" fmla="*/ 1501480 h 3576464"/>
              <a:gd name="connsiteX6" fmla="*/ 1468146 w 3180406"/>
              <a:gd name="connsiteY6" fmla="*/ 805764 h 3576464"/>
              <a:gd name="connsiteX7" fmla="*/ 1541584 w 3180406"/>
              <a:gd name="connsiteY7" fmla="*/ 1237710 h 3576464"/>
              <a:gd name="connsiteX8" fmla="*/ 1565031 w 3180406"/>
              <a:gd name="connsiteY8" fmla="*/ 2650341 h 3576464"/>
              <a:gd name="connsiteX9" fmla="*/ 1336431 w 3180406"/>
              <a:gd name="connsiteY9" fmla="*/ 3295110 h 3576464"/>
              <a:gd name="connsiteX10" fmla="*/ 386861 w 3180406"/>
              <a:gd name="connsiteY10" fmla="*/ 3470956 h 3576464"/>
              <a:gd name="connsiteX11" fmla="*/ 386861 w 3180406"/>
              <a:gd name="connsiteY11" fmla="*/ 3576464 h 3576464"/>
              <a:gd name="connsiteX12" fmla="*/ 2836984 w 3180406"/>
              <a:gd name="connsiteY12" fmla="*/ 3564741 h 3576464"/>
              <a:gd name="connsiteX13" fmla="*/ 2813538 w 3180406"/>
              <a:gd name="connsiteY13" fmla="*/ 3459233 h 3576464"/>
              <a:gd name="connsiteX14" fmla="*/ 1811215 w 3180406"/>
              <a:gd name="connsiteY14" fmla="*/ 3148572 h 3576464"/>
              <a:gd name="connsiteX15" fmla="*/ 1641231 w 3180406"/>
              <a:gd name="connsiteY15" fmla="*/ 2644480 h 3576464"/>
              <a:gd name="connsiteX16" fmla="*/ 1647092 w 3180406"/>
              <a:gd name="connsiteY16" fmla="*/ 1190818 h 3576464"/>
              <a:gd name="connsiteX17" fmla="*/ 1726114 w 3180406"/>
              <a:gd name="connsiteY17" fmla="*/ 626481 h 3576464"/>
              <a:gd name="connsiteX18" fmla="*/ 3032223 w 3180406"/>
              <a:gd name="connsiteY18" fmla="*/ 527729 h 3576464"/>
              <a:gd name="connsiteX19" fmla="*/ 3176954 w 3180406"/>
              <a:gd name="connsiteY19" fmla="*/ 106433 h 3576464"/>
              <a:gd name="connsiteX20" fmla="*/ 2889738 w 3180406"/>
              <a:gd name="connsiteY20" fmla="*/ 88849 h 3576464"/>
              <a:gd name="connsiteX21" fmla="*/ 1746738 w 3180406"/>
              <a:gd name="connsiteY21" fmla="*/ 493295 h 3576464"/>
              <a:gd name="connsiteX22" fmla="*/ 1641231 w 3180406"/>
              <a:gd name="connsiteY22" fmla="*/ 214644 h 3576464"/>
              <a:gd name="connsiteX23" fmla="*/ 1594338 w 3180406"/>
              <a:gd name="connsiteY23" fmla="*/ 41956 h 3576464"/>
              <a:gd name="connsiteX0" fmla="*/ 1371600 w 2957668"/>
              <a:gd name="connsiteY0" fmla="*/ 41956 h 3576464"/>
              <a:gd name="connsiteX1" fmla="*/ 1351592 w 2957668"/>
              <a:gd name="connsiteY1" fmla="*/ 220903 h 3576464"/>
              <a:gd name="connsiteX2" fmla="*/ 1219200 w 2957668"/>
              <a:gd name="connsiteY2" fmla="*/ 657418 h 3576464"/>
              <a:gd name="connsiteX3" fmla="*/ 0 w 2957668"/>
              <a:gd name="connsiteY3" fmla="*/ 1079449 h 3576464"/>
              <a:gd name="connsiteX4" fmla="*/ 23446 w 2957668"/>
              <a:gd name="connsiteY4" fmla="*/ 1501480 h 3576464"/>
              <a:gd name="connsiteX5" fmla="*/ 1245408 w 2957668"/>
              <a:gd name="connsiteY5" fmla="*/ 805764 h 3576464"/>
              <a:gd name="connsiteX6" fmla="*/ 1318846 w 2957668"/>
              <a:gd name="connsiteY6" fmla="*/ 1237710 h 3576464"/>
              <a:gd name="connsiteX7" fmla="*/ 1342293 w 2957668"/>
              <a:gd name="connsiteY7" fmla="*/ 2650341 h 3576464"/>
              <a:gd name="connsiteX8" fmla="*/ 1113693 w 2957668"/>
              <a:gd name="connsiteY8" fmla="*/ 3295110 h 3576464"/>
              <a:gd name="connsiteX9" fmla="*/ 164123 w 2957668"/>
              <a:gd name="connsiteY9" fmla="*/ 3470956 h 3576464"/>
              <a:gd name="connsiteX10" fmla="*/ 164123 w 2957668"/>
              <a:gd name="connsiteY10" fmla="*/ 3576464 h 3576464"/>
              <a:gd name="connsiteX11" fmla="*/ 2614246 w 2957668"/>
              <a:gd name="connsiteY11" fmla="*/ 3564741 h 3576464"/>
              <a:gd name="connsiteX12" fmla="*/ 2590800 w 2957668"/>
              <a:gd name="connsiteY12" fmla="*/ 3459233 h 3576464"/>
              <a:gd name="connsiteX13" fmla="*/ 1588477 w 2957668"/>
              <a:gd name="connsiteY13" fmla="*/ 3148572 h 3576464"/>
              <a:gd name="connsiteX14" fmla="*/ 1418493 w 2957668"/>
              <a:gd name="connsiteY14" fmla="*/ 2644480 h 3576464"/>
              <a:gd name="connsiteX15" fmla="*/ 1424354 w 2957668"/>
              <a:gd name="connsiteY15" fmla="*/ 1190818 h 3576464"/>
              <a:gd name="connsiteX16" fmla="*/ 1503376 w 2957668"/>
              <a:gd name="connsiteY16" fmla="*/ 626481 h 3576464"/>
              <a:gd name="connsiteX17" fmla="*/ 2809485 w 2957668"/>
              <a:gd name="connsiteY17" fmla="*/ 527729 h 3576464"/>
              <a:gd name="connsiteX18" fmla="*/ 2954216 w 2957668"/>
              <a:gd name="connsiteY18" fmla="*/ 106433 h 3576464"/>
              <a:gd name="connsiteX19" fmla="*/ 2667000 w 2957668"/>
              <a:gd name="connsiteY19" fmla="*/ 88849 h 3576464"/>
              <a:gd name="connsiteX20" fmla="*/ 1524000 w 2957668"/>
              <a:gd name="connsiteY20" fmla="*/ 493295 h 3576464"/>
              <a:gd name="connsiteX21" fmla="*/ 1418493 w 2957668"/>
              <a:gd name="connsiteY21" fmla="*/ 214644 h 3576464"/>
              <a:gd name="connsiteX22" fmla="*/ 1371600 w 2957668"/>
              <a:gd name="connsiteY22" fmla="*/ 41956 h 3576464"/>
              <a:gd name="connsiteX0" fmla="*/ 1533799 w 3119867"/>
              <a:gd name="connsiteY0" fmla="*/ 41956 h 3576464"/>
              <a:gd name="connsiteX1" fmla="*/ 1513791 w 3119867"/>
              <a:gd name="connsiteY1" fmla="*/ 220903 h 3576464"/>
              <a:gd name="connsiteX2" fmla="*/ 1381399 w 3119867"/>
              <a:gd name="connsiteY2" fmla="*/ 657418 h 3576464"/>
              <a:gd name="connsiteX3" fmla="*/ 162199 w 3119867"/>
              <a:gd name="connsiteY3" fmla="*/ 1079449 h 3576464"/>
              <a:gd name="connsiteX4" fmla="*/ 185645 w 3119867"/>
              <a:gd name="connsiteY4" fmla="*/ 1501480 h 3576464"/>
              <a:gd name="connsiteX5" fmla="*/ 1407607 w 3119867"/>
              <a:gd name="connsiteY5" fmla="*/ 805764 h 3576464"/>
              <a:gd name="connsiteX6" fmla="*/ 1481045 w 3119867"/>
              <a:gd name="connsiteY6" fmla="*/ 1237710 h 3576464"/>
              <a:gd name="connsiteX7" fmla="*/ 1504492 w 3119867"/>
              <a:gd name="connsiteY7" fmla="*/ 2650341 h 3576464"/>
              <a:gd name="connsiteX8" fmla="*/ 1275892 w 3119867"/>
              <a:gd name="connsiteY8" fmla="*/ 3295110 h 3576464"/>
              <a:gd name="connsiteX9" fmla="*/ 326322 w 3119867"/>
              <a:gd name="connsiteY9" fmla="*/ 3470956 h 3576464"/>
              <a:gd name="connsiteX10" fmla="*/ 326322 w 3119867"/>
              <a:gd name="connsiteY10" fmla="*/ 3576464 h 3576464"/>
              <a:gd name="connsiteX11" fmla="*/ 2776445 w 3119867"/>
              <a:gd name="connsiteY11" fmla="*/ 3564741 h 3576464"/>
              <a:gd name="connsiteX12" fmla="*/ 2752999 w 3119867"/>
              <a:gd name="connsiteY12" fmla="*/ 3459233 h 3576464"/>
              <a:gd name="connsiteX13" fmla="*/ 1750676 w 3119867"/>
              <a:gd name="connsiteY13" fmla="*/ 3148572 h 3576464"/>
              <a:gd name="connsiteX14" fmla="*/ 1580692 w 3119867"/>
              <a:gd name="connsiteY14" fmla="*/ 2644480 h 3576464"/>
              <a:gd name="connsiteX15" fmla="*/ 1586553 w 3119867"/>
              <a:gd name="connsiteY15" fmla="*/ 1190818 h 3576464"/>
              <a:gd name="connsiteX16" fmla="*/ 1665575 w 3119867"/>
              <a:gd name="connsiteY16" fmla="*/ 626481 h 3576464"/>
              <a:gd name="connsiteX17" fmla="*/ 2971684 w 3119867"/>
              <a:gd name="connsiteY17" fmla="*/ 527729 h 3576464"/>
              <a:gd name="connsiteX18" fmla="*/ 3116415 w 3119867"/>
              <a:gd name="connsiteY18" fmla="*/ 106433 h 3576464"/>
              <a:gd name="connsiteX19" fmla="*/ 2829199 w 3119867"/>
              <a:gd name="connsiteY19" fmla="*/ 88849 h 3576464"/>
              <a:gd name="connsiteX20" fmla="*/ 1686199 w 3119867"/>
              <a:gd name="connsiteY20" fmla="*/ 493295 h 3576464"/>
              <a:gd name="connsiteX21" fmla="*/ 1580692 w 3119867"/>
              <a:gd name="connsiteY21" fmla="*/ 214644 h 3576464"/>
              <a:gd name="connsiteX22" fmla="*/ 1533799 w 3119867"/>
              <a:gd name="connsiteY22" fmla="*/ 41956 h 3576464"/>
              <a:gd name="connsiteX0" fmla="*/ 1538937 w 3125005"/>
              <a:gd name="connsiteY0" fmla="*/ 41956 h 3576464"/>
              <a:gd name="connsiteX1" fmla="*/ 1518929 w 3125005"/>
              <a:gd name="connsiteY1" fmla="*/ 220903 h 3576464"/>
              <a:gd name="connsiteX2" fmla="*/ 1386537 w 3125005"/>
              <a:gd name="connsiteY2" fmla="*/ 657418 h 3576464"/>
              <a:gd name="connsiteX3" fmla="*/ 167337 w 3125005"/>
              <a:gd name="connsiteY3" fmla="*/ 1079449 h 3576464"/>
              <a:gd name="connsiteX4" fmla="*/ 190783 w 3125005"/>
              <a:gd name="connsiteY4" fmla="*/ 1501480 h 3576464"/>
              <a:gd name="connsiteX5" fmla="*/ 1412745 w 3125005"/>
              <a:gd name="connsiteY5" fmla="*/ 805764 h 3576464"/>
              <a:gd name="connsiteX6" fmla="*/ 1486183 w 3125005"/>
              <a:gd name="connsiteY6" fmla="*/ 1237710 h 3576464"/>
              <a:gd name="connsiteX7" fmla="*/ 1509630 w 3125005"/>
              <a:gd name="connsiteY7" fmla="*/ 2650341 h 3576464"/>
              <a:gd name="connsiteX8" fmla="*/ 1281030 w 3125005"/>
              <a:gd name="connsiteY8" fmla="*/ 3295110 h 3576464"/>
              <a:gd name="connsiteX9" fmla="*/ 331460 w 3125005"/>
              <a:gd name="connsiteY9" fmla="*/ 3470956 h 3576464"/>
              <a:gd name="connsiteX10" fmla="*/ 331460 w 3125005"/>
              <a:gd name="connsiteY10" fmla="*/ 3576464 h 3576464"/>
              <a:gd name="connsiteX11" fmla="*/ 2781583 w 3125005"/>
              <a:gd name="connsiteY11" fmla="*/ 3564741 h 3576464"/>
              <a:gd name="connsiteX12" fmla="*/ 2758137 w 3125005"/>
              <a:gd name="connsiteY12" fmla="*/ 3459233 h 3576464"/>
              <a:gd name="connsiteX13" fmla="*/ 1755814 w 3125005"/>
              <a:gd name="connsiteY13" fmla="*/ 3148572 h 3576464"/>
              <a:gd name="connsiteX14" fmla="*/ 1585830 w 3125005"/>
              <a:gd name="connsiteY14" fmla="*/ 2644480 h 3576464"/>
              <a:gd name="connsiteX15" fmla="*/ 1591691 w 3125005"/>
              <a:gd name="connsiteY15" fmla="*/ 1190818 h 3576464"/>
              <a:gd name="connsiteX16" fmla="*/ 1670713 w 3125005"/>
              <a:gd name="connsiteY16" fmla="*/ 626481 h 3576464"/>
              <a:gd name="connsiteX17" fmla="*/ 2976822 w 3125005"/>
              <a:gd name="connsiteY17" fmla="*/ 527729 h 3576464"/>
              <a:gd name="connsiteX18" fmla="*/ 3121553 w 3125005"/>
              <a:gd name="connsiteY18" fmla="*/ 106433 h 3576464"/>
              <a:gd name="connsiteX19" fmla="*/ 2834337 w 3125005"/>
              <a:gd name="connsiteY19" fmla="*/ 88849 h 3576464"/>
              <a:gd name="connsiteX20" fmla="*/ 1691337 w 3125005"/>
              <a:gd name="connsiteY20" fmla="*/ 493295 h 3576464"/>
              <a:gd name="connsiteX21" fmla="*/ 1585830 w 3125005"/>
              <a:gd name="connsiteY21" fmla="*/ 214644 h 3576464"/>
              <a:gd name="connsiteX22" fmla="*/ 1538937 w 3125005"/>
              <a:gd name="connsiteY22" fmla="*/ 41956 h 3576464"/>
              <a:gd name="connsiteX0" fmla="*/ 1538937 w 3125005"/>
              <a:gd name="connsiteY0" fmla="*/ 41956 h 3576464"/>
              <a:gd name="connsiteX1" fmla="*/ 1518929 w 3125005"/>
              <a:gd name="connsiteY1" fmla="*/ 220903 h 3576464"/>
              <a:gd name="connsiteX2" fmla="*/ 1386537 w 3125005"/>
              <a:gd name="connsiteY2" fmla="*/ 657418 h 3576464"/>
              <a:gd name="connsiteX3" fmla="*/ 167337 w 3125005"/>
              <a:gd name="connsiteY3" fmla="*/ 1079449 h 3576464"/>
              <a:gd name="connsiteX4" fmla="*/ 190783 w 3125005"/>
              <a:gd name="connsiteY4" fmla="*/ 1501480 h 3576464"/>
              <a:gd name="connsiteX5" fmla="*/ 1412745 w 3125005"/>
              <a:gd name="connsiteY5" fmla="*/ 805764 h 3576464"/>
              <a:gd name="connsiteX6" fmla="*/ 1486183 w 3125005"/>
              <a:gd name="connsiteY6" fmla="*/ 1237710 h 3576464"/>
              <a:gd name="connsiteX7" fmla="*/ 1509630 w 3125005"/>
              <a:gd name="connsiteY7" fmla="*/ 2650341 h 3576464"/>
              <a:gd name="connsiteX8" fmla="*/ 1281030 w 3125005"/>
              <a:gd name="connsiteY8" fmla="*/ 3295110 h 3576464"/>
              <a:gd name="connsiteX9" fmla="*/ 331460 w 3125005"/>
              <a:gd name="connsiteY9" fmla="*/ 3470956 h 3576464"/>
              <a:gd name="connsiteX10" fmla="*/ 331460 w 3125005"/>
              <a:gd name="connsiteY10" fmla="*/ 3576464 h 3576464"/>
              <a:gd name="connsiteX11" fmla="*/ 2781583 w 3125005"/>
              <a:gd name="connsiteY11" fmla="*/ 3564741 h 3576464"/>
              <a:gd name="connsiteX12" fmla="*/ 2758137 w 3125005"/>
              <a:gd name="connsiteY12" fmla="*/ 3459233 h 3576464"/>
              <a:gd name="connsiteX13" fmla="*/ 1755814 w 3125005"/>
              <a:gd name="connsiteY13" fmla="*/ 3148572 h 3576464"/>
              <a:gd name="connsiteX14" fmla="*/ 1585830 w 3125005"/>
              <a:gd name="connsiteY14" fmla="*/ 2644480 h 3576464"/>
              <a:gd name="connsiteX15" fmla="*/ 1591691 w 3125005"/>
              <a:gd name="connsiteY15" fmla="*/ 1190818 h 3576464"/>
              <a:gd name="connsiteX16" fmla="*/ 1670713 w 3125005"/>
              <a:gd name="connsiteY16" fmla="*/ 626481 h 3576464"/>
              <a:gd name="connsiteX17" fmla="*/ 2976822 w 3125005"/>
              <a:gd name="connsiteY17" fmla="*/ 527729 h 3576464"/>
              <a:gd name="connsiteX18" fmla="*/ 3121553 w 3125005"/>
              <a:gd name="connsiteY18" fmla="*/ 106433 h 3576464"/>
              <a:gd name="connsiteX19" fmla="*/ 2834337 w 3125005"/>
              <a:gd name="connsiteY19" fmla="*/ 88849 h 3576464"/>
              <a:gd name="connsiteX20" fmla="*/ 1691337 w 3125005"/>
              <a:gd name="connsiteY20" fmla="*/ 493295 h 3576464"/>
              <a:gd name="connsiteX21" fmla="*/ 1585830 w 3125005"/>
              <a:gd name="connsiteY21" fmla="*/ 214644 h 3576464"/>
              <a:gd name="connsiteX22" fmla="*/ 1538937 w 3125005"/>
              <a:gd name="connsiteY22" fmla="*/ 41956 h 3576464"/>
              <a:gd name="connsiteX0" fmla="*/ 1541202 w 3127270"/>
              <a:gd name="connsiteY0" fmla="*/ 41956 h 3576464"/>
              <a:gd name="connsiteX1" fmla="*/ 1521194 w 3127270"/>
              <a:gd name="connsiteY1" fmla="*/ 220903 h 3576464"/>
              <a:gd name="connsiteX2" fmla="*/ 1388802 w 3127270"/>
              <a:gd name="connsiteY2" fmla="*/ 657418 h 3576464"/>
              <a:gd name="connsiteX3" fmla="*/ 169602 w 3127270"/>
              <a:gd name="connsiteY3" fmla="*/ 1079449 h 3576464"/>
              <a:gd name="connsiteX4" fmla="*/ 193048 w 3127270"/>
              <a:gd name="connsiteY4" fmla="*/ 1501480 h 3576464"/>
              <a:gd name="connsiteX5" fmla="*/ 1415010 w 3127270"/>
              <a:gd name="connsiteY5" fmla="*/ 805764 h 3576464"/>
              <a:gd name="connsiteX6" fmla="*/ 1488448 w 3127270"/>
              <a:gd name="connsiteY6" fmla="*/ 1237710 h 3576464"/>
              <a:gd name="connsiteX7" fmla="*/ 1511895 w 3127270"/>
              <a:gd name="connsiteY7" fmla="*/ 2650341 h 3576464"/>
              <a:gd name="connsiteX8" fmla="*/ 1283295 w 3127270"/>
              <a:gd name="connsiteY8" fmla="*/ 3295110 h 3576464"/>
              <a:gd name="connsiteX9" fmla="*/ 333725 w 3127270"/>
              <a:gd name="connsiteY9" fmla="*/ 3470956 h 3576464"/>
              <a:gd name="connsiteX10" fmla="*/ 333725 w 3127270"/>
              <a:gd name="connsiteY10" fmla="*/ 3576464 h 3576464"/>
              <a:gd name="connsiteX11" fmla="*/ 2783848 w 3127270"/>
              <a:gd name="connsiteY11" fmla="*/ 3564741 h 3576464"/>
              <a:gd name="connsiteX12" fmla="*/ 2760402 w 3127270"/>
              <a:gd name="connsiteY12" fmla="*/ 3459233 h 3576464"/>
              <a:gd name="connsiteX13" fmla="*/ 1758079 w 3127270"/>
              <a:gd name="connsiteY13" fmla="*/ 3148572 h 3576464"/>
              <a:gd name="connsiteX14" fmla="*/ 1588095 w 3127270"/>
              <a:gd name="connsiteY14" fmla="*/ 2644480 h 3576464"/>
              <a:gd name="connsiteX15" fmla="*/ 1593956 w 3127270"/>
              <a:gd name="connsiteY15" fmla="*/ 1190818 h 3576464"/>
              <a:gd name="connsiteX16" fmla="*/ 1672978 w 3127270"/>
              <a:gd name="connsiteY16" fmla="*/ 626481 h 3576464"/>
              <a:gd name="connsiteX17" fmla="*/ 2979087 w 3127270"/>
              <a:gd name="connsiteY17" fmla="*/ 527729 h 3576464"/>
              <a:gd name="connsiteX18" fmla="*/ 3123818 w 3127270"/>
              <a:gd name="connsiteY18" fmla="*/ 106433 h 3576464"/>
              <a:gd name="connsiteX19" fmla="*/ 2836602 w 3127270"/>
              <a:gd name="connsiteY19" fmla="*/ 88849 h 3576464"/>
              <a:gd name="connsiteX20" fmla="*/ 1693602 w 3127270"/>
              <a:gd name="connsiteY20" fmla="*/ 493295 h 3576464"/>
              <a:gd name="connsiteX21" fmla="*/ 1588095 w 3127270"/>
              <a:gd name="connsiteY21" fmla="*/ 214644 h 3576464"/>
              <a:gd name="connsiteX22" fmla="*/ 1541202 w 3127270"/>
              <a:gd name="connsiteY22" fmla="*/ 41956 h 3576464"/>
              <a:gd name="connsiteX0" fmla="*/ 1540305 w 3126373"/>
              <a:gd name="connsiteY0" fmla="*/ 41956 h 3576464"/>
              <a:gd name="connsiteX1" fmla="*/ 1520297 w 3126373"/>
              <a:gd name="connsiteY1" fmla="*/ 220903 h 3576464"/>
              <a:gd name="connsiteX2" fmla="*/ 1387905 w 3126373"/>
              <a:gd name="connsiteY2" fmla="*/ 657418 h 3576464"/>
              <a:gd name="connsiteX3" fmla="*/ 171805 w 3126373"/>
              <a:gd name="connsiteY3" fmla="*/ 1073250 h 3576464"/>
              <a:gd name="connsiteX4" fmla="*/ 192151 w 3126373"/>
              <a:gd name="connsiteY4" fmla="*/ 1501480 h 3576464"/>
              <a:gd name="connsiteX5" fmla="*/ 1414113 w 3126373"/>
              <a:gd name="connsiteY5" fmla="*/ 805764 h 3576464"/>
              <a:gd name="connsiteX6" fmla="*/ 1487551 w 3126373"/>
              <a:gd name="connsiteY6" fmla="*/ 1237710 h 3576464"/>
              <a:gd name="connsiteX7" fmla="*/ 1510998 w 3126373"/>
              <a:gd name="connsiteY7" fmla="*/ 2650341 h 3576464"/>
              <a:gd name="connsiteX8" fmla="*/ 1282398 w 3126373"/>
              <a:gd name="connsiteY8" fmla="*/ 3295110 h 3576464"/>
              <a:gd name="connsiteX9" fmla="*/ 332828 w 3126373"/>
              <a:gd name="connsiteY9" fmla="*/ 3470956 h 3576464"/>
              <a:gd name="connsiteX10" fmla="*/ 332828 w 3126373"/>
              <a:gd name="connsiteY10" fmla="*/ 3576464 h 3576464"/>
              <a:gd name="connsiteX11" fmla="*/ 2782951 w 3126373"/>
              <a:gd name="connsiteY11" fmla="*/ 3564741 h 3576464"/>
              <a:gd name="connsiteX12" fmla="*/ 2759505 w 3126373"/>
              <a:gd name="connsiteY12" fmla="*/ 3459233 h 3576464"/>
              <a:gd name="connsiteX13" fmla="*/ 1757182 w 3126373"/>
              <a:gd name="connsiteY13" fmla="*/ 3148572 h 3576464"/>
              <a:gd name="connsiteX14" fmla="*/ 1587198 w 3126373"/>
              <a:gd name="connsiteY14" fmla="*/ 2644480 h 3576464"/>
              <a:gd name="connsiteX15" fmla="*/ 1593059 w 3126373"/>
              <a:gd name="connsiteY15" fmla="*/ 1190818 h 3576464"/>
              <a:gd name="connsiteX16" fmla="*/ 1672081 w 3126373"/>
              <a:gd name="connsiteY16" fmla="*/ 626481 h 3576464"/>
              <a:gd name="connsiteX17" fmla="*/ 2978190 w 3126373"/>
              <a:gd name="connsiteY17" fmla="*/ 527729 h 3576464"/>
              <a:gd name="connsiteX18" fmla="*/ 3122921 w 3126373"/>
              <a:gd name="connsiteY18" fmla="*/ 106433 h 3576464"/>
              <a:gd name="connsiteX19" fmla="*/ 2835705 w 3126373"/>
              <a:gd name="connsiteY19" fmla="*/ 88849 h 3576464"/>
              <a:gd name="connsiteX20" fmla="*/ 1692705 w 3126373"/>
              <a:gd name="connsiteY20" fmla="*/ 493295 h 3576464"/>
              <a:gd name="connsiteX21" fmla="*/ 1587198 w 3126373"/>
              <a:gd name="connsiteY21" fmla="*/ 214644 h 3576464"/>
              <a:gd name="connsiteX22" fmla="*/ 1540305 w 3126373"/>
              <a:gd name="connsiteY22" fmla="*/ 41956 h 3576464"/>
              <a:gd name="connsiteX0" fmla="*/ 1540305 w 3126373"/>
              <a:gd name="connsiteY0" fmla="*/ 41956 h 3576464"/>
              <a:gd name="connsiteX1" fmla="*/ 1520297 w 3126373"/>
              <a:gd name="connsiteY1" fmla="*/ 220903 h 3576464"/>
              <a:gd name="connsiteX2" fmla="*/ 1387905 w 3126373"/>
              <a:gd name="connsiteY2" fmla="*/ 657418 h 3576464"/>
              <a:gd name="connsiteX3" fmla="*/ 171805 w 3126373"/>
              <a:gd name="connsiteY3" fmla="*/ 1073250 h 3576464"/>
              <a:gd name="connsiteX4" fmla="*/ 192151 w 3126373"/>
              <a:gd name="connsiteY4" fmla="*/ 1501480 h 3576464"/>
              <a:gd name="connsiteX5" fmla="*/ 1414113 w 3126373"/>
              <a:gd name="connsiteY5" fmla="*/ 805764 h 3576464"/>
              <a:gd name="connsiteX6" fmla="*/ 1487551 w 3126373"/>
              <a:gd name="connsiteY6" fmla="*/ 1237710 h 3576464"/>
              <a:gd name="connsiteX7" fmla="*/ 1510998 w 3126373"/>
              <a:gd name="connsiteY7" fmla="*/ 2650341 h 3576464"/>
              <a:gd name="connsiteX8" fmla="*/ 1282398 w 3126373"/>
              <a:gd name="connsiteY8" fmla="*/ 3295110 h 3576464"/>
              <a:gd name="connsiteX9" fmla="*/ 332828 w 3126373"/>
              <a:gd name="connsiteY9" fmla="*/ 3470956 h 3576464"/>
              <a:gd name="connsiteX10" fmla="*/ 332828 w 3126373"/>
              <a:gd name="connsiteY10" fmla="*/ 3576464 h 3576464"/>
              <a:gd name="connsiteX11" fmla="*/ 2782951 w 3126373"/>
              <a:gd name="connsiteY11" fmla="*/ 3564741 h 3576464"/>
              <a:gd name="connsiteX12" fmla="*/ 2759505 w 3126373"/>
              <a:gd name="connsiteY12" fmla="*/ 3459233 h 3576464"/>
              <a:gd name="connsiteX13" fmla="*/ 1757182 w 3126373"/>
              <a:gd name="connsiteY13" fmla="*/ 3148572 h 3576464"/>
              <a:gd name="connsiteX14" fmla="*/ 1587198 w 3126373"/>
              <a:gd name="connsiteY14" fmla="*/ 2644480 h 3576464"/>
              <a:gd name="connsiteX15" fmla="*/ 1593059 w 3126373"/>
              <a:gd name="connsiteY15" fmla="*/ 1190818 h 3576464"/>
              <a:gd name="connsiteX16" fmla="*/ 1672081 w 3126373"/>
              <a:gd name="connsiteY16" fmla="*/ 626481 h 3576464"/>
              <a:gd name="connsiteX17" fmla="*/ 2978190 w 3126373"/>
              <a:gd name="connsiteY17" fmla="*/ 527729 h 3576464"/>
              <a:gd name="connsiteX18" fmla="*/ 3122921 w 3126373"/>
              <a:gd name="connsiteY18" fmla="*/ 106433 h 3576464"/>
              <a:gd name="connsiteX19" fmla="*/ 2835705 w 3126373"/>
              <a:gd name="connsiteY19" fmla="*/ 88849 h 3576464"/>
              <a:gd name="connsiteX20" fmla="*/ 1692705 w 3126373"/>
              <a:gd name="connsiteY20" fmla="*/ 493295 h 3576464"/>
              <a:gd name="connsiteX21" fmla="*/ 1587198 w 3126373"/>
              <a:gd name="connsiteY21" fmla="*/ 214644 h 3576464"/>
              <a:gd name="connsiteX22" fmla="*/ 1540305 w 3126373"/>
              <a:gd name="connsiteY22" fmla="*/ 41956 h 3576464"/>
              <a:gd name="connsiteX0" fmla="*/ 1537559 w 3123627"/>
              <a:gd name="connsiteY0" fmla="*/ 41956 h 3576464"/>
              <a:gd name="connsiteX1" fmla="*/ 1517551 w 3123627"/>
              <a:gd name="connsiteY1" fmla="*/ 220903 h 3576464"/>
              <a:gd name="connsiteX2" fmla="*/ 1385159 w 3123627"/>
              <a:gd name="connsiteY2" fmla="*/ 657418 h 3576464"/>
              <a:gd name="connsiteX3" fmla="*/ 169059 w 3123627"/>
              <a:gd name="connsiteY3" fmla="*/ 1073250 h 3576464"/>
              <a:gd name="connsiteX4" fmla="*/ 189405 w 3123627"/>
              <a:gd name="connsiteY4" fmla="*/ 1501480 h 3576464"/>
              <a:gd name="connsiteX5" fmla="*/ 1411367 w 3123627"/>
              <a:gd name="connsiteY5" fmla="*/ 805764 h 3576464"/>
              <a:gd name="connsiteX6" fmla="*/ 1484805 w 3123627"/>
              <a:gd name="connsiteY6" fmla="*/ 1237710 h 3576464"/>
              <a:gd name="connsiteX7" fmla="*/ 1508252 w 3123627"/>
              <a:gd name="connsiteY7" fmla="*/ 2650341 h 3576464"/>
              <a:gd name="connsiteX8" fmla="*/ 1279652 w 3123627"/>
              <a:gd name="connsiteY8" fmla="*/ 3295110 h 3576464"/>
              <a:gd name="connsiteX9" fmla="*/ 330082 w 3123627"/>
              <a:gd name="connsiteY9" fmla="*/ 3470956 h 3576464"/>
              <a:gd name="connsiteX10" fmla="*/ 330082 w 3123627"/>
              <a:gd name="connsiteY10" fmla="*/ 3576464 h 3576464"/>
              <a:gd name="connsiteX11" fmla="*/ 2780205 w 3123627"/>
              <a:gd name="connsiteY11" fmla="*/ 3564741 h 3576464"/>
              <a:gd name="connsiteX12" fmla="*/ 2756759 w 3123627"/>
              <a:gd name="connsiteY12" fmla="*/ 3459233 h 3576464"/>
              <a:gd name="connsiteX13" fmla="*/ 1754436 w 3123627"/>
              <a:gd name="connsiteY13" fmla="*/ 3148572 h 3576464"/>
              <a:gd name="connsiteX14" fmla="*/ 1584452 w 3123627"/>
              <a:gd name="connsiteY14" fmla="*/ 2644480 h 3576464"/>
              <a:gd name="connsiteX15" fmla="*/ 1590313 w 3123627"/>
              <a:gd name="connsiteY15" fmla="*/ 1190818 h 3576464"/>
              <a:gd name="connsiteX16" fmla="*/ 1669335 w 3123627"/>
              <a:gd name="connsiteY16" fmla="*/ 626481 h 3576464"/>
              <a:gd name="connsiteX17" fmla="*/ 2975444 w 3123627"/>
              <a:gd name="connsiteY17" fmla="*/ 527729 h 3576464"/>
              <a:gd name="connsiteX18" fmla="*/ 3120175 w 3123627"/>
              <a:gd name="connsiteY18" fmla="*/ 106433 h 3576464"/>
              <a:gd name="connsiteX19" fmla="*/ 2832959 w 3123627"/>
              <a:gd name="connsiteY19" fmla="*/ 88849 h 3576464"/>
              <a:gd name="connsiteX20" fmla="*/ 1689959 w 3123627"/>
              <a:gd name="connsiteY20" fmla="*/ 493295 h 3576464"/>
              <a:gd name="connsiteX21" fmla="*/ 1584452 w 3123627"/>
              <a:gd name="connsiteY21" fmla="*/ 214644 h 3576464"/>
              <a:gd name="connsiteX22" fmla="*/ 1537559 w 3123627"/>
              <a:gd name="connsiteY22" fmla="*/ 41956 h 3576464"/>
              <a:gd name="connsiteX0" fmla="*/ 1551294 w 3137362"/>
              <a:gd name="connsiteY0" fmla="*/ 41956 h 3576464"/>
              <a:gd name="connsiteX1" fmla="*/ 1531286 w 3137362"/>
              <a:gd name="connsiteY1" fmla="*/ 220903 h 3576464"/>
              <a:gd name="connsiteX2" fmla="*/ 1398894 w 3137362"/>
              <a:gd name="connsiteY2" fmla="*/ 657418 h 3576464"/>
              <a:gd name="connsiteX3" fmla="*/ 182794 w 3137362"/>
              <a:gd name="connsiteY3" fmla="*/ 1073250 h 3576464"/>
              <a:gd name="connsiteX4" fmla="*/ 203140 w 3137362"/>
              <a:gd name="connsiteY4" fmla="*/ 1501480 h 3576464"/>
              <a:gd name="connsiteX5" fmla="*/ 1425102 w 3137362"/>
              <a:gd name="connsiteY5" fmla="*/ 805764 h 3576464"/>
              <a:gd name="connsiteX6" fmla="*/ 1498540 w 3137362"/>
              <a:gd name="connsiteY6" fmla="*/ 1237710 h 3576464"/>
              <a:gd name="connsiteX7" fmla="*/ 1521987 w 3137362"/>
              <a:gd name="connsiteY7" fmla="*/ 2650341 h 3576464"/>
              <a:gd name="connsiteX8" fmla="*/ 1293387 w 3137362"/>
              <a:gd name="connsiteY8" fmla="*/ 3295110 h 3576464"/>
              <a:gd name="connsiteX9" fmla="*/ 343817 w 3137362"/>
              <a:gd name="connsiteY9" fmla="*/ 3470956 h 3576464"/>
              <a:gd name="connsiteX10" fmla="*/ 343817 w 3137362"/>
              <a:gd name="connsiteY10" fmla="*/ 3576464 h 3576464"/>
              <a:gd name="connsiteX11" fmla="*/ 2793940 w 3137362"/>
              <a:gd name="connsiteY11" fmla="*/ 3564741 h 3576464"/>
              <a:gd name="connsiteX12" fmla="*/ 2770494 w 3137362"/>
              <a:gd name="connsiteY12" fmla="*/ 3459233 h 3576464"/>
              <a:gd name="connsiteX13" fmla="*/ 1768171 w 3137362"/>
              <a:gd name="connsiteY13" fmla="*/ 3148572 h 3576464"/>
              <a:gd name="connsiteX14" fmla="*/ 1598187 w 3137362"/>
              <a:gd name="connsiteY14" fmla="*/ 2644480 h 3576464"/>
              <a:gd name="connsiteX15" fmla="*/ 1604048 w 3137362"/>
              <a:gd name="connsiteY15" fmla="*/ 1190818 h 3576464"/>
              <a:gd name="connsiteX16" fmla="*/ 1683070 w 3137362"/>
              <a:gd name="connsiteY16" fmla="*/ 626481 h 3576464"/>
              <a:gd name="connsiteX17" fmla="*/ 2989179 w 3137362"/>
              <a:gd name="connsiteY17" fmla="*/ 527729 h 3576464"/>
              <a:gd name="connsiteX18" fmla="*/ 3133910 w 3137362"/>
              <a:gd name="connsiteY18" fmla="*/ 106433 h 3576464"/>
              <a:gd name="connsiteX19" fmla="*/ 2846694 w 3137362"/>
              <a:gd name="connsiteY19" fmla="*/ 88849 h 3576464"/>
              <a:gd name="connsiteX20" fmla="*/ 1703694 w 3137362"/>
              <a:gd name="connsiteY20" fmla="*/ 493295 h 3576464"/>
              <a:gd name="connsiteX21" fmla="*/ 1598187 w 3137362"/>
              <a:gd name="connsiteY21" fmla="*/ 214644 h 3576464"/>
              <a:gd name="connsiteX22" fmla="*/ 1551294 w 3137362"/>
              <a:gd name="connsiteY22" fmla="*/ 41956 h 3576464"/>
              <a:gd name="connsiteX0" fmla="*/ 1551294 w 3137362"/>
              <a:gd name="connsiteY0" fmla="*/ 41956 h 3576464"/>
              <a:gd name="connsiteX1" fmla="*/ 1531286 w 3137362"/>
              <a:gd name="connsiteY1" fmla="*/ 220903 h 3576464"/>
              <a:gd name="connsiteX2" fmla="*/ 1398894 w 3137362"/>
              <a:gd name="connsiteY2" fmla="*/ 657418 h 3576464"/>
              <a:gd name="connsiteX3" fmla="*/ 182794 w 3137362"/>
              <a:gd name="connsiteY3" fmla="*/ 1073250 h 3576464"/>
              <a:gd name="connsiteX4" fmla="*/ 203140 w 3137362"/>
              <a:gd name="connsiteY4" fmla="*/ 1501480 h 3576464"/>
              <a:gd name="connsiteX5" fmla="*/ 1425102 w 3137362"/>
              <a:gd name="connsiteY5" fmla="*/ 805764 h 3576464"/>
              <a:gd name="connsiteX6" fmla="*/ 1498540 w 3137362"/>
              <a:gd name="connsiteY6" fmla="*/ 1237710 h 3576464"/>
              <a:gd name="connsiteX7" fmla="*/ 1521987 w 3137362"/>
              <a:gd name="connsiteY7" fmla="*/ 2650341 h 3576464"/>
              <a:gd name="connsiteX8" fmla="*/ 1293387 w 3137362"/>
              <a:gd name="connsiteY8" fmla="*/ 3295110 h 3576464"/>
              <a:gd name="connsiteX9" fmla="*/ 343817 w 3137362"/>
              <a:gd name="connsiteY9" fmla="*/ 3470956 h 3576464"/>
              <a:gd name="connsiteX10" fmla="*/ 343817 w 3137362"/>
              <a:gd name="connsiteY10" fmla="*/ 3576464 h 3576464"/>
              <a:gd name="connsiteX11" fmla="*/ 2793940 w 3137362"/>
              <a:gd name="connsiteY11" fmla="*/ 3564741 h 3576464"/>
              <a:gd name="connsiteX12" fmla="*/ 2770494 w 3137362"/>
              <a:gd name="connsiteY12" fmla="*/ 3459233 h 3576464"/>
              <a:gd name="connsiteX13" fmla="*/ 1768171 w 3137362"/>
              <a:gd name="connsiteY13" fmla="*/ 3148572 h 3576464"/>
              <a:gd name="connsiteX14" fmla="*/ 1598187 w 3137362"/>
              <a:gd name="connsiteY14" fmla="*/ 2644480 h 3576464"/>
              <a:gd name="connsiteX15" fmla="*/ 1604048 w 3137362"/>
              <a:gd name="connsiteY15" fmla="*/ 1190818 h 3576464"/>
              <a:gd name="connsiteX16" fmla="*/ 1683070 w 3137362"/>
              <a:gd name="connsiteY16" fmla="*/ 626481 h 3576464"/>
              <a:gd name="connsiteX17" fmla="*/ 2989179 w 3137362"/>
              <a:gd name="connsiteY17" fmla="*/ 527729 h 3576464"/>
              <a:gd name="connsiteX18" fmla="*/ 3133910 w 3137362"/>
              <a:gd name="connsiteY18" fmla="*/ 106433 h 3576464"/>
              <a:gd name="connsiteX19" fmla="*/ 2846694 w 3137362"/>
              <a:gd name="connsiteY19" fmla="*/ 88849 h 3576464"/>
              <a:gd name="connsiteX20" fmla="*/ 1703694 w 3137362"/>
              <a:gd name="connsiteY20" fmla="*/ 493295 h 3576464"/>
              <a:gd name="connsiteX21" fmla="*/ 1598187 w 3137362"/>
              <a:gd name="connsiteY21" fmla="*/ 214644 h 3576464"/>
              <a:gd name="connsiteX22" fmla="*/ 1551294 w 3137362"/>
              <a:gd name="connsiteY22" fmla="*/ 41956 h 3576464"/>
              <a:gd name="connsiteX0" fmla="*/ 1551294 w 3137362"/>
              <a:gd name="connsiteY0" fmla="*/ 41956 h 3576464"/>
              <a:gd name="connsiteX1" fmla="*/ 1531286 w 3137362"/>
              <a:gd name="connsiteY1" fmla="*/ 220903 h 3576464"/>
              <a:gd name="connsiteX2" fmla="*/ 1398894 w 3137362"/>
              <a:gd name="connsiteY2" fmla="*/ 657418 h 3576464"/>
              <a:gd name="connsiteX3" fmla="*/ 182794 w 3137362"/>
              <a:gd name="connsiteY3" fmla="*/ 1073250 h 3576464"/>
              <a:gd name="connsiteX4" fmla="*/ 203140 w 3137362"/>
              <a:gd name="connsiteY4" fmla="*/ 1501480 h 3576464"/>
              <a:gd name="connsiteX5" fmla="*/ 1425102 w 3137362"/>
              <a:gd name="connsiteY5" fmla="*/ 805764 h 3576464"/>
              <a:gd name="connsiteX6" fmla="*/ 1498540 w 3137362"/>
              <a:gd name="connsiteY6" fmla="*/ 1237710 h 3576464"/>
              <a:gd name="connsiteX7" fmla="*/ 1521987 w 3137362"/>
              <a:gd name="connsiteY7" fmla="*/ 2650341 h 3576464"/>
              <a:gd name="connsiteX8" fmla="*/ 1293387 w 3137362"/>
              <a:gd name="connsiteY8" fmla="*/ 3295110 h 3576464"/>
              <a:gd name="connsiteX9" fmla="*/ 343817 w 3137362"/>
              <a:gd name="connsiteY9" fmla="*/ 3470956 h 3576464"/>
              <a:gd name="connsiteX10" fmla="*/ 343817 w 3137362"/>
              <a:gd name="connsiteY10" fmla="*/ 3576464 h 3576464"/>
              <a:gd name="connsiteX11" fmla="*/ 2793940 w 3137362"/>
              <a:gd name="connsiteY11" fmla="*/ 3564741 h 3576464"/>
              <a:gd name="connsiteX12" fmla="*/ 2770494 w 3137362"/>
              <a:gd name="connsiteY12" fmla="*/ 3459233 h 3576464"/>
              <a:gd name="connsiteX13" fmla="*/ 1768171 w 3137362"/>
              <a:gd name="connsiteY13" fmla="*/ 3148572 h 3576464"/>
              <a:gd name="connsiteX14" fmla="*/ 1598187 w 3137362"/>
              <a:gd name="connsiteY14" fmla="*/ 2644480 h 3576464"/>
              <a:gd name="connsiteX15" fmla="*/ 1604048 w 3137362"/>
              <a:gd name="connsiteY15" fmla="*/ 1190818 h 3576464"/>
              <a:gd name="connsiteX16" fmla="*/ 1683070 w 3137362"/>
              <a:gd name="connsiteY16" fmla="*/ 626481 h 3576464"/>
              <a:gd name="connsiteX17" fmla="*/ 2989179 w 3137362"/>
              <a:gd name="connsiteY17" fmla="*/ 527729 h 3576464"/>
              <a:gd name="connsiteX18" fmla="*/ 3133910 w 3137362"/>
              <a:gd name="connsiteY18" fmla="*/ 106433 h 3576464"/>
              <a:gd name="connsiteX19" fmla="*/ 2846694 w 3137362"/>
              <a:gd name="connsiteY19" fmla="*/ 88849 h 3576464"/>
              <a:gd name="connsiteX20" fmla="*/ 1703694 w 3137362"/>
              <a:gd name="connsiteY20" fmla="*/ 493295 h 3576464"/>
              <a:gd name="connsiteX21" fmla="*/ 1598187 w 3137362"/>
              <a:gd name="connsiteY21" fmla="*/ 214644 h 3576464"/>
              <a:gd name="connsiteX22" fmla="*/ 1551294 w 3137362"/>
              <a:gd name="connsiteY22" fmla="*/ 41956 h 3576464"/>
              <a:gd name="connsiteX0" fmla="*/ 1551294 w 3137362"/>
              <a:gd name="connsiteY0" fmla="*/ 82399 h 3616907"/>
              <a:gd name="connsiteX1" fmla="*/ 1531286 w 3137362"/>
              <a:gd name="connsiteY1" fmla="*/ 261346 h 3616907"/>
              <a:gd name="connsiteX2" fmla="*/ 1398894 w 3137362"/>
              <a:gd name="connsiteY2" fmla="*/ 697861 h 3616907"/>
              <a:gd name="connsiteX3" fmla="*/ 182794 w 3137362"/>
              <a:gd name="connsiteY3" fmla="*/ 1113693 h 3616907"/>
              <a:gd name="connsiteX4" fmla="*/ 203140 w 3137362"/>
              <a:gd name="connsiteY4" fmla="*/ 1541923 h 3616907"/>
              <a:gd name="connsiteX5" fmla="*/ 1425102 w 3137362"/>
              <a:gd name="connsiteY5" fmla="*/ 846207 h 3616907"/>
              <a:gd name="connsiteX6" fmla="*/ 1498540 w 3137362"/>
              <a:gd name="connsiteY6" fmla="*/ 1278153 h 3616907"/>
              <a:gd name="connsiteX7" fmla="*/ 1521987 w 3137362"/>
              <a:gd name="connsiteY7" fmla="*/ 2690784 h 3616907"/>
              <a:gd name="connsiteX8" fmla="*/ 1293387 w 3137362"/>
              <a:gd name="connsiteY8" fmla="*/ 3335553 h 3616907"/>
              <a:gd name="connsiteX9" fmla="*/ 343817 w 3137362"/>
              <a:gd name="connsiteY9" fmla="*/ 3511399 h 3616907"/>
              <a:gd name="connsiteX10" fmla="*/ 343817 w 3137362"/>
              <a:gd name="connsiteY10" fmla="*/ 3616907 h 3616907"/>
              <a:gd name="connsiteX11" fmla="*/ 2793940 w 3137362"/>
              <a:gd name="connsiteY11" fmla="*/ 3605184 h 3616907"/>
              <a:gd name="connsiteX12" fmla="*/ 2770494 w 3137362"/>
              <a:gd name="connsiteY12" fmla="*/ 3499676 h 3616907"/>
              <a:gd name="connsiteX13" fmla="*/ 1768171 w 3137362"/>
              <a:gd name="connsiteY13" fmla="*/ 3189015 h 3616907"/>
              <a:gd name="connsiteX14" fmla="*/ 1598187 w 3137362"/>
              <a:gd name="connsiteY14" fmla="*/ 2684923 h 3616907"/>
              <a:gd name="connsiteX15" fmla="*/ 1604048 w 3137362"/>
              <a:gd name="connsiteY15" fmla="*/ 1231261 h 3616907"/>
              <a:gd name="connsiteX16" fmla="*/ 1683070 w 3137362"/>
              <a:gd name="connsiteY16" fmla="*/ 666924 h 3616907"/>
              <a:gd name="connsiteX17" fmla="*/ 2989179 w 3137362"/>
              <a:gd name="connsiteY17" fmla="*/ 568172 h 3616907"/>
              <a:gd name="connsiteX18" fmla="*/ 3133910 w 3137362"/>
              <a:gd name="connsiteY18" fmla="*/ 146876 h 3616907"/>
              <a:gd name="connsiteX19" fmla="*/ 2961382 w 3137362"/>
              <a:gd name="connsiteY19" fmla="*/ 42501 h 3616907"/>
              <a:gd name="connsiteX20" fmla="*/ 1703694 w 3137362"/>
              <a:gd name="connsiteY20" fmla="*/ 533738 h 3616907"/>
              <a:gd name="connsiteX21" fmla="*/ 1598187 w 3137362"/>
              <a:gd name="connsiteY21" fmla="*/ 255087 h 3616907"/>
              <a:gd name="connsiteX22" fmla="*/ 1551294 w 3137362"/>
              <a:gd name="connsiteY22" fmla="*/ 82399 h 3616907"/>
              <a:gd name="connsiteX0" fmla="*/ 1551294 w 3137362"/>
              <a:gd name="connsiteY0" fmla="*/ 82399 h 3616907"/>
              <a:gd name="connsiteX1" fmla="*/ 1531286 w 3137362"/>
              <a:gd name="connsiteY1" fmla="*/ 261346 h 3616907"/>
              <a:gd name="connsiteX2" fmla="*/ 1398894 w 3137362"/>
              <a:gd name="connsiteY2" fmla="*/ 697861 h 3616907"/>
              <a:gd name="connsiteX3" fmla="*/ 182794 w 3137362"/>
              <a:gd name="connsiteY3" fmla="*/ 1113693 h 3616907"/>
              <a:gd name="connsiteX4" fmla="*/ 203140 w 3137362"/>
              <a:gd name="connsiteY4" fmla="*/ 1541923 h 3616907"/>
              <a:gd name="connsiteX5" fmla="*/ 1425102 w 3137362"/>
              <a:gd name="connsiteY5" fmla="*/ 846207 h 3616907"/>
              <a:gd name="connsiteX6" fmla="*/ 1498540 w 3137362"/>
              <a:gd name="connsiteY6" fmla="*/ 1278153 h 3616907"/>
              <a:gd name="connsiteX7" fmla="*/ 1521987 w 3137362"/>
              <a:gd name="connsiteY7" fmla="*/ 2690784 h 3616907"/>
              <a:gd name="connsiteX8" fmla="*/ 1293387 w 3137362"/>
              <a:gd name="connsiteY8" fmla="*/ 3335553 h 3616907"/>
              <a:gd name="connsiteX9" fmla="*/ 343817 w 3137362"/>
              <a:gd name="connsiteY9" fmla="*/ 3511399 h 3616907"/>
              <a:gd name="connsiteX10" fmla="*/ 343817 w 3137362"/>
              <a:gd name="connsiteY10" fmla="*/ 3616907 h 3616907"/>
              <a:gd name="connsiteX11" fmla="*/ 2793940 w 3137362"/>
              <a:gd name="connsiteY11" fmla="*/ 3605184 h 3616907"/>
              <a:gd name="connsiteX12" fmla="*/ 2770494 w 3137362"/>
              <a:gd name="connsiteY12" fmla="*/ 3499676 h 3616907"/>
              <a:gd name="connsiteX13" fmla="*/ 1768171 w 3137362"/>
              <a:gd name="connsiteY13" fmla="*/ 3189015 h 3616907"/>
              <a:gd name="connsiteX14" fmla="*/ 1598187 w 3137362"/>
              <a:gd name="connsiteY14" fmla="*/ 2684923 h 3616907"/>
              <a:gd name="connsiteX15" fmla="*/ 1604048 w 3137362"/>
              <a:gd name="connsiteY15" fmla="*/ 1231261 h 3616907"/>
              <a:gd name="connsiteX16" fmla="*/ 1683070 w 3137362"/>
              <a:gd name="connsiteY16" fmla="*/ 666924 h 3616907"/>
              <a:gd name="connsiteX17" fmla="*/ 2989179 w 3137362"/>
              <a:gd name="connsiteY17" fmla="*/ 568172 h 3616907"/>
              <a:gd name="connsiteX18" fmla="*/ 3133910 w 3137362"/>
              <a:gd name="connsiteY18" fmla="*/ 146876 h 3616907"/>
              <a:gd name="connsiteX19" fmla="*/ 2961382 w 3137362"/>
              <a:gd name="connsiteY19" fmla="*/ 42501 h 3616907"/>
              <a:gd name="connsiteX20" fmla="*/ 1703694 w 3137362"/>
              <a:gd name="connsiteY20" fmla="*/ 533738 h 3616907"/>
              <a:gd name="connsiteX21" fmla="*/ 1598187 w 3137362"/>
              <a:gd name="connsiteY21" fmla="*/ 255087 h 3616907"/>
              <a:gd name="connsiteX22" fmla="*/ 1551294 w 3137362"/>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68171 w 3240507"/>
              <a:gd name="connsiteY13" fmla="*/ 3189015 h 3616907"/>
              <a:gd name="connsiteX14" fmla="*/ 1598187 w 3240507"/>
              <a:gd name="connsiteY14" fmla="*/ 2684923 h 3616907"/>
              <a:gd name="connsiteX15" fmla="*/ 1604048 w 3240507"/>
              <a:gd name="connsiteY15" fmla="*/ 1231261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68171 w 3240507"/>
              <a:gd name="connsiteY13" fmla="*/ 3189015 h 3616907"/>
              <a:gd name="connsiteX14" fmla="*/ 1598187 w 3240507"/>
              <a:gd name="connsiteY14" fmla="*/ 2684923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68171 w 3240507"/>
              <a:gd name="connsiteY13" fmla="*/ 3189015 h 3616907"/>
              <a:gd name="connsiteX14" fmla="*/ 1598187 w 3240507"/>
              <a:gd name="connsiteY14" fmla="*/ 2684923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68171 w 3240507"/>
              <a:gd name="connsiteY13" fmla="*/ 3189015 h 3616907"/>
              <a:gd name="connsiteX14" fmla="*/ 1598187 w 3240507"/>
              <a:gd name="connsiteY14" fmla="*/ 2684923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68171 w 3240507"/>
              <a:gd name="connsiteY13" fmla="*/ 3189015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68171 w 3240507"/>
              <a:gd name="connsiteY13" fmla="*/ 3189015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80569 w 3240507"/>
              <a:gd name="connsiteY13" fmla="*/ 3331599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80569 w 3240507"/>
              <a:gd name="connsiteY13" fmla="*/ 3331599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80569 w 3240507"/>
              <a:gd name="connsiteY13" fmla="*/ 3331599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80569 w 3240507"/>
              <a:gd name="connsiteY13" fmla="*/ 3331599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80569 w 3240507"/>
              <a:gd name="connsiteY13" fmla="*/ 3331599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80569 w 3240507"/>
              <a:gd name="connsiteY13" fmla="*/ 3331599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96068 w 3240507"/>
              <a:gd name="connsiteY13" fmla="*/ 3334698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796068 w 3240507"/>
              <a:gd name="connsiteY13" fmla="*/ 3334698 h 3616907"/>
              <a:gd name="connsiteX14" fmla="*/ 1619885 w 3240507"/>
              <a:gd name="connsiteY14" fmla="*/ 2706621 h 3616907"/>
              <a:gd name="connsiteX15" fmla="*/ 1600948 w 3240507"/>
              <a:gd name="connsiteY15" fmla="*/ 1280856 h 3616907"/>
              <a:gd name="connsiteX16" fmla="*/ 1683070 w 3240507"/>
              <a:gd name="connsiteY16" fmla="*/ 666924 h 3616907"/>
              <a:gd name="connsiteX17" fmla="*/ 2989179 w 3240507"/>
              <a:gd name="connsiteY17" fmla="*/ 568172 h 3616907"/>
              <a:gd name="connsiteX18" fmla="*/ 3239298 w 3240507"/>
              <a:gd name="connsiteY18" fmla="*/ 146876 h 3616907"/>
              <a:gd name="connsiteX19" fmla="*/ 2961382 w 3240507"/>
              <a:gd name="connsiteY19" fmla="*/ 42501 h 3616907"/>
              <a:gd name="connsiteX20" fmla="*/ 1703694 w 3240507"/>
              <a:gd name="connsiteY20" fmla="*/ 533738 h 3616907"/>
              <a:gd name="connsiteX21" fmla="*/ 1598187 w 3240507"/>
              <a:gd name="connsiteY21" fmla="*/ 255087 h 3616907"/>
              <a:gd name="connsiteX22" fmla="*/ 1551294 w 3240507"/>
              <a:gd name="connsiteY22"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619885 w 3240507"/>
              <a:gd name="connsiteY13" fmla="*/ 2706621 h 3616907"/>
              <a:gd name="connsiteX14" fmla="*/ 1600948 w 3240507"/>
              <a:gd name="connsiteY14" fmla="*/ 1280856 h 3616907"/>
              <a:gd name="connsiteX15" fmla="*/ 1683070 w 3240507"/>
              <a:gd name="connsiteY15" fmla="*/ 666924 h 3616907"/>
              <a:gd name="connsiteX16" fmla="*/ 2989179 w 3240507"/>
              <a:gd name="connsiteY16" fmla="*/ 568172 h 3616907"/>
              <a:gd name="connsiteX17" fmla="*/ 3239298 w 3240507"/>
              <a:gd name="connsiteY17" fmla="*/ 146876 h 3616907"/>
              <a:gd name="connsiteX18" fmla="*/ 2961382 w 3240507"/>
              <a:gd name="connsiteY18" fmla="*/ 42501 h 3616907"/>
              <a:gd name="connsiteX19" fmla="*/ 1703694 w 3240507"/>
              <a:gd name="connsiteY19" fmla="*/ 533738 h 3616907"/>
              <a:gd name="connsiteX20" fmla="*/ 1598187 w 3240507"/>
              <a:gd name="connsiteY20" fmla="*/ 255087 h 3616907"/>
              <a:gd name="connsiteX21" fmla="*/ 1551294 w 3240507"/>
              <a:gd name="connsiteY21"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1293387 w 3240507"/>
              <a:gd name="connsiteY8" fmla="*/ 3335553 h 3616907"/>
              <a:gd name="connsiteX9" fmla="*/ 343817 w 3240507"/>
              <a:gd name="connsiteY9" fmla="*/ 3511399 h 3616907"/>
              <a:gd name="connsiteX10" fmla="*/ 343817 w 3240507"/>
              <a:gd name="connsiteY10" fmla="*/ 3616907 h 3616907"/>
              <a:gd name="connsiteX11" fmla="*/ 2793940 w 3240507"/>
              <a:gd name="connsiteY11" fmla="*/ 3605184 h 3616907"/>
              <a:gd name="connsiteX12" fmla="*/ 2770494 w 3240507"/>
              <a:gd name="connsiteY12" fmla="*/ 3499676 h 3616907"/>
              <a:gd name="connsiteX13" fmla="*/ 1619885 w 3240507"/>
              <a:gd name="connsiteY13" fmla="*/ 2706621 h 3616907"/>
              <a:gd name="connsiteX14" fmla="*/ 1600948 w 3240507"/>
              <a:gd name="connsiteY14" fmla="*/ 1280856 h 3616907"/>
              <a:gd name="connsiteX15" fmla="*/ 1683070 w 3240507"/>
              <a:gd name="connsiteY15" fmla="*/ 666924 h 3616907"/>
              <a:gd name="connsiteX16" fmla="*/ 2989179 w 3240507"/>
              <a:gd name="connsiteY16" fmla="*/ 568172 h 3616907"/>
              <a:gd name="connsiteX17" fmla="*/ 3239298 w 3240507"/>
              <a:gd name="connsiteY17" fmla="*/ 146876 h 3616907"/>
              <a:gd name="connsiteX18" fmla="*/ 2961382 w 3240507"/>
              <a:gd name="connsiteY18" fmla="*/ 42501 h 3616907"/>
              <a:gd name="connsiteX19" fmla="*/ 1703694 w 3240507"/>
              <a:gd name="connsiteY19" fmla="*/ 533738 h 3616907"/>
              <a:gd name="connsiteX20" fmla="*/ 1598187 w 3240507"/>
              <a:gd name="connsiteY20" fmla="*/ 255087 h 3616907"/>
              <a:gd name="connsiteX21" fmla="*/ 1551294 w 3240507"/>
              <a:gd name="connsiteY21"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21987 w 3240507"/>
              <a:gd name="connsiteY7" fmla="*/ 2690784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19885 w 3240507"/>
              <a:gd name="connsiteY12" fmla="*/ 27066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12688 w 3240507"/>
              <a:gd name="connsiteY7" fmla="*/ 2703183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19885 w 3240507"/>
              <a:gd name="connsiteY12" fmla="*/ 27066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12688 w 3240507"/>
              <a:gd name="connsiteY7" fmla="*/ 2703183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19885 w 3240507"/>
              <a:gd name="connsiteY12" fmla="*/ 27066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512688 w 3240507"/>
              <a:gd name="connsiteY7" fmla="*/ 2703183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19885 w 3240507"/>
              <a:gd name="connsiteY12" fmla="*/ 27066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4791 w 3240507"/>
              <a:gd name="connsiteY7" fmla="*/ 2768276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19885 w 3240507"/>
              <a:gd name="connsiteY12" fmla="*/ 27066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4791 w 3240507"/>
              <a:gd name="connsiteY7" fmla="*/ 2768276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19885 w 3240507"/>
              <a:gd name="connsiteY12" fmla="*/ 27066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4791 w 3240507"/>
              <a:gd name="connsiteY7" fmla="*/ 2768276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19885 w 3240507"/>
              <a:gd name="connsiteY12" fmla="*/ 27066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19885 w 3240507"/>
              <a:gd name="connsiteY12" fmla="*/ 27066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83070 w 3240507"/>
              <a:gd name="connsiteY14" fmla="*/ 666924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703694 w 3240507"/>
              <a:gd name="connsiteY18" fmla="*/ 5337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60151 w 3240507"/>
              <a:gd name="connsiteY18" fmla="*/ 6861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60151 w 3240507"/>
              <a:gd name="connsiteY18" fmla="*/ 6861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60151 w 3240507"/>
              <a:gd name="connsiteY18" fmla="*/ 686138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398894 w 3240507"/>
              <a:gd name="connsiteY2" fmla="*/ 697861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49266 w 3240507"/>
              <a:gd name="connsiteY18" fmla="*/ 732402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426108 w 3240507"/>
              <a:gd name="connsiteY2" fmla="*/ 706026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49266 w 3240507"/>
              <a:gd name="connsiteY18" fmla="*/ 732402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426108 w 3240507"/>
              <a:gd name="connsiteY2" fmla="*/ 706026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49266 w 3240507"/>
              <a:gd name="connsiteY18" fmla="*/ 732402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426108 w 3240507"/>
              <a:gd name="connsiteY2" fmla="*/ 706026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49266 w 3240507"/>
              <a:gd name="connsiteY18" fmla="*/ 732402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426108 w 3240507"/>
              <a:gd name="connsiteY2" fmla="*/ 706026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24767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49266 w 3240507"/>
              <a:gd name="connsiteY18" fmla="*/ 732402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426108 w 3240507"/>
              <a:gd name="connsiteY2" fmla="*/ 706026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28642 w 3240507"/>
              <a:gd name="connsiteY14" fmla="*/ 835653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49266 w 3240507"/>
              <a:gd name="connsiteY18" fmla="*/ 732402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426108 w 3240507"/>
              <a:gd name="connsiteY2" fmla="*/ 706026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55856 w 3240507"/>
              <a:gd name="connsiteY14" fmla="*/ 832932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49266 w 3240507"/>
              <a:gd name="connsiteY18" fmla="*/ 732402 h 3616907"/>
              <a:gd name="connsiteX19" fmla="*/ 1598187 w 3240507"/>
              <a:gd name="connsiteY19" fmla="*/ 255087 h 3616907"/>
              <a:gd name="connsiteX20" fmla="*/ 1551294 w 3240507"/>
              <a:gd name="connsiteY20" fmla="*/ 82399 h 3616907"/>
              <a:gd name="connsiteX0" fmla="*/ 1551294 w 3240507"/>
              <a:gd name="connsiteY0" fmla="*/ 82399 h 3616907"/>
              <a:gd name="connsiteX1" fmla="*/ 1531286 w 3240507"/>
              <a:gd name="connsiteY1" fmla="*/ 261346 h 3616907"/>
              <a:gd name="connsiteX2" fmla="*/ 1426108 w 3240507"/>
              <a:gd name="connsiteY2" fmla="*/ 706026 h 3616907"/>
              <a:gd name="connsiteX3" fmla="*/ 182794 w 3240507"/>
              <a:gd name="connsiteY3" fmla="*/ 1113693 h 3616907"/>
              <a:gd name="connsiteX4" fmla="*/ 203140 w 3240507"/>
              <a:gd name="connsiteY4" fmla="*/ 1541923 h 3616907"/>
              <a:gd name="connsiteX5" fmla="*/ 1425102 w 3240507"/>
              <a:gd name="connsiteY5" fmla="*/ 846207 h 3616907"/>
              <a:gd name="connsiteX6" fmla="*/ 1498540 w 3240507"/>
              <a:gd name="connsiteY6" fmla="*/ 1278153 h 3616907"/>
              <a:gd name="connsiteX7" fmla="*/ 1487891 w 3240507"/>
              <a:gd name="connsiteY7" fmla="*/ 2712482 h 3616907"/>
              <a:gd name="connsiteX8" fmla="*/ 343817 w 3240507"/>
              <a:gd name="connsiteY8" fmla="*/ 3511399 h 3616907"/>
              <a:gd name="connsiteX9" fmla="*/ 343817 w 3240507"/>
              <a:gd name="connsiteY9" fmla="*/ 3616907 h 3616907"/>
              <a:gd name="connsiteX10" fmla="*/ 2793940 w 3240507"/>
              <a:gd name="connsiteY10" fmla="*/ 3605184 h 3616907"/>
              <a:gd name="connsiteX11" fmla="*/ 2770494 w 3240507"/>
              <a:gd name="connsiteY11" fmla="*/ 3499676 h 3616907"/>
              <a:gd name="connsiteX12" fmla="*/ 1635383 w 3240507"/>
              <a:gd name="connsiteY12" fmla="*/ 2700421 h 3616907"/>
              <a:gd name="connsiteX13" fmla="*/ 1600948 w 3240507"/>
              <a:gd name="connsiteY13" fmla="*/ 1280856 h 3616907"/>
              <a:gd name="connsiteX14" fmla="*/ 1655856 w 3240507"/>
              <a:gd name="connsiteY14" fmla="*/ 832932 h 3616907"/>
              <a:gd name="connsiteX15" fmla="*/ 2989179 w 3240507"/>
              <a:gd name="connsiteY15" fmla="*/ 568172 h 3616907"/>
              <a:gd name="connsiteX16" fmla="*/ 3239298 w 3240507"/>
              <a:gd name="connsiteY16" fmla="*/ 146876 h 3616907"/>
              <a:gd name="connsiteX17" fmla="*/ 2961382 w 3240507"/>
              <a:gd name="connsiteY17" fmla="*/ 42501 h 3616907"/>
              <a:gd name="connsiteX18" fmla="*/ 1649266 w 3240507"/>
              <a:gd name="connsiteY18" fmla="*/ 732402 h 3616907"/>
              <a:gd name="connsiteX19" fmla="*/ 1598187 w 3240507"/>
              <a:gd name="connsiteY19" fmla="*/ 255087 h 3616907"/>
              <a:gd name="connsiteX20" fmla="*/ 1551294 w 3240507"/>
              <a:gd name="connsiteY20" fmla="*/ 82399 h 3616907"/>
              <a:gd name="connsiteX0" fmla="*/ 1535422 w 3224635"/>
              <a:gd name="connsiteY0" fmla="*/ 82399 h 3616907"/>
              <a:gd name="connsiteX1" fmla="*/ 1515414 w 3224635"/>
              <a:gd name="connsiteY1" fmla="*/ 261346 h 3616907"/>
              <a:gd name="connsiteX2" fmla="*/ 1410236 w 3224635"/>
              <a:gd name="connsiteY2" fmla="*/ 706026 h 3616907"/>
              <a:gd name="connsiteX3" fmla="*/ 166922 w 3224635"/>
              <a:gd name="connsiteY3" fmla="*/ 1113693 h 3616907"/>
              <a:gd name="connsiteX4" fmla="*/ 209806 w 3224635"/>
              <a:gd name="connsiteY4" fmla="*/ 1538703 h 3616907"/>
              <a:gd name="connsiteX5" fmla="*/ 1409230 w 3224635"/>
              <a:gd name="connsiteY5" fmla="*/ 846207 h 3616907"/>
              <a:gd name="connsiteX6" fmla="*/ 1482668 w 3224635"/>
              <a:gd name="connsiteY6" fmla="*/ 1278153 h 3616907"/>
              <a:gd name="connsiteX7" fmla="*/ 1472019 w 3224635"/>
              <a:gd name="connsiteY7" fmla="*/ 2712482 h 3616907"/>
              <a:gd name="connsiteX8" fmla="*/ 327945 w 3224635"/>
              <a:gd name="connsiteY8" fmla="*/ 3511399 h 3616907"/>
              <a:gd name="connsiteX9" fmla="*/ 327945 w 3224635"/>
              <a:gd name="connsiteY9" fmla="*/ 3616907 h 3616907"/>
              <a:gd name="connsiteX10" fmla="*/ 2778068 w 3224635"/>
              <a:gd name="connsiteY10" fmla="*/ 3605184 h 3616907"/>
              <a:gd name="connsiteX11" fmla="*/ 2754622 w 3224635"/>
              <a:gd name="connsiteY11" fmla="*/ 3499676 h 3616907"/>
              <a:gd name="connsiteX12" fmla="*/ 1619511 w 3224635"/>
              <a:gd name="connsiteY12" fmla="*/ 2700421 h 3616907"/>
              <a:gd name="connsiteX13" fmla="*/ 1585076 w 3224635"/>
              <a:gd name="connsiteY13" fmla="*/ 1280856 h 3616907"/>
              <a:gd name="connsiteX14" fmla="*/ 1639984 w 3224635"/>
              <a:gd name="connsiteY14" fmla="*/ 832932 h 3616907"/>
              <a:gd name="connsiteX15" fmla="*/ 2973307 w 3224635"/>
              <a:gd name="connsiteY15" fmla="*/ 568172 h 3616907"/>
              <a:gd name="connsiteX16" fmla="*/ 3223426 w 3224635"/>
              <a:gd name="connsiteY16" fmla="*/ 146876 h 3616907"/>
              <a:gd name="connsiteX17" fmla="*/ 2945510 w 3224635"/>
              <a:gd name="connsiteY17" fmla="*/ 42501 h 3616907"/>
              <a:gd name="connsiteX18" fmla="*/ 1633394 w 3224635"/>
              <a:gd name="connsiteY18" fmla="*/ 732402 h 3616907"/>
              <a:gd name="connsiteX19" fmla="*/ 1582315 w 3224635"/>
              <a:gd name="connsiteY19" fmla="*/ 255087 h 3616907"/>
              <a:gd name="connsiteX20" fmla="*/ 1535422 w 3224635"/>
              <a:gd name="connsiteY20" fmla="*/ 82399 h 3616907"/>
              <a:gd name="connsiteX0" fmla="*/ 1478797 w 3168010"/>
              <a:gd name="connsiteY0" fmla="*/ 82399 h 3616907"/>
              <a:gd name="connsiteX1" fmla="*/ 1458789 w 3168010"/>
              <a:gd name="connsiteY1" fmla="*/ 261346 h 3616907"/>
              <a:gd name="connsiteX2" fmla="*/ 1353611 w 3168010"/>
              <a:gd name="connsiteY2" fmla="*/ 706026 h 3616907"/>
              <a:gd name="connsiteX3" fmla="*/ 110297 w 3168010"/>
              <a:gd name="connsiteY3" fmla="*/ 1113693 h 3616907"/>
              <a:gd name="connsiteX4" fmla="*/ 153181 w 3168010"/>
              <a:gd name="connsiteY4" fmla="*/ 1538703 h 3616907"/>
              <a:gd name="connsiteX5" fmla="*/ 1352605 w 3168010"/>
              <a:gd name="connsiteY5" fmla="*/ 846207 h 3616907"/>
              <a:gd name="connsiteX6" fmla="*/ 1426043 w 3168010"/>
              <a:gd name="connsiteY6" fmla="*/ 1278153 h 3616907"/>
              <a:gd name="connsiteX7" fmla="*/ 1415394 w 3168010"/>
              <a:gd name="connsiteY7" fmla="*/ 2712482 h 3616907"/>
              <a:gd name="connsiteX8" fmla="*/ 271320 w 3168010"/>
              <a:gd name="connsiteY8" fmla="*/ 3511399 h 3616907"/>
              <a:gd name="connsiteX9" fmla="*/ 271320 w 3168010"/>
              <a:gd name="connsiteY9" fmla="*/ 3616907 h 3616907"/>
              <a:gd name="connsiteX10" fmla="*/ 2721443 w 3168010"/>
              <a:gd name="connsiteY10" fmla="*/ 3605184 h 3616907"/>
              <a:gd name="connsiteX11" fmla="*/ 2697997 w 3168010"/>
              <a:gd name="connsiteY11" fmla="*/ 3499676 h 3616907"/>
              <a:gd name="connsiteX12" fmla="*/ 1562886 w 3168010"/>
              <a:gd name="connsiteY12" fmla="*/ 2700421 h 3616907"/>
              <a:gd name="connsiteX13" fmla="*/ 1528451 w 3168010"/>
              <a:gd name="connsiteY13" fmla="*/ 1280856 h 3616907"/>
              <a:gd name="connsiteX14" fmla="*/ 1583359 w 3168010"/>
              <a:gd name="connsiteY14" fmla="*/ 832932 h 3616907"/>
              <a:gd name="connsiteX15" fmla="*/ 2916682 w 3168010"/>
              <a:gd name="connsiteY15" fmla="*/ 568172 h 3616907"/>
              <a:gd name="connsiteX16" fmla="*/ 3166801 w 3168010"/>
              <a:gd name="connsiteY16" fmla="*/ 146876 h 3616907"/>
              <a:gd name="connsiteX17" fmla="*/ 2888885 w 3168010"/>
              <a:gd name="connsiteY17" fmla="*/ 42501 h 3616907"/>
              <a:gd name="connsiteX18" fmla="*/ 1576769 w 3168010"/>
              <a:gd name="connsiteY18" fmla="*/ 732402 h 3616907"/>
              <a:gd name="connsiteX19" fmla="*/ 1525690 w 3168010"/>
              <a:gd name="connsiteY19" fmla="*/ 255087 h 3616907"/>
              <a:gd name="connsiteX20" fmla="*/ 1478797 w 3168010"/>
              <a:gd name="connsiteY20" fmla="*/ 82399 h 3616907"/>
              <a:gd name="connsiteX0" fmla="*/ 1496311 w 3185524"/>
              <a:gd name="connsiteY0" fmla="*/ 82399 h 3616907"/>
              <a:gd name="connsiteX1" fmla="*/ 1476303 w 3185524"/>
              <a:gd name="connsiteY1" fmla="*/ 261346 h 3616907"/>
              <a:gd name="connsiteX2" fmla="*/ 1371125 w 3185524"/>
              <a:gd name="connsiteY2" fmla="*/ 706026 h 3616907"/>
              <a:gd name="connsiteX3" fmla="*/ 79515 w 3185524"/>
              <a:gd name="connsiteY3" fmla="*/ 1126572 h 3616907"/>
              <a:gd name="connsiteX4" fmla="*/ 170695 w 3185524"/>
              <a:gd name="connsiteY4" fmla="*/ 1538703 h 3616907"/>
              <a:gd name="connsiteX5" fmla="*/ 1370119 w 3185524"/>
              <a:gd name="connsiteY5" fmla="*/ 846207 h 3616907"/>
              <a:gd name="connsiteX6" fmla="*/ 1443557 w 3185524"/>
              <a:gd name="connsiteY6" fmla="*/ 1278153 h 3616907"/>
              <a:gd name="connsiteX7" fmla="*/ 1432908 w 3185524"/>
              <a:gd name="connsiteY7" fmla="*/ 2712482 h 3616907"/>
              <a:gd name="connsiteX8" fmla="*/ 288834 w 3185524"/>
              <a:gd name="connsiteY8" fmla="*/ 3511399 h 3616907"/>
              <a:gd name="connsiteX9" fmla="*/ 288834 w 3185524"/>
              <a:gd name="connsiteY9" fmla="*/ 3616907 h 3616907"/>
              <a:gd name="connsiteX10" fmla="*/ 2738957 w 3185524"/>
              <a:gd name="connsiteY10" fmla="*/ 3605184 h 3616907"/>
              <a:gd name="connsiteX11" fmla="*/ 2715511 w 3185524"/>
              <a:gd name="connsiteY11" fmla="*/ 3499676 h 3616907"/>
              <a:gd name="connsiteX12" fmla="*/ 1580400 w 3185524"/>
              <a:gd name="connsiteY12" fmla="*/ 2700421 h 3616907"/>
              <a:gd name="connsiteX13" fmla="*/ 1545965 w 3185524"/>
              <a:gd name="connsiteY13" fmla="*/ 1280856 h 3616907"/>
              <a:gd name="connsiteX14" fmla="*/ 1600873 w 3185524"/>
              <a:gd name="connsiteY14" fmla="*/ 832932 h 3616907"/>
              <a:gd name="connsiteX15" fmla="*/ 2934196 w 3185524"/>
              <a:gd name="connsiteY15" fmla="*/ 568172 h 3616907"/>
              <a:gd name="connsiteX16" fmla="*/ 3184315 w 3185524"/>
              <a:gd name="connsiteY16" fmla="*/ 146876 h 3616907"/>
              <a:gd name="connsiteX17" fmla="*/ 2906399 w 3185524"/>
              <a:gd name="connsiteY17" fmla="*/ 42501 h 3616907"/>
              <a:gd name="connsiteX18" fmla="*/ 1594283 w 3185524"/>
              <a:gd name="connsiteY18" fmla="*/ 732402 h 3616907"/>
              <a:gd name="connsiteX19" fmla="*/ 1543204 w 3185524"/>
              <a:gd name="connsiteY19" fmla="*/ 255087 h 3616907"/>
              <a:gd name="connsiteX20" fmla="*/ 1496311 w 3185524"/>
              <a:gd name="connsiteY20" fmla="*/ 82399 h 3616907"/>
              <a:gd name="connsiteX0" fmla="*/ 1508481 w 3197694"/>
              <a:gd name="connsiteY0" fmla="*/ 82399 h 3616907"/>
              <a:gd name="connsiteX1" fmla="*/ 1488473 w 3197694"/>
              <a:gd name="connsiteY1" fmla="*/ 261346 h 3616907"/>
              <a:gd name="connsiteX2" fmla="*/ 1383295 w 3197694"/>
              <a:gd name="connsiteY2" fmla="*/ 706026 h 3616907"/>
              <a:gd name="connsiteX3" fmla="*/ 91685 w 3197694"/>
              <a:gd name="connsiteY3" fmla="*/ 1126572 h 3616907"/>
              <a:gd name="connsiteX4" fmla="*/ 182865 w 3197694"/>
              <a:gd name="connsiteY4" fmla="*/ 1538703 h 3616907"/>
              <a:gd name="connsiteX5" fmla="*/ 1382289 w 3197694"/>
              <a:gd name="connsiteY5" fmla="*/ 846207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06453 w 3197694"/>
              <a:gd name="connsiteY18" fmla="*/ 732402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83295 w 3197694"/>
              <a:gd name="connsiteY2" fmla="*/ 706026 h 3616907"/>
              <a:gd name="connsiteX3" fmla="*/ 91685 w 3197694"/>
              <a:gd name="connsiteY3" fmla="*/ 1126572 h 3616907"/>
              <a:gd name="connsiteX4" fmla="*/ 182865 w 3197694"/>
              <a:gd name="connsiteY4" fmla="*/ 1538703 h 3616907"/>
              <a:gd name="connsiteX5" fmla="*/ 1382289 w 3197694"/>
              <a:gd name="connsiteY5" fmla="*/ 846207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596794 w 3197694"/>
              <a:gd name="connsiteY18" fmla="*/ 709864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83295 w 3197694"/>
              <a:gd name="connsiteY2" fmla="*/ 706026 h 3616907"/>
              <a:gd name="connsiteX3" fmla="*/ 91685 w 3197694"/>
              <a:gd name="connsiteY3" fmla="*/ 1126572 h 3616907"/>
              <a:gd name="connsiteX4" fmla="*/ 182865 w 3197694"/>
              <a:gd name="connsiteY4" fmla="*/ 1538703 h 3616907"/>
              <a:gd name="connsiteX5" fmla="*/ 1382289 w 3197694"/>
              <a:gd name="connsiteY5" fmla="*/ 846207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03233 w 3197694"/>
              <a:gd name="connsiteY18" fmla="*/ 700205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83295 w 3197694"/>
              <a:gd name="connsiteY2" fmla="*/ 706026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03233 w 3197694"/>
              <a:gd name="connsiteY18" fmla="*/ 700205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73636 w 3197694"/>
              <a:gd name="connsiteY2" fmla="*/ 699587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03233 w 3197694"/>
              <a:gd name="connsiteY18" fmla="*/ 700205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73636 w 3197694"/>
              <a:gd name="connsiteY2" fmla="*/ 699587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03233 w 3197694"/>
              <a:gd name="connsiteY18" fmla="*/ 700205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73636 w 3197694"/>
              <a:gd name="connsiteY2" fmla="*/ 699587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03233 w 3197694"/>
              <a:gd name="connsiteY18" fmla="*/ 700205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73636 w 3197694"/>
              <a:gd name="connsiteY2" fmla="*/ 699587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03233 w 3197694"/>
              <a:gd name="connsiteY18" fmla="*/ 700205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73636 w 3197694"/>
              <a:gd name="connsiteY2" fmla="*/ 699587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03233 w 3197694"/>
              <a:gd name="connsiteY18" fmla="*/ 700205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73636 w 3197694"/>
              <a:gd name="connsiteY2" fmla="*/ 699587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13043 w 3197694"/>
              <a:gd name="connsiteY14" fmla="*/ 832932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16112 w 3197694"/>
              <a:gd name="connsiteY18" fmla="*/ 696986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73636 w 3197694"/>
              <a:gd name="connsiteY2" fmla="*/ 699587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00165 w 3197694"/>
              <a:gd name="connsiteY14" fmla="*/ 823273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16112 w 3197694"/>
              <a:gd name="connsiteY18" fmla="*/ 696986 h 3616907"/>
              <a:gd name="connsiteX19" fmla="*/ 1555374 w 3197694"/>
              <a:gd name="connsiteY19" fmla="*/ 255087 h 3616907"/>
              <a:gd name="connsiteX20" fmla="*/ 1508481 w 3197694"/>
              <a:gd name="connsiteY20" fmla="*/ 82399 h 3616907"/>
              <a:gd name="connsiteX0" fmla="*/ 1508481 w 3197694"/>
              <a:gd name="connsiteY0" fmla="*/ 82399 h 3616907"/>
              <a:gd name="connsiteX1" fmla="*/ 1488473 w 3197694"/>
              <a:gd name="connsiteY1" fmla="*/ 261346 h 3616907"/>
              <a:gd name="connsiteX2" fmla="*/ 1373636 w 3197694"/>
              <a:gd name="connsiteY2" fmla="*/ 699587 h 3616907"/>
              <a:gd name="connsiteX3" fmla="*/ 91685 w 3197694"/>
              <a:gd name="connsiteY3" fmla="*/ 1126572 h 3616907"/>
              <a:gd name="connsiteX4" fmla="*/ 182865 w 3197694"/>
              <a:gd name="connsiteY4" fmla="*/ 1538703 h 3616907"/>
              <a:gd name="connsiteX5" fmla="*/ 1385509 w 3197694"/>
              <a:gd name="connsiteY5" fmla="*/ 865525 h 3616907"/>
              <a:gd name="connsiteX6" fmla="*/ 1455727 w 3197694"/>
              <a:gd name="connsiteY6" fmla="*/ 1278153 h 3616907"/>
              <a:gd name="connsiteX7" fmla="*/ 1445078 w 3197694"/>
              <a:gd name="connsiteY7" fmla="*/ 2712482 h 3616907"/>
              <a:gd name="connsiteX8" fmla="*/ 301004 w 3197694"/>
              <a:gd name="connsiteY8" fmla="*/ 3511399 h 3616907"/>
              <a:gd name="connsiteX9" fmla="*/ 301004 w 3197694"/>
              <a:gd name="connsiteY9" fmla="*/ 3616907 h 3616907"/>
              <a:gd name="connsiteX10" fmla="*/ 2751127 w 3197694"/>
              <a:gd name="connsiteY10" fmla="*/ 3605184 h 3616907"/>
              <a:gd name="connsiteX11" fmla="*/ 2727681 w 3197694"/>
              <a:gd name="connsiteY11" fmla="*/ 3499676 h 3616907"/>
              <a:gd name="connsiteX12" fmla="*/ 1592570 w 3197694"/>
              <a:gd name="connsiteY12" fmla="*/ 2700421 h 3616907"/>
              <a:gd name="connsiteX13" fmla="*/ 1558135 w 3197694"/>
              <a:gd name="connsiteY13" fmla="*/ 1280856 h 3616907"/>
              <a:gd name="connsiteX14" fmla="*/ 1600165 w 3197694"/>
              <a:gd name="connsiteY14" fmla="*/ 823273 h 3616907"/>
              <a:gd name="connsiteX15" fmla="*/ 2946366 w 3197694"/>
              <a:gd name="connsiteY15" fmla="*/ 568172 h 3616907"/>
              <a:gd name="connsiteX16" fmla="*/ 3196485 w 3197694"/>
              <a:gd name="connsiteY16" fmla="*/ 146876 h 3616907"/>
              <a:gd name="connsiteX17" fmla="*/ 2918569 w 3197694"/>
              <a:gd name="connsiteY17" fmla="*/ 42501 h 3616907"/>
              <a:gd name="connsiteX18" fmla="*/ 1616112 w 3197694"/>
              <a:gd name="connsiteY18" fmla="*/ 696986 h 3616907"/>
              <a:gd name="connsiteX19" fmla="*/ 1555374 w 3197694"/>
              <a:gd name="connsiteY19" fmla="*/ 255087 h 3616907"/>
              <a:gd name="connsiteX20" fmla="*/ 1508481 w 3197694"/>
              <a:gd name="connsiteY20" fmla="*/ 82399 h 3616907"/>
              <a:gd name="connsiteX0" fmla="*/ 1508481 w 3197694"/>
              <a:gd name="connsiteY0" fmla="*/ 62937 h 3597445"/>
              <a:gd name="connsiteX1" fmla="*/ 1488473 w 3197694"/>
              <a:gd name="connsiteY1" fmla="*/ 241884 h 3597445"/>
              <a:gd name="connsiteX2" fmla="*/ 1373636 w 3197694"/>
              <a:gd name="connsiteY2" fmla="*/ 680125 h 3597445"/>
              <a:gd name="connsiteX3" fmla="*/ 91685 w 3197694"/>
              <a:gd name="connsiteY3" fmla="*/ 1107110 h 3597445"/>
              <a:gd name="connsiteX4" fmla="*/ 182865 w 3197694"/>
              <a:gd name="connsiteY4" fmla="*/ 1519241 h 3597445"/>
              <a:gd name="connsiteX5" fmla="*/ 1385509 w 3197694"/>
              <a:gd name="connsiteY5" fmla="*/ 846063 h 3597445"/>
              <a:gd name="connsiteX6" fmla="*/ 1455727 w 3197694"/>
              <a:gd name="connsiteY6" fmla="*/ 1258691 h 3597445"/>
              <a:gd name="connsiteX7" fmla="*/ 1445078 w 3197694"/>
              <a:gd name="connsiteY7" fmla="*/ 2693020 h 3597445"/>
              <a:gd name="connsiteX8" fmla="*/ 301004 w 3197694"/>
              <a:gd name="connsiteY8" fmla="*/ 3491937 h 3597445"/>
              <a:gd name="connsiteX9" fmla="*/ 301004 w 3197694"/>
              <a:gd name="connsiteY9" fmla="*/ 3597445 h 3597445"/>
              <a:gd name="connsiteX10" fmla="*/ 2751127 w 3197694"/>
              <a:gd name="connsiteY10" fmla="*/ 3585722 h 3597445"/>
              <a:gd name="connsiteX11" fmla="*/ 2727681 w 3197694"/>
              <a:gd name="connsiteY11" fmla="*/ 3480214 h 3597445"/>
              <a:gd name="connsiteX12" fmla="*/ 1592570 w 3197694"/>
              <a:gd name="connsiteY12" fmla="*/ 2680959 h 3597445"/>
              <a:gd name="connsiteX13" fmla="*/ 1558135 w 3197694"/>
              <a:gd name="connsiteY13" fmla="*/ 1261394 h 3597445"/>
              <a:gd name="connsiteX14" fmla="*/ 1600165 w 3197694"/>
              <a:gd name="connsiteY14" fmla="*/ 803811 h 3597445"/>
              <a:gd name="connsiteX15" fmla="*/ 2946366 w 3197694"/>
              <a:gd name="connsiteY15" fmla="*/ 548710 h 3597445"/>
              <a:gd name="connsiteX16" fmla="*/ 3196485 w 3197694"/>
              <a:gd name="connsiteY16" fmla="*/ 127414 h 3597445"/>
              <a:gd name="connsiteX17" fmla="*/ 2918569 w 3197694"/>
              <a:gd name="connsiteY17" fmla="*/ 23039 h 3597445"/>
              <a:gd name="connsiteX18" fmla="*/ 1616112 w 3197694"/>
              <a:gd name="connsiteY18" fmla="*/ 677524 h 3597445"/>
              <a:gd name="connsiteX19" fmla="*/ 1555374 w 3197694"/>
              <a:gd name="connsiteY19" fmla="*/ 235625 h 3597445"/>
              <a:gd name="connsiteX20" fmla="*/ 1508481 w 3197694"/>
              <a:gd name="connsiteY20" fmla="*/ 62937 h 3597445"/>
              <a:gd name="connsiteX0" fmla="*/ 1508481 w 3197694"/>
              <a:gd name="connsiteY0" fmla="*/ 90554 h 3625062"/>
              <a:gd name="connsiteX1" fmla="*/ 1488473 w 3197694"/>
              <a:gd name="connsiteY1" fmla="*/ 269501 h 3625062"/>
              <a:gd name="connsiteX2" fmla="*/ 1373636 w 3197694"/>
              <a:gd name="connsiteY2" fmla="*/ 707742 h 3625062"/>
              <a:gd name="connsiteX3" fmla="*/ 91685 w 3197694"/>
              <a:gd name="connsiteY3" fmla="*/ 1134727 h 3625062"/>
              <a:gd name="connsiteX4" fmla="*/ 182865 w 3197694"/>
              <a:gd name="connsiteY4" fmla="*/ 1546858 h 3625062"/>
              <a:gd name="connsiteX5" fmla="*/ 1385509 w 3197694"/>
              <a:gd name="connsiteY5" fmla="*/ 873680 h 3625062"/>
              <a:gd name="connsiteX6" fmla="*/ 1455727 w 3197694"/>
              <a:gd name="connsiteY6" fmla="*/ 1286308 h 3625062"/>
              <a:gd name="connsiteX7" fmla="*/ 1445078 w 3197694"/>
              <a:gd name="connsiteY7" fmla="*/ 2720637 h 3625062"/>
              <a:gd name="connsiteX8" fmla="*/ 301004 w 3197694"/>
              <a:gd name="connsiteY8" fmla="*/ 3519554 h 3625062"/>
              <a:gd name="connsiteX9" fmla="*/ 301004 w 3197694"/>
              <a:gd name="connsiteY9" fmla="*/ 3625062 h 3625062"/>
              <a:gd name="connsiteX10" fmla="*/ 2751127 w 3197694"/>
              <a:gd name="connsiteY10" fmla="*/ 3613339 h 3625062"/>
              <a:gd name="connsiteX11" fmla="*/ 2727681 w 3197694"/>
              <a:gd name="connsiteY11" fmla="*/ 3507831 h 3625062"/>
              <a:gd name="connsiteX12" fmla="*/ 1592570 w 3197694"/>
              <a:gd name="connsiteY12" fmla="*/ 2708576 h 3625062"/>
              <a:gd name="connsiteX13" fmla="*/ 1558135 w 3197694"/>
              <a:gd name="connsiteY13" fmla="*/ 1289011 h 3625062"/>
              <a:gd name="connsiteX14" fmla="*/ 1600165 w 3197694"/>
              <a:gd name="connsiteY14" fmla="*/ 831428 h 3625062"/>
              <a:gd name="connsiteX15" fmla="*/ 2946366 w 3197694"/>
              <a:gd name="connsiteY15" fmla="*/ 576327 h 3625062"/>
              <a:gd name="connsiteX16" fmla="*/ 3196485 w 3197694"/>
              <a:gd name="connsiteY16" fmla="*/ 155031 h 3625062"/>
              <a:gd name="connsiteX17" fmla="*/ 2918569 w 3197694"/>
              <a:gd name="connsiteY17" fmla="*/ 50656 h 3625062"/>
              <a:gd name="connsiteX18" fmla="*/ 1616112 w 3197694"/>
              <a:gd name="connsiteY18" fmla="*/ 705141 h 3625062"/>
              <a:gd name="connsiteX19" fmla="*/ 1555374 w 3197694"/>
              <a:gd name="connsiteY19" fmla="*/ 263242 h 3625062"/>
              <a:gd name="connsiteX20" fmla="*/ 1508481 w 3197694"/>
              <a:gd name="connsiteY20" fmla="*/ 90554 h 3625062"/>
              <a:gd name="connsiteX0" fmla="*/ 1508481 w 3197694"/>
              <a:gd name="connsiteY0" fmla="*/ 127462 h 3661970"/>
              <a:gd name="connsiteX1" fmla="*/ 1488473 w 3197694"/>
              <a:gd name="connsiteY1" fmla="*/ 306409 h 3661970"/>
              <a:gd name="connsiteX2" fmla="*/ 1373636 w 3197694"/>
              <a:gd name="connsiteY2" fmla="*/ 744650 h 3661970"/>
              <a:gd name="connsiteX3" fmla="*/ 91685 w 3197694"/>
              <a:gd name="connsiteY3" fmla="*/ 1171635 h 3661970"/>
              <a:gd name="connsiteX4" fmla="*/ 182865 w 3197694"/>
              <a:gd name="connsiteY4" fmla="*/ 1583766 h 3661970"/>
              <a:gd name="connsiteX5" fmla="*/ 1385509 w 3197694"/>
              <a:gd name="connsiteY5" fmla="*/ 910588 h 3661970"/>
              <a:gd name="connsiteX6" fmla="*/ 1455727 w 3197694"/>
              <a:gd name="connsiteY6" fmla="*/ 1323216 h 3661970"/>
              <a:gd name="connsiteX7" fmla="*/ 1445078 w 3197694"/>
              <a:gd name="connsiteY7" fmla="*/ 2757545 h 3661970"/>
              <a:gd name="connsiteX8" fmla="*/ 301004 w 3197694"/>
              <a:gd name="connsiteY8" fmla="*/ 3556462 h 3661970"/>
              <a:gd name="connsiteX9" fmla="*/ 301004 w 3197694"/>
              <a:gd name="connsiteY9" fmla="*/ 3661970 h 3661970"/>
              <a:gd name="connsiteX10" fmla="*/ 2751127 w 3197694"/>
              <a:gd name="connsiteY10" fmla="*/ 3650247 h 3661970"/>
              <a:gd name="connsiteX11" fmla="*/ 2727681 w 3197694"/>
              <a:gd name="connsiteY11" fmla="*/ 3544739 h 3661970"/>
              <a:gd name="connsiteX12" fmla="*/ 1592570 w 3197694"/>
              <a:gd name="connsiteY12" fmla="*/ 2745484 h 3661970"/>
              <a:gd name="connsiteX13" fmla="*/ 1558135 w 3197694"/>
              <a:gd name="connsiteY13" fmla="*/ 1325919 h 3661970"/>
              <a:gd name="connsiteX14" fmla="*/ 1600165 w 3197694"/>
              <a:gd name="connsiteY14" fmla="*/ 868336 h 3661970"/>
              <a:gd name="connsiteX15" fmla="*/ 2946366 w 3197694"/>
              <a:gd name="connsiteY15" fmla="*/ 613235 h 3661970"/>
              <a:gd name="connsiteX16" fmla="*/ 3196485 w 3197694"/>
              <a:gd name="connsiteY16" fmla="*/ 191939 h 3661970"/>
              <a:gd name="connsiteX17" fmla="*/ 2934667 w 3197694"/>
              <a:gd name="connsiteY17" fmla="*/ 16730 h 3661970"/>
              <a:gd name="connsiteX18" fmla="*/ 1616112 w 3197694"/>
              <a:gd name="connsiteY18" fmla="*/ 742049 h 3661970"/>
              <a:gd name="connsiteX19" fmla="*/ 1555374 w 3197694"/>
              <a:gd name="connsiteY19" fmla="*/ 300150 h 3661970"/>
              <a:gd name="connsiteX20" fmla="*/ 1508481 w 3197694"/>
              <a:gd name="connsiteY20" fmla="*/ 127462 h 3661970"/>
              <a:gd name="connsiteX0" fmla="*/ 1508481 w 3197694"/>
              <a:gd name="connsiteY0" fmla="*/ 127462 h 3661970"/>
              <a:gd name="connsiteX1" fmla="*/ 1488473 w 3197694"/>
              <a:gd name="connsiteY1" fmla="*/ 306409 h 3661970"/>
              <a:gd name="connsiteX2" fmla="*/ 1373636 w 3197694"/>
              <a:gd name="connsiteY2" fmla="*/ 744650 h 3661970"/>
              <a:gd name="connsiteX3" fmla="*/ 91685 w 3197694"/>
              <a:gd name="connsiteY3" fmla="*/ 1171635 h 3661970"/>
              <a:gd name="connsiteX4" fmla="*/ 182865 w 3197694"/>
              <a:gd name="connsiteY4" fmla="*/ 1583766 h 3661970"/>
              <a:gd name="connsiteX5" fmla="*/ 1385509 w 3197694"/>
              <a:gd name="connsiteY5" fmla="*/ 910588 h 3661970"/>
              <a:gd name="connsiteX6" fmla="*/ 1455727 w 3197694"/>
              <a:gd name="connsiteY6" fmla="*/ 1323216 h 3661970"/>
              <a:gd name="connsiteX7" fmla="*/ 1445078 w 3197694"/>
              <a:gd name="connsiteY7" fmla="*/ 2757545 h 3661970"/>
              <a:gd name="connsiteX8" fmla="*/ 301004 w 3197694"/>
              <a:gd name="connsiteY8" fmla="*/ 3556462 h 3661970"/>
              <a:gd name="connsiteX9" fmla="*/ 301004 w 3197694"/>
              <a:gd name="connsiteY9" fmla="*/ 3661970 h 3661970"/>
              <a:gd name="connsiteX10" fmla="*/ 2751127 w 3197694"/>
              <a:gd name="connsiteY10" fmla="*/ 3650247 h 3661970"/>
              <a:gd name="connsiteX11" fmla="*/ 2727681 w 3197694"/>
              <a:gd name="connsiteY11" fmla="*/ 3544739 h 3661970"/>
              <a:gd name="connsiteX12" fmla="*/ 1592570 w 3197694"/>
              <a:gd name="connsiteY12" fmla="*/ 2745484 h 3661970"/>
              <a:gd name="connsiteX13" fmla="*/ 1558135 w 3197694"/>
              <a:gd name="connsiteY13" fmla="*/ 1325919 h 3661970"/>
              <a:gd name="connsiteX14" fmla="*/ 1600165 w 3197694"/>
              <a:gd name="connsiteY14" fmla="*/ 868336 h 3661970"/>
              <a:gd name="connsiteX15" fmla="*/ 2946366 w 3197694"/>
              <a:gd name="connsiteY15" fmla="*/ 613235 h 3661970"/>
              <a:gd name="connsiteX16" fmla="*/ 3196485 w 3197694"/>
              <a:gd name="connsiteY16" fmla="*/ 191939 h 3661970"/>
              <a:gd name="connsiteX17" fmla="*/ 2934667 w 3197694"/>
              <a:gd name="connsiteY17" fmla="*/ 16730 h 3661970"/>
              <a:gd name="connsiteX18" fmla="*/ 1616112 w 3197694"/>
              <a:gd name="connsiteY18" fmla="*/ 742049 h 3661970"/>
              <a:gd name="connsiteX19" fmla="*/ 1555374 w 3197694"/>
              <a:gd name="connsiteY19" fmla="*/ 300150 h 3661970"/>
              <a:gd name="connsiteX20" fmla="*/ 1508481 w 3197694"/>
              <a:gd name="connsiteY20" fmla="*/ 127462 h 3661970"/>
              <a:gd name="connsiteX0" fmla="*/ 1508481 w 3210482"/>
              <a:gd name="connsiteY0" fmla="*/ 128663 h 3663171"/>
              <a:gd name="connsiteX1" fmla="*/ 1488473 w 3210482"/>
              <a:gd name="connsiteY1" fmla="*/ 307610 h 3663171"/>
              <a:gd name="connsiteX2" fmla="*/ 1373636 w 3210482"/>
              <a:gd name="connsiteY2" fmla="*/ 745851 h 3663171"/>
              <a:gd name="connsiteX3" fmla="*/ 91685 w 3210482"/>
              <a:gd name="connsiteY3" fmla="*/ 1172836 h 3663171"/>
              <a:gd name="connsiteX4" fmla="*/ 182865 w 3210482"/>
              <a:gd name="connsiteY4" fmla="*/ 1584967 h 3663171"/>
              <a:gd name="connsiteX5" fmla="*/ 1385509 w 3210482"/>
              <a:gd name="connsiteY5" fmla="*/ 911789 h 3663171"/>
              <a:gd name="connsiteX6" fmla="*/ 1455727 w 3210482"/>
              <a:gd name="connsiteY6" fmla="*/ 1324417 h 3663171"/>
              <a:gd name="connsiteX7" fmla="*/ 1445078 w 3210482"/>
              <a:gd name="connsiteY7" fmla="*/ 2758746 h 3663171"/>
              <a:gd name="connsiteX8" fmla="*/ 301004 w 3210482"/>
              <a:gd name="connsiteY8" fmla="*/ 3557663 h 3663171"/>
              <a:gd name="connsiteX9" fmla="*/ 301004 w 3210482"/>
              <a:gd name="connsiteY9" fmla="*/ 3663171 h 3663171"/>
              <a:gd name="connsiteX10" fmla="*/ 2751127 w 3210482"/>
              <a:gd name="connsiteY10" fmla="*/ 3651448 h 3663171"/>
              <a:gd name="connsiteX11" fmla="*/ 2727681 w 3210482"/>
              <a:gd name="connsiteY11" fmla="*/ 3545940 h 3663171"/>
              <a:gd name="connsiteX12" fmla="*/ 1592570 w 3210482"/>
              <a:gd name="connsiteY12" fmla="*/ 2746685 h 3663171"/>
              <a:gd name="connsiteX13" fmla="*/ 1558135 w 3210482"/>
              <a:gd name="connsiteY13" fmla="*/ 1327120 h 3663171"/>
              <a:gd name="connsiteX14" fmla="*/ 1600165 w 3210482"/>
              <a:gd name="connsiteY14" fmla="*/ 869537 h 3663171"/>
              <a:gd name="connsiteX15" fmla="*/ 2946366 w 3210482"/>
              <a:gd name="connsiteY15" fmla="*/ 614436 h 3663171"/>
              <a:gd name="connsiteX16" fmla="*/ 3209364 w 3210482"/>
              <a:gd name="connsiteY16" fmla="*/ 189920 h 3663171"/>
              <a:gd name="connsiteX17" fmla="*/ 2934667 w 3210482"/>
              <a:gd name="connsiteY17" fmla="*/ 17931 h 3663171"/>
              <a:gd name="connsiteX18" fmla="*/ 1616112 w 3210482"/>
              <a:gd name="connsiteY18" fmla="*/ 743250 h 3663171"/>
              <a:gd name="connsiteX19" fmla="*/ 1555374 w 3210482"/>
              <a:gd name="connsiteY19" fmla="*/ 301351 h 3663171"/>
              <a:gd name="connsiteX20" fmla="*/ 1508481 w 3210482"/>
              <a:gd name="connsiteY20" fmla="*/ 128663 h 3663171"/>
              <a:gd name="connsiteX0" fmla="*/ 1508481 w 3210482"/>
              <a:gd name="connsiteY0" fmla="*/ 128663 h 3663171"/>
              <a:gd name="connsiteX1" fmla="*/ 1488473 w 3210482"/>
              <a:gd name="connsiteY1" fmla="*/ 307610 h 3663171"/>
              <a:gd name="connsiteX2" fmla="*/ 1373636 w 3210482"/>
              <a:gd name="connsiteY2" fmla="*/ 745851 h 3663171"/>
              <a:gd name="connsiteX3" fmla="*/ 91685 w 3210482"/>
              <a:gd name="connsiteY3" fmla="*/ 1172836 h 3663171"/>
              <a:gd name="connsiteX4" fmla="*/ 182865 w 3210482"/>
              <a:gd name="connsiteY4" fmla="*/ 1584967 h 3663171"/>
              <a:gd name="connsiteX5" fmla="*/ 1385509 w 3210482"/>
              <a:gd name="connsiteY5" fmla="*/ 911789 h 3663171"/>
              <a:gd name="connsiteX6" fmla="*/ 1455727 w 3210482"/>
              <a:gd name="connsiteY6" fmla="*/ 1324417 h 3663171"/>
              <a:gd name="connsiteX7" fmla="*/ 1445078 w 3210482"/>
              <a:gd name="connsiteY7" fmla="*/ 2758746 h 3663171"/>
              <a:gd name="connsiteX8" fmla="*/ 301004 w 3210482"/>
              <a:gd name="connsiteY8" fmla="*/ 3557663 h 3663171"/>
              <a:gd name="connsiteX9" fmla="*/ 301004 w 3210482"/>
              <a:gd name="connsiteY9" fmla="*/ 3663171 h 3663171"/>
              <a:gd name="connsiteX10" fmla="*/ 2751127 w 3210482"/>
              <a:gd name="connsiteY10" fmla="*/ 3651448 h 3663171"/>
              <a:gd name="connsiteX11" fmla="*/ 2727681 w 3210482"/>
              <a:gd name="connsiteY11" fmla="*/ 3545940 h 3663171"/>
              <a:gd name="connsiteX12" fmla="*/ 1592570 w 3210482"/>
              <a:gd name="connsiteY12" fmla="*/ 2746685 h 3663171"/>
              <a:gd name="connsiteX13" fmla="*/ 1558135 w 3210482"/>
              <a:gd name="connsiteY13" fmla="*/ 1327120 h 3663171"/>
              <a:gd name="connsiteX14" fmla="*/ 1600165 w 3210482"/>
              <a:gd name="connsiteY14" fmla="*/ 869537 h 3663171"/>
              <a:gd name="connsiteX15" fmla="*/ 2946366 w 3210482"/>
              <a:gd name="connsiteY15" fmla="*/ 614436 h 3663171"/>
              <a:gd name="connsiteX16" fmla="*/ 3209364 w 3210482"/>
              <a:gd name="connsiteY16" fmla="*/ 189920 h 3663171"/>
              <a:gd name="connsiteX17" fmla="*/ 2934667 w 3210482"/>
              <a:gd name="connsiteY17" fmla="*/ 17931 h 3663171"/>
              <a:gd name="connsiteX18" fmla="*/ 1616112 w 3210482"/>
              <a:gd name="connsiteY18" fmla="*/ 743250 h 3663171"/>
              <a:gd name="connsiteX19" fmla="*/ 1555374 w 3210482"/>
              <a:gd name="connsiteY19" fmla="*/ 301351 h 3663171"/>
              <a:gd name="connsiteX20" fmla="*/ 1508481 w 3210482"/>
              <a:gd name="connsiteY20" fmla="*/ 128663 h 3663171"/>
              <a:gd name="connsiteX0" fmla="*/ 1508481 w 3210482"/>
              <a:gd name="connsiteY0" fmla="*/ 128663 h 3663171"/>
              <a:gd name="connsiteX1" fmla="*/ 1488473 w 3210482"/>
              <a:gd name="connsiteY1" fmla="*/ 307610 h 3663171"/>
              <a:gd name="connsiteX2" fmla="*/ 1373636 w 3210482"/>
              <a:gd name="connsiteY2" fmla="*/ 745851 h 3663171"/>
              <a:gd name="connsiteX3" fmla="*/ 91685 w 3210482"/>
              <a:gd name="connsiteY3" fmla="*/ 1172836 h 3663171"/>
              <a:gd name="connsiteX4" fmla="*/ 182865 w 3210482"/>
              <a:gd name="connsiteY4" fmla="*/ 1584967 h 3663171"/>
              <a:gd name="connsiteX5" fmla="*/ 1385509 w 3210482"/>
              <a:gd name="connsiteY5" fmla="*/ 911789 h 3663171"/>
              <a:gd name="connsiteX6" fmla="*/ 1455727 w 3210482"/>
              <a:gd name="connsiteY6" fmla="*/ 1324417 h 3663171"/>
              <a:gd name="connsiteX7" fmla="*/ 1445078 w 3210482"/>
              <a:gd name="connsiteY7" fmla="*/ 2758746 h 3663171"/>
              <a:gd name="connsiteX8" fmla="*/ 301004 w 3210482"/>
              <a:gd name="connsiteY8" fmla="*/ 3557663 h 3663171"/>
              <a:gd name="connsiteX9" fmla="*/ 301004 w 3210482"/>
              <a:gd name="connsiteY9" fmla="*/ 3663171 h 3663171"/>
              <a:gd name="connsiteX10" fmla="*/ 2751127 w 3210482"/>
              <a:gd name="connsiteY10" fmla="*/ 3651448 h 3663171"/>
              <a:gd name="connsiteX11" fmla="*/ 2727681 w 3210482"/>
              <a:gd name="connsiteY11" fmla="*/ 3545940 h 3663171"/>
              <a:gd name="connsiteX12" fmla="*/ 1592570 w 3210482"/>
              <a:gd name="connsiteY12" fmla="*/ 2746685 h 3663171"/>
              <a:gd name="connsiteX13" fmla="*/ 1558135 w 3210482"/>
              <a:gd name="connsiteY13" fmla="*/ 1327120 h 3663171"/>
              <a:gd name="connsiteX14" fmla="*/ 1600165 w 3210482"/>
              <a:gd name="connsiteY14" fmla="*/ 869537 h 3663171"/>
              <a:gd name="connsiteX15" fmla="*/ 2946366 w 3210482"/>
              <a:gd name="connsiteY15" fmla="*/ 614436 h 3663171"/>
              <a:gd name="connsiteX16" fmla="*/ 3209364 w 3210482"/>
              <a:gd name="connsiteY16" fmla="*/ 189920 h 3663171"/>
              <a:gd name="connsiteX17" fmla="*/ 2934667 w 3210482"/>
              <a:gd name="connsiteY17" fmla="*/ 17931 h 3663171"/>
              <a:gd name="connsiteX18" fmla="*/ 1616112 w 3210482"/>
              <a:gd name="connsiteY18" fmla="*/ 743250 h 3663171"/>
              <a:gd name="connsiteX19" fmla="*/ 1555374 w 3210482"/>
              <a:gd name="connsiteY19" fmla="*/ 301351 h 3663171"/>
              <a:gd name="connsiteX20" fmla="*/ 1508481 w 3210482"/>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45940 h 3663171"/>
              <a:gd name="connsiteX12" fmla="*/ 1592570 w 3210503"/>
              <a:gd name="connsiteY12" fmla="*/ 2746685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45940 h 3663171"/>
              <a:gd name="connsiteX12" fmla="*/ 1592570 w 3210503"/>
              <a:gd name="connsiteY12" fmla="*/ 2746685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45940 h 3663171"/>
              <a:gd name="connsiteX12" fmla="*/ 1592570 w 3210503"/>
              <a:gd name="connsiteY12" fmla="*/ 2746685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45940 h 3663171"/>
              <a:gd name="connsiteX12" fmla="*/ 1592570 w 3210503"/>
              <a:gd name="connsiteY12" fmla="*/ 2746685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45940 h 3663171"/>
              <a:gd name="connsiteX12" fmla="*/ 1592570 w 3210503"/>
              <a:gd name="connsiteY12" fmla="*/ 2746685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45940 h 3663171"/>
              <a:gd name="connsiteX12" fmla="*/ 1547494 w 3210503"/>
              <a:gd name="connsiteY12" fmla="*/ 2766003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23402 h 3663171"/>
              <a:gd name="connsiteX12" fmla="*/ 1547494 w 3210503"/>
              <a:gd name="connsiteY12" fmla="*/ 2766003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23402 h 3663171"/>
              <a:gd name="connsiteX12" fmla="*/ 1547494 w 3210503"/>
              <a:gd name="connsiteY12" fmla="*/ 2766003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27681 w 3210503"/>
              <a:gd name="connsiteY11" fmla="*/ 3523402 h 3663171"/>
              <a:gd name="connsiteX12" fmla="*/ 1547494 w 3210503"/>
              <a:gd name="connsiteY12" fmla="*/ 2766003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30901 w 3210503"/>
              <a:gd name="connsiteY11" fmla="*/ 3549159 h 3663171"/>
              <a:gd name="connsiteX12" fmla="*/ 1547494 w 3210503"/>
              <a:gd name="connsiteY12" fmla="*/ 2766003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 name="connsiteX0" fmla="*/ 1508481 w 3210503"/>
              <a:gd name="connsiteY0" fmla="*/ 128663 h 3663171"/>
              <a:gd name="connsiteX1" fmla="*/ 1488473 w 3210503"/>
              <a:gd name="connsiteY1" fmla="*/ 307610 h 3663171"/>
              <a:gd name="connsiteX2" fmla="*/ 1373636 w 3210503"/>
              <a:gd name="connsiteY2" fmla="*/ 745851 h 3663171"/>
              <a:gd name="connsiteX3" fmla="*/ 91685 w 3210503"/>
              <a:gd name="connsiteY3" fmla="*/ 1172836 h 3663171"/>
              <a:gd name="connsiteX4" fmla="*/ 182865 w 3210503"/>
              <a:gd name="connsiteY4" fmla="*/ 1584967 h 3663171"/>
              <a:gd name="connsiteX5" fmla="*/ 1385509 w 3210503"/>
              <a:gd name="connsiteY5" fmla="*/ 911789 h 3663171"/>
              <a:gd name="connsiteX6" fmla="*/ 1455727 w 3210503"/>
              <a:gd name="connsiteY6" fmla="*/ 1324417 h 3663171"/>
              <a:gd name="connsiteX7" fmla="*/ 1445078 w 3210503"/>
              <a:gd name="connsiteY7" fmla="*/ 2758746 h 3663171"/>
              <a:gd name="connsiteX8" fmla="*/ 301004 w 3210503"/>
              <a:gd name="connsiteY8" fmla="*/ 3557663 h 3663171"/>
              <a:gd name="connsiteX9" fmla="*/ 301004 w 3210503"/>
              <a:gd name="connsiteY9" fmla="*/ 3663171 h 3663171"/>
              <a:gd name="connsiteX10" fmla="*/ 2751127 w 3210503"/>
              <a:gd name="connsiteY10" fmla="*/ 3651448 h 3663171"/>
              <a:gd name="connsiteX11" fmla="*/ 2730901 w 3210503"/>
              <a:gd name="connsiteY11" fmla="*/ 3549159 h 3663171"/>
              <a:gd name="connsiteX12" fmla="*/ 1547494 w 3210503"/>
              <a:gd name="connsiteY12" fmla="*/ 2766003 h 3663171"/>
              <a:gd name="connsiteX13" fmla="*/ 1558135 w 3210503"/>
              <a:gd name="connsiteY13" fmla="*/ 1327120 h 3663171"/>
              <a:gd name="connsiteX14" fmla="*/ 1600165 w 3210503"/>
              <a:gd name="connsiteY14" fmla="*/ 869537 h 3663171"/>
              <a:gd name="connsiteX15" fmla="*/ 2949586 w 3210503"/>
              <a:gd name="connsiteY15" fmla="*/ 636974 h 3663171"/>
              <a:gd name="connsiteX16" fmla="*/ 3209364 w 3210503"/>
              <a:gd name="connsiteY16" fmla="*/ 189920 h 3663171"/>
              <a:gd name="connsiteX17" fmla="*/ 2934667 w 3210503"/>
              <a:gd name="connsiteY17" fmla="*/ 17931 h 3663171"/>
              <a:gd name="connsiteX18" fmla="*/ 1616112 w 3210503"/>
              <a:gd name="connsiteY18" fmla="*/ 743250 h 3663171"/>
              <a:gd name="connsiteX19" fmla="*/ 1555374 w 3210503"/>
              <a:gd name="connsiteY19" fmla="*/ 301351 h 3663171"/>
              <a:gd name="connsiteX20" fmla="*/ 1508481 w 3210503"/>
              <a:gd name="connsiteY20" fmla="*/ 128663 h 36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10503" h="3663171">
                <a:moveTo>
                  <a:pt x="1508481" y="128663"/>
                </a:moveTo>
                <a:cubicBezTo>
                  <a:pt x="1452217" y="150083"/>
                  <a:pt x="1392734" y="225877"/>
                  <a:pt x="1488473" y="307610"/>
                </a:cubicBezTo>
                <a:cubicBezTo>
                  <a:pt x="1475338" y="477912"/>
                  <a:pt x="1470461" y="612745"/>
                  <a:pt x="1373636" y="745851"/>
                </a:cubicBezTo>
                <a:cubicBezTo>
                  <a:pt x="1070963" y="1181226"/>
                  <a:pt x="191218" y="1497107"/>
                  <a:pt x="91685" y="1172836"/>
                </a:cubicBezTo>
                <a:cubicBezTo>
                  <a:pt x="68504" y="1186426"/>
                  <a:pt x="-149793" y="1457911"/>
                  <a:pt x="182865" y="1584967"/>
                </a:cubicBezTo>
                <a:cubicBezTo>
                  <a:pt x="686275" y="1594837"/>
                  <a:pt x="1027783" y="1273880"/>
                  <a:pt x="1385509" y="911789"/>
                </a:cubicBezTo>
                <a:cubicBezTo>
                  <a:pt x="1408915" y="1049332"/>
                  <a:pt x="1441980" y="1119261"/>
                  <a:pt x="1455727" y="1324417"/>
                </a:cubicBezTo>
                <a:cubicBezTo>
                  <a:pt x="1465056" y="1834724"/>
                  <a:pt x="1448628" y="2280636"/>
                  <a:pt x="1445078" y="2758746"/>
                </a:cubicBezTo>
                <a:cubicBezTo>
                  <a:pt x="1486179" y="3622861"/>
                  <a:pt x="453970" y="3456003"/>
                  <a:pt x="301004" y="3557663"/>
                </a:cubicBezTo>
                <a:lnTo>
                  <a:pt x="301004" y="3663171"/>
                </a:lnTo>
                <a:lnTo>
                  <a:pt x="2751127" y="3651448"/>
                </a:lnTo>
                <a:lnTo>
                  <a:pt x="2730901" y="3549159"/>
                </a:lnTo>
                <a:cubicBezTo>
                  <a:pt x="2396959" y="3436690"/>
                  <a:pt x="1604627" y="3661245"/>
                  <a:pt x="1547494" y="2766003"/>
                </a:cubicBezTo>
                <a:cubicBezTo>
                  <a:pt x="1549448" y="2281449"/>
                  <a:pt x="1556181" y="1811674"/>
                  <a:pt x="1558135" y="1327120"/>
                </a:cubicBezTo>
                <a:cubicBezTo>
                  <a:pt x="1548048" y="1171870"/>
                  <a:pt x="1580048" y="1062388"/>
                  <a:pt x="1600165" y="869537"/>
                </a:cubicBezTo>
                <a:cubicBezTo>
                  <a:pt x="2252510" y="1024667"/>
                  <a:pt x="2622021" y="881397"/>
                  <a:pt x="2949586" y="636974"/>
                </a:cubicBezTo>
                <a:cubicBezTo>
                  <a:pt x="3073255" y="544070"/>
                  <a:pt x="3225180" y="463947"/>
                  <a:pt x="3209364" y="189920"/>
                </a:cubicBezTo>
                <a:cubicBezTo>
                  <a:pt x="3147925" y="-79597"/>
                  <a:pt x="2936319" y="16189"/>
                  <a:pt x="2934667" y="17931"/>
                </a:cubicBezTo>
                <a:cubicBezTo>
                  <a:pt x="3066627" y="790435"/>
                  <a:pt x="2064430" y="963960"/>
                  <a:pt x="1616112" y="743250"/>
                </a:cubicBezTo>
                <a:cubicBezTo>
                  <a:pt x="1540647" y="668964"/>
                  <a:pt x="1559546" y="468987"/>
                  <a:pt x="1555374" y="301351"/>
                </a:cubicBezTo>
                <a:cubicBezTo>
                  <a:pt x="1635833" y="207626"/>
                  <a:pt x="1564408" y="135598"/>
                  <a:pt x="1508481" y="128663"/>
                </a:cubicBezTo>
                <a:close/>
              </a:path>
            </a:pathLst>
          </a:custGeom>
          <a:gradFill>
            <a:gsLst>
              <a:gs pos="13000">
                <a:srgbClr val="00B050">
                  <a:alpha val="79000"/>
                </a:srgbClr>
              </a:gs>
              <a:gs pos="50000">
                <a:schemeClr val="accent6">
                  <a:lumMod val="75000"/>
                  <a:alpha val="70000"/>
                </a:schemeClr>
              </a:gs>
              <a:gs pos="82000">
                <a:srgbClr val="009999">
                  <a:alpha val="69000"/>
                </a:srgbClr>
              </a:gs>
            </a:gsLst>
            <a:lin ang="108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ru-RU">
              <a:solidFill>
                <a:prstClr val="white"/>
              </a:solidFill>
              <a:latin typeface="Calibri" panose="020F0502020204030204"/>
            </a:endParaRPr>
          </a:p>
        </p:txBody>
      </p:sp>
      <p:sp>
        <p:nvSpPr>
          <p:cNvPr id="19" name="Равнобедренный треугольник 18">
            <a:extLst>
              <a:ext uri="{FF2B5EF4-FFF2-40B4-BE49-F238E27FC236}">
                <a16:creationId xmlns:a16="http://schemas.microsoft.com/office/drawing/2014/main" id="{21BFA9FD-1FD0-4ACF-9953-3DFB6266BEF2}"/>
              </a:ext>
            </a:extLst>
          </p:cNvPr>
          <p:cNvSpPr/>
          <p:nvPr/>
        </p:nvSpPr>
        <p:spPr>
          <a:xfrm>
            <a:off x="4790053" y="1482509"/>
            <a:ext cx="1090275" cy="1226413"/>
          </a:xfrm>
          <a:prstGeom prst="triangle">
            <a:avLst/>
          </a:prstGeom>
          <a:ln w="38100">
            <a:gradFill>
              <a:gsLst>
                <a:gs pos="1000">
                  <a:srgbClr val="00B050"/>
                </a:gs>
                <a:gs pos="42000">
                  <a:srgbClr val="92D050">
                    <a:alpha val="53000"/>
                  </a:srgbClr>
                </a:gs>
                <a:gs pos="79178">
                  <a:srgbClr val="34AD7F">
                    <a:alpha val="12000"/>
                  </a:srgbClr>
                </a:gs>
                <a:gs pos="100000">
                  <a:srgbClr val="009999">
                    <a:alpha val="0"/>
                  </a:srgb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ru-RU">
              <a:solidFill>
                <a:prstClr val="black"/>
              </a:solidFill>
              <a:latin typeface="Calibri" panose="020F0502020204030204"/>
            </a:endParaRPr>
          </a:p>
        </p:txBody>
      </p:sp>
      <p:sp>
        <p:nvSpPr>
          <p:cNvPr id="20" name="Прямоугольник 7">
            <a:extLst>
              <a:ext uri="{FF2B5EF4-FFF2-40B4-BE49-F238E27FC236}">
                <a16:creationId xmlns:a16="http://schemas.microsoft.com/office/drawing/2014/main" id="{A17BD61B-0CEB-4A11-A507-E301498FA2A4}"/>
              </a:ext>
            </a:extLst>
          </p:cNvPr>
          <p:cNvSpPr/>
          <p:nvPr/>
        </p:nvSpPr>
        <p:spPr>
          <a:xfrm>
            <a:off x="7555047" y="3756994"/>
            <a:ext cx="1102145" cy="334368"/>
          </a:xfrm>
          <a:custGeom>
            <a:avLst/>
            <a:gdLst>
              <a:gd name="connsiteX0" fmla="*/ 0 w 2104131"/>
              <a:gd name="connsiteY0" fmla="*/ 0 h 297519"/>
              <a:gd name="connsiteX1" fmla="*/ 2104131 w 2104131"/>
              <a:gd name="connsiteY1" fmla="*/ 0 h 297519"/>
              <a:gd name="connsiteX2" fmla="*/ 2104131 w 2104131"/>
              <a:gd name="connsiteY2" fmla="*/ 297519 h 297519"/>
              <a:gd name="connsiteX3" fmla="*/ 0 w 2104131"/>
              <a:gd name="connsiteY3" fmla="*/ 297519 h 297519"/>
              <a:gd name="connsiteX4" fmla="*/ 0 w 2104131"/>
              <a:gd name="connsiteY4" fmla="*/ 0 h 297519"/>
              <a:gd name="connsiteX0" fmla="*/ 0 w 2104131"/>
              <a:gd name="connsiteY0" fmla="*/ 0 h 297519"/>
              <a:gd name="connsiteX1" fmla="*/ 2104131 w 2104131"/>
              <a:gd name="connsiteY1" fmla="*/ 0 h 297519"/>
              <a:gd name="connsiteX2" fmla="*/ 2104131 w 2104131"/>
              <a:gd name="connsiteY2" fmla="*/ 297519 h 297519"/>
              <a:gd name="connsiteX3" fmla="*/ 0 w 2104131"/>
              <a:gd name="connsiteY3" fmla="*/ 297519 h 297519"/>
              <a:gd name="connsiteX4" fmla="*/ 0 w 2104131"/>
              <a:gd name="connsiteY4" fmla="*/ 0 h 297519"/>
              <a:gd name="connsiteX0" fmla="*/ 0 w 2104131"/>
              <a:gd name="connsiteY0" fmla="*/ 0 h 297519"/>
              <a:gd name="connsiteX1" fmla="*/ 2104131 w 2104131"/>
              <a:gd name="connsiteY1" fmla="*/ 0 h 297519"/>
              <a:gd name="connsiteX2" fmla="*/ 2104131 w 2104131"/>
              <a:gd name="connsiteY2" fmla="*/ 297519 h 297519"/>
              <a:gd name="connsiteX3" fmla="*/ 0 w 2104131"/>
              <a:gd name="connsiteY3" fmla="*/ 297519 h 297519"/>
              <a:gd name="connsiteX4" fmla="*/ 0 w 2104131"/>
              <a:gd name="connsiteY4" fmla="*/ 0 h 297519"/>
              <a:gd name="connsiteX0" fmla="*/ 0 w 2104131"/>
              <a:gd name="connsiteY0" fmla="*/ 0 h 297519"/>
              <a:gd name="connsiteX1" fmla="*/ 2104131 w 2104131"/>
              <a:gd name="connsiteY1" fmla="*/ 0 h 297519"/>
              <a:gd name="connsiteX2" fmla="*/ 0 w 2104131"/>
              <a:gd name="connsiteY2" fmla="*/ 297519 h 297519"/>
              <a:gd name="connsiteX3" fmla="*/ 0 w 2104131"/>
              <a:gd name="connsiteY3" fmla="*/ 0 h 297519"/>
              <a:gd name="connsiteX0" fmla="*/ 0 w 2104131"/>
              <a:gd name="connsiteY0" fmla="*/ 0 h 297519"/>
              <a:gd name="connsiteX1" fmla="*/ 2104131 w 2104131"/>
              <a:gd name="connsiteY1" fmla="*/ 0 h 297519"/>
              <a:gd name="connsiteX2" fmla="*/ 0 w 2104131"/>
              <a:gd name="connsiteY2" fmla="*/ 297519 h 297519"/>
              <a:gd name="connsiteX3" fmla="*/ 0 w 2104131"/>
              <a:gd name="connsiteY3" fmla="*/ 0 h 297519"/>
              <a:gd name="connsiteX0" fmla="*/ 0 w 2104131"/>
              <a:gd name="connsiteY0" fmla="*/ 0 h 482303"/>
              <a:gd name="connsiteX1" fmla="*/ 2104131 w 2104131"/>
              <a:gd name="connsiteY1" fmla="*/ 0 h 482303"/>
              <a:gd name="connsiteX2" fmla="*/ 0 w 2104131"/>
              <a:gd name="connsiteY2" fmla="*/ 297519 h 482303"/>
              <a:gd name="connsiteX3" fmla="*/ 0 w 2104131"/>
              <a:gd name="connsiteY3" fmla="*/ 0 h 482303"/>
              <a:gd name="connsiteX0" fmla="*/ 0 w 2104131"/>
              <a:gd name="connsiteY0" fmla="*/ 0 h 482303"/>
              <a:gd name="connsiteX1" fmla="*/ 2104131 w 2104131"/>
              <a:gd name="connsiteY1" fmla="*/ 0 h 482303"/>
              <a:gd name="connsiteX2" fmla="*/ 0 w 2104131"/>
              <a:gd name="connsiteY2" fmla="*/ 297519 h 482303"/>
              <a:gd name="connsiteX3" fmla="*/ 0 w 2104131"/>
              <a:gd name="connsiteY3" fmla="*/ 0 h 482303"/>
              <a:gd name="connsiteX0" fmla="*/ 0 w 2104131"/>
              <a:gd name="connsiteY0" fmla="*/ 0 h 198341"/>
              <a:gd name="connsiteX1" fmla="*/ 2104131 w 2104131"/>
              <a:gd name="connsiteY1" fmla="*/ 0 h 198341"/>
              <a:gd name="connsiteX2" fmla="*/ 0 w 2104131"/>
              <a:gd name="connsiteY2" fmla="*/ 0 h 198341"/>
              <a:gd name="connsiteX0" fmla="*/ 0 w 2104131"/>
              <a:gd name="connsiteY0" fmla="*/ 0 h 363896"/>
              <a:gd name="connsiteX1" fmla="*/ 2104131 w 2104131"/>
              <a:gd name="connsiteY1" fmla="*/ 0 h 363896"/>
              <a:gd name="connsiteX2" fmla="*/ 0 w 2104131"/>
              <a:gd name="connsiteY2" fmla="*/ 0 h 363896"/>
              <a:gd name="connsiteX0" fmla="*/ 0 w 2104131"/>
              <a:gd name="connsiteY0" fmla="*/ 0 h 382773"/>
              <a:gd name="connsiteX1" fmla="*/ 2104131 w 2104131"/>
              <a:gd name="connsiteY1" fmla="*/ 0 h 382773"/>
              <a:gd name="connsiteX2" fmla="*/ 0 w 2104131"/>
              <a:gd name="connsiteY2" fmla="*/ 0 h 382773"/>
              <a:gd name="connsiteX0" fmla="*/ 0 w 2247350"/>
              <a:gd name="connsiteY0" fmla="*/ 66102 h 424655"/>
              <a:gd name="connsiteX1" fmla="*/ 2247350 w 2247350"/>
              <a:gd name="connsiteY1" fmla="*/ 0 h 424655"/>
              <a:gd name="connsiteX2" fmla="*/ 0 w 2247350"/>
              <a:gd name="connsiteY2" fmla="*/ 66102 h 424655"/>
              <a:gd name="connsiteX0" fmla="*/ 0 w 2331813"/>
              <a:gd name="connsiteY0" fmla="*/ 0 h 395888"/>
              <a:gd name="connsiteX1" fmla="*/ 2331813 w 2331813"/>
              <a:gd name="connsiteY1" fmla="*/ 33049 h 395888"/>
              <a:gd name="connsiteX2" fmla="*/ 0 w 2331813"/>
              <a:gd name="connsiteY2" fmla="*/ 0 h 395888"/>
            </a:gdLst>
            <a:ahLst/>
            <a:cxnLst>
              <a:cxn ang="0">
                <a:pos x="connsiteX0" y="connsiteY0"/>
              </a:cxn>
              <a:cxn ang="0">
                <a:pos x="connsiteX1" y="connsiteY1"/>
              </a:cxn>
              <a:cxn ang="0">
                <a:pos x="connsiteX2" y="connsiteY2"/>
              </a:cxn>
            </a:cxnLst>
            <a:rect l="l" t="t" r="r" b="b"/>
            <a:pathLst>
              <a:path w="2331813" h="395888">
                <a:moveTo>
                  <a:pt x="0" y="0"/>
                </a:moveTo>
                <a:cubicBezTo>
                  <a:pt x="1149396" y="661012"/>
                  <a:pt x="1714899" y="367227"/>
                  <a:pt x="2331813" y="33049"/>
                </a:cubicBezTo>
                <a:lnTo>
                  <a:pt x="0" y="0"/>
                </a:lnTo>
                <a:close/>
              </a:path>
            </a:pathLst>
          </a:custGeom>
          <a:gradFill>
            <a:gsLst>
              <a:gs pos="13000">
                <a:srgbClr val="00B050">
                  <a:alpha val="79000"/>
                </a:srgbClr>
              </a:gs>
              <a:gs pos="50000">
                <a:schemeClr val="accent6">
                  <a:lumMod val="75000"/>
                  <a:alpha val="70000"/>
                </a:schemeClr>
              </a:gs>
              <a:gs pos="82000">
                <a:srgbClr val="009999">
                  <a:alpha val="69000"/>
                </a:srgbClr>
              </a:gs>
            </a:gsLst>
            <a:lin ang="108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ru-RU">
              <a:solidFill>
                <a:prstClr val="white"/>
              </a:solidFill>
              <a:latin typeface="Calibri" panose="020F0502020204030204"/>
            </a:endParaRPr>
          </a:p>
        </p:txBody>
      </p:sp>
      <p:sp>
        <p:nvSpPr>
          <p:cNvPr id="21" name="Прямоугольник 7">
            <a:extLst>
              <a:ext uri="{FF2B5EF4-FFF2-40B4-BE49-F238E27FC236}">
                <a16:creationId xmlns:a16="http://schemas.microsoft.com/office/drawing/2014/main" id="{B5D28975-6692-4ED0-B8BA-77A794EF96E7}"/>
              </a:ext>
            </a:extLst>
          </p:cNvPr>
          <p:cNvSpPr/>
          <p:nvPr/>
        </p:nvSpPr>
        <p:spPr>
          <a:xfrm>
            <a:off x="4705325" y="2674757"/>
            <a:ext cx="1260047" cy="392762"/>
          </a:xfrm>
          <a:custGeom>
            <a:avLst/>
            <a:gdLst>
              <a:gd name="connsiteX0" fmla="*/ 0 w 2104131"/>
              <a:gd name="connsiteY0" fmla="*/ 0 h 297519"/>
              <a:gd name="connsiteX1" fmla="*/ 2104131 w 2104131"/>
              <a:gd name="connsiteY1" fmla="*/ 0 h 297519"/>
              <a:gd name="connsiteX2" fmla="*/ 2104131 w 2104131"/>
              <a:gd name="connsiteY2" fmla="*/ 297519 h 297519"/>
              <a:gd name="connsiteX3" fmla="*/ 0 w 2104131"/>
              <a:gd name="connsiteY3" fmla="*/ 297519 h 297519"/>
              <a:gd name="connsiteX4" fmla="*/ 0 w 2104131"/>
              <a:gd name="connsiteY4" fmla="*/ 0 h 297519"/>
              <a:gd name="connsiteX0" fmla="*/ 0 w 2104131"/>
              <a:gd name="connsiteY0" fmla="*/ 0 h 297519"/>
              <a:gd name="connsiteX1" fmla="*/ 2104131 w 2104131"/>
              <a:gd name="connsiteY1" fmla="*/ 0 h 297519"/>
              <a:gd name="connsiteX2" fmla="*/ 2104131 w 2104131"/>
              <a:gd name="connsiteY2" fmla="*/ 297519 h 297519"/>
              <a:gd name="connsiteX3" fmla="*/ 0 w 2104131"/>
              <a:gd name="connsiteY3" fmla="*/ 297519 h 297519"/>
              <a:gd name="connsiteX4" fmla="*/ 0 w 2104131"/>
              <a:gd name="connsiteY4" fmla="*/ 0 h 297519"/>
              <a:gd name="connsiteX0" fmla="*/ 0 w 2104131"/>
              <a:gd name="connsiteY0" fmla="*/ 0 h 297519"/>
              <a:gd name="connsiteX1" fmla="*/ 2104131 w 2104131"/>
              <a:gd name="connsiteY1" fmla="*/ 0 h 297519"/>
              <a:gd name="connsiteX2" fmla="*/ 2104131 w 2104131"/>
              <a:gd name="connsiteY2" fmla="*/ 297519 h 297519"/>
              <a:gd name="connsiteX3" fmla="*/ 0 w 2104131"/>
              <a:gd name="connsiteY3" fmla="*/ 297519 h 297519"/>
              <a:gd name="connsiteX4" fmla="*/ 0 w 2104131"/>
              <a:gd name="connsiteY4" fmla="*/ 0 h 297519"/>
              <a:gd name="connsiteX0" fmla="*/ 0 w 2104131"/>
              <a:gd name="connsiteY0" fmla="*/ 0 h 297519"/>
              <a:gd name="connsiteX1" fmla="*/ 2104131 w 2104131"/>
              <a:gd name="connsiteY1" fmla="*/ 0 h 297519"/>
              <a:gd name="connsiteX2" fmla="*/ 0 w 2104131"/>
              <a:gd name="connsiteY2" fmla="*/ 297519 h 297519"/>
              <a:gd name="connsiteX3" fmla="*/ 0 w 2104131"/>
              <a:gd name="connsiteY3" fmla="*/ 0 h 297519"/>
              <a:gd name="connsiteX0" fmla="*/ 0 w 2104131"/>
              <a:gd name="connsiteY0" fmla="*/ 0 h 297519"/>
              <a:gd name="connsiteX1" fmla="*/ 2104131 w 2104131"/>
              <a:gd name="connsiteY1" fmla="*/ 0 h 297519"/>
              <a:gd name="connsiteX2" fmla="*/ 0 w 2104131"/>
              <a:gd name="connsiteY2" fmla="*/ 297519 h 297519"/>
              <a:gd name="connsiteX3" fmla="*/ 0 w 2104131"/>
              <a:gd name="connsiteY3" fmla="*/ 0 h 297519"/>
              <a:gd name="connsiteX0" fmla="*/ 0 w 2104131"/>
              <a:gd name="connsiteY0" fmla="*/ 0 h 482303"/>
              <a:gd name="connsiteX1" fmla="*/ 2104131 w 2104131"/>
              <a:gd name="connsiteY1" fmla="*/ 0 h 482303"/>
              <a:gd name="connsiteX2" fmla="*/ 0 w 2104131"/>
              <a:gd name="connsiteY2" fmla="*/ 297519 h 482303"/>
              <a:gd name="connsiteX3" fmla="*/ 0 w 2104131"/>
              <a:gd name="connsiteY3" fmla="*/ 0 h 482303"/>
              <a:gd name="connsiteX0" fmla="*/ 0 w 2104131"/>
              <a:gd name="connsiteY0" fmla="*/ 0 h 482303"/>
              <a:gd name="connsiteX1" fmla="*/ 2104131 w 2104131"/>
              <a:gd name="connsiteY1" fmla="*/ 0 h 482303"/>
              <a:gd name="connsiteX2" fmla="*/ 0 w 2104131"/>
              <a:gd name="connsiteY2" fmla="*/ 297519 h 482303"/>
              <a:gd name="connsiteX3" fmla="*/ 0 w 2104131"/>
              <a:gd name="connsiteY3" fmla="*/ 0 h 482303"/>
              <a:gd name="connsiteX0" fmla="*/ 0 w 2104131"/>
              <a:gd name="connsiteY0" fmla="*/ 0 h 198341"/>
              <a:gd name="connsiteX1" fmla="*/ 2104131 w 2104131"/>
              <a:gd name="connsiteY1" fmla="*/ 0 h 198341"/>
              <a:gd name="connsiteX2" fmla="*/ 0 w 2104131"/>
              <a:gd name="connsiteY2" fmla="*/ 0 h 198341"/>
              <a:gd name="connsiteX0" fmla="*/ 0 w 2104131"/>
              <a:gd name="connsiteY0" fmla="*/ 0 h 363896"/>
              <a:gd name="connsiteX1" fmla="*/ 2104131 w 2104131"/>
              <a:gd name="connsiteY1" fmla="*/ 0 h 363896"/>
              <a:gd name="connsiteX2" fmla="*/ 0 w 2104131"/>
              <a:gd name="connsiteY2" fmla="*/ 0 h 363896"/>
              <a:gd name="connsiteX0" fmla="*/ 0 w 2104131"/>
              <a:gd name="connsiteY0" fmla="*/ 0 h 382773"/>
              <a:gd name="connsiteX1" fmla="*/ 2104131 w 2104131"/>
              <a:gd name="connsiteY1" fmla="*/ 0 h 382773"/>
              <a:gd name="connsiteX2" fmla="*/ 0 w 2104131"/>
              <a:gd name="connsiteY2" fmla="*/ 0 h 382773"/>
              <a:gd name="connsiteX0" fmla="*/ 0 w 2247350"/>
              <a:gd name="connsiteY0" fmla="*/ 66102 h 424655"/>
              <a:gd name="connsiteX1" fmla="*/ 2247350 w 2247350"/>
              <a:gd name="connsiteY1" fmla="*/ 0 h 424655"/>
              <a:gd name="connsiteX2" fmla="*/ 0 w 2247350"/>
              <a:gd name="connsiteY2" fmla="*/ 66102 h 424655"/>
              <a:gd name="connsiteX0" fmla="*/ 0 w 2331813"/>
              <a:gd name="connsiteY0" fmla="*/ 0 h 395888"/>
              <a:gd name="connsiteX1" fmla="*/ 2331813 w 2331813"/>
              <a:gd name="connsiteY1" fmla="*/ 33049 h 395888"/>
              <a:gd name="connsiteX2" fmla="*/ 0 w 2331813"/>
              <a:gd name="connsiteY2" fmla="*/ 0 h 395888"/>
            </a:gdLst>
            <a:ahLst/>
            <a:cxnLst>
              <a:cxn ang="0">
                <a:pos x="connsiteX0" y="connsiteY0"/>
              </a:cxn>
              <a:cxn ang="0">
                <a:pos x="connsiteX1" y="connsiteY1"/>
              </a:cxn>
              <a:cxn ang="0">
                <a:pos x="connsiteX2" y="connsiteY2"/>
              </a:cxn>
            </a:cxnLst>
            <a:rect l="l" t="t" r="r" b="b"/>
            <a:pathLst>
              <a:path w="2331813" h="395888">
                <a:moveTo>
                  <a:pt x="0" y="0"/>
                </a:moveTo>
                <a:cubicBezTo>
                  <a:pt x="1149396" y="661012"/>
                  <a:pt x="1714899" y="367227"/>
                  <a:pt x="2331813" y="33049"/>
                </a:cubicBezTo>
                <a:lnTo>
                  <a:pt x="0" y="0"/>
                </a:lnTo>
                <a:close/>
              </a:path>
            </a:pathLst>
          </a:custGeom>
          <a:gradFill>
            <a:gsLst>
              <a:gs pos="13000">
                <a:srgbClr val="00B050">
                  <a:alpha val="79000"/>
                </a:srgbClr>
              </a:gs>
              <a:gs pos="50000">
                <a:schemeClr val="accent6">
                  <a:lumMod val="75000"/>
                  <a:alpha val="70000"/>
                </a:schemeClr>
              </a:gs>
              <a:gs pos="82000">
                <a:srgbClr val="009999">
                  <a:alpha val="69000"/>
                </a:srgbClr>
              </a:gs>
            </a:gsLst>
            <a:lin ang="108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ru-RU">
              <a:solidFill>
                <a:prstClr val="white"/>
              </a:solidFill>
              <a:latin typeface="Calibri" panose="020F0502020204030204"/>
            </a:endParaRPr>
          </a:p>
        </p:txBody>
      </p:sp>
      <p:sp>
        <p:nvSpPr>
          <p:cNvPr id="22" name="Равнобедренный треугольник 21">
            <a:extLst>
              <a:ext uri="{FF2B5EF4-FFF2-40B4-BE49-F238E27FC236}">
                <a16:creationId xmlns:a16="http://schemas.microsoft.com/office/drawing/2014/main" id="{0438FBB9-B193-4FA5-9A3A-8D54A250476B}"/>
              </a:ext>
            </a:extLst>
          </p:cNvPr>
          <p:cNvSpPr/>
          <p:nvPr/>
        </p:nvSpPr>
        <p:spPr>
          <a:xfrm>
            <a:off x="7560205" y="2530821"/>
            <a:ext cx="1090275" cy="1226413"/>
          </a:xfrm>
          <a:prstGeom prst="triangle">
            <a:avLst/>
          </a:prstGeom>
          <a:ln w="38100">
            <a:gradFill>
              <a:gsLst>
                <a:gs pos="1000">
                  <a:srgbClr val="00B050"/>
                </a:gs>
                <a:gs pos="42000">
                  <a:srgbClr val="92D050">
                    <a:alpha val="53000"/>
                  </a:srgbClr>
                </a:gs>
                <a:gs pos="79178">
                  <a:srgbClr val="34AD7F">
                    <a:alpha val="12000"/>
                  </a:srgbClr>
                </a:gs>
                <a:gs pos="100000">
                  <a:srgbClr val="009999">
                    <a:alpha val="0"/>
                  </a:srgb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ru-RU">
              <a:solidFill>
                <a:prstClr val="black"/>
              </a:solidFill>
              <a:latin typeface="Calibri" panose="020F0502020204030204"/>
            </a:endParaRPr>
          </a:p>
        </p:txBody>
      </p:sp>
      <p:sp>
        <p:nvSpPr>
          <p:cNvPr id="12" name="Прямоугольник: скругленные углы 11">
            <a:extLst>
              <a:ext uri="{FF2B5EF4-FFF2-40B4-BE49-F238E27FC236}">
                <a16:creationId xmlns:a16="http://schemas.microsoft.com/office/drawing/2014/main" id="{2C473E35-FC8D-49A8-9763-8ED3D6531D38}"/>
              </a:ext>
            </a:extLst>
          </p:cNvPr>
          <p:cNvSpPr/>
          <p:nvPr/>
        </p:nvSpPr>
        <p:spPr>
          <a:xfrm>
            <a:off x="4631797" y="1930427"/>
            <a:ext cx="1539995" cy="6850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ru-RU" sz="2000" dirty="0">
                <a:solidFill>
                  <a:prstClr val="black"/>
                </a:solidFill>
                <a:effectLst>
                  <a:glow rad="101600">
                    <a:prstClr val="white">
                      <a:alpha val="60000"/>
                    </a:prstClr>
                  </a:glow>
                </a:effectLst>
                <a:latin typeface="Calibri" panose="020F0502020204030204"/>
              </a:rPr>
              <a:t>БАЗИСНАЯ ТЕРАПИЯ</a:t>
            </a:r>
          </a:p>
        </p:txBody>
      </p:sp>
      <p:sp>
        <p:nvSpPr>
          <p:cNvPr id="27" name="Прямоугольник: скругленные углы 26">
            <a:extLst>
              <a:ext uri="{FF2B5EF4-FFF2-40B4-BE49-F238E27FC236}">
                <a16:creationId xmlns:a16="http://schemas.microsoft.com/office/drawing/2014/main" id="{951B5C51-7C48-4F6D-AA1C-56864470DE27}"/>
              </a:ext>
            </a:extLst>
          </p:cNvPr>
          <p:cNvSpPr/>
          <p:nvPr/>
        </p:nvSpPr>
        <p:spPr>
          <a:xfrm>
            <a:off x="7089639" y="3081034"/>
            <a:ext cx="2320761" cy="6125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ru-RU" sz="2000" dirty="0">
                <a:solidFill>
                  <a:prstClr val="black"/>
                </a:solidFill>
                <a:effectLst>
                  <a:glow rad="101600">
                    <a:prstClr val="white">
                      <a:alpha val="60000"/>
                    </a:prstClr>
                  </a:glow>
                </a:effectLst>
                <a:latin typeface="Calibri" panose="020F0502020204030204"/>
              </a:rPr>
              <a:t>БТ</a:t>
            </a:r>
            <a:r>
              <a:rPr lang="en-US" sz="2000" dirty="0">
                <a:solidFill>
                  <a:prstClr val="black"/>
                </a:solidFill>
                <a:effectLst>
                  <a:glow rad="101600">
                    <a:prstClr val="white">
                      <a:alpha val="60000"/>
                    </a:prstClr>
                  </a:glow>
                </a:effectLst>
                <a:latin typeface="Calibri" panose="020F0502020204030204"/>
              </a:rPr>
              <a:t>+ </a:t>
            </a:r>
            <a:r>
              <a:rPr lang="ru-RU" sz="2000" dirty="0">
                <a:solidFill>
                  <a:prstClr val="black"/>
                </a:solidFill>
                <a:effectLst>
                  <a:glow rad="101600">
                    <a:prstClr val="white">
                      <a:alpha val="60000"/>
                    </a:prstClr>
                  </a:glow>
                </a:effectLst>
                <a:latin typeface="Calibri" panose="020F0502020204030204"/>
              </a:rPr>
              <a:t>НИМОДИПИН 90 МГ/СУТ </a:t>
            </a:r>
          </a:p>
        </p:txBody>
      </p:sp>
      <p:sp>
        <p:nvSpPr>
          <p:cNvPr id="13" name="Прямоугольник 12">
            <a:extLst>
              <a:ext uri="{FF2B5EF4-FFF2-40B4-BE49-F238E27FC236}">
                <a16:creationId xmlns:a16="http://schemas.microsoft.com/office/drawing/2014/main" id="{01D3D92E-967A-474F-8B59-E56B1CE7EBA5}"/>
              </a:ext>
            </a:extLst>
          </p:cNvPr>
          <p:cNvSpPr/>
          <p:nvPr/>
        </p:nvSpPr>
        <p:spPr>
          <a:xfrm>
            <a:off x="5584103" y="4896310"/>
            <a:ext cx="6133071" cy="1779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lnSpc>
                <a:spcPct val="80000"/>
              </a:lnSpc>
              <a:defRPr/>
            </a:pPr>
            <a:r>
              <a:rPr lang="ru-RU" sz="2400" b="1" dirty="0">
                <a:solidFill>
                  <a:prstClr val="black"/>
                </a:solidFill>
                <a:latin typeface="Calibri" panose="020F0502020204030204"/>
              </a:rPr>
              <a:t>СУЩЕСТВЕННОЕ ПРЕИМУЩЕСТВО ТЕРАПИИ НИМОДИПИНОМ ПО ТЕСТАМ</a:t>
            </a:r>
          </a:p>
          <a:p>
            <a:pPr defTabSz="685800">
              <a:defRPr/>
            </a:pPr>
            <a:r>
              <a:rPr lang="ru-RU" sz="2400" dirty="0">
                <a:solidFill>
                  <a:prstClr val="black"/>
                </a:solidFill>
                <a:latin typeface="Calibri" panose="020F0502020204030204"/>
              </a:rPr>
              <a:t>Символьно – цифрового кодирования</a:t>
            </a:r>
          </a:p>
          <a:p>
            <a:pPr defTabSz="685800">
              <a:defRPr/>
            </a:pPr>
            <a:r>
              <a:rPr lang="ru-RU" sz="2400" dirty="0" err="1">
                <a:solidFill>
                  <a:prstClr val="black"/>
                </a:solidFill>
                <a:latin typeface="Calibri" panose="020F0502020204030204"/>
              </a:rPr>
              <a:t>Слухо</a:t>
            </a:r>
            <a:r>
              <a:rPr lang="ru-RU" sz="2400" dirty="0">
                <a:solidFill>
                  <a:prstClr val="black"/>
                </a:solidFill>
                <a:latin typeface="Calibri" panose="020F0502020204030204"/>
              </a:rPr>
              <a:t>-речевой памяти</a:t>
            </a:r>
          </a:p>
          <a:p>
            <a:pPr defTabSz="685800">
              <a:defRPr/>
            </a:pPr>
            <a:r>
              <a:rPr lang="en-US" sz="2400" dirty="0">
                <a:solidFill>
                  <a:prstClr val="black"/>
                </a:solidFill>
                <a:latin typeface="Calibri" panose="020F0502020204030204"/>
              </a:rPr>
              <a:t>MMSE</a:t>
            </a:r>
            <a:endParaRPr lang="ru-RU" sz="2400" dirty="0">
              <a:solidFill>
                <a:prstClr val="black"/>
              </a:solidFill>
              <a:latin typeface="Calibri" panose="020F0502020204030204"/>
            </a:endParaRPr>
          </a:p>
        </p:txBody>
      </p:sp>
      <p:sp>
        <p:nvSpPr>
          <p:cNvPr id="5" name="Прямоугольник 4"/>
          <p:cNvSpPr/>
          <p:nvPr/>
        </p:nvSpPr>
        <p:spPr>
          <a:xfrm>
            <a:off x="2515552" y="115031"/>
            <a:ext cx="9387648" cy="844847"/>
          </a:xfrm>
          <a:prstGeom prst="rect">
            <a:avLst/>
          </a:prstGeom>
          <a:noFill/>
        </p:spPr>
        <p:txBody>
          <a:bodyPr vert="horz" wrap="square" lIns="68580" tIns="34290" rIns="68580" bIns="34290" rtlCol="0" anchor="ctr">
            <a:spAutoFit/>
          </a:bodyPr>
          <a:lstStyle/>
          <a:p>
            <a:pPr algn="ctr" defTabSz="685800">
              <a:lnSpc>
                <a:spcPct val="90000"/>
              </a:lnSpc>
              <a:spcBef>
                <a:spcPct val="0"/>
              </a:spcBef>
              <a:defRPr/>
            </a:pPr>
            <a:r>
              <a:rPr lang="ru-RU" sz="2800" b="1" kern="0" dirty="0" err="1">
                <a:solidFill>
                  <a:srgbClr val="FF0000"/>
                </a:solidFill>
                <a:latin typeface="Arial" pitchFamily="34" charset="0"/>
                <a:cs typeface="Arial" pitchFamily="34" charset="0"/>
              </a:rPr>
              <a:t>Нимодипин</a:t>
            </a:r>
            <a:r>
              <a:rPr lang="ru-RU" sz="2800" b="1" kern="0" dirty="0">
                <a:solidFill>
                  <a:srgbClr val="FF0000"/>
                </a:solidFill>
                <a:latin typeface="Arial" pitchFamily="34" charset="0"/>
                <a:cs typeface="Arial" pitchFamily="34" charset="0"/>
              </a:rPr>
              <a:t> эффективен в терапии </a:t>
            </a:r>
            <a:r>
              <a:rPr lang="ru-RU" sz="2800" b="1" kern="0" dirty="0" err="1">
                <a:solidFill>
                  <a:srgbClr val="FF0000"/>
                </a:solidFill>
                <a:latin typeface="Arial" pitchFamily="34" charset="0"/>
                <a:cs typeface="Arial" pitchFamily="34" charset="0"/>
              </a:rPr>
              <a:t>преддементных</a:t>
            </a:r>
            <a:r>
              <a:rPr lang="ru-RU" sz="2800" b="1" kern="0" dirty="0">
                <a:solidFill>
                  <a:srgbClr val="FF0000"/>
                </a:solidFill>
                <a:latin typeface="Arial" pitchFamily="34" charset="0"/>
                <a:cs typeface="Arial" pitchFamily="34" charset="0"/>
              </a:rPr>
              <a:t> когнитивных расстройств</a:t>
            </a:r>
          </a:p>
        </p:txBody>
      </p:sp>
    </p:spTree>
    <p:extLst>
      <p:ext uri="{BB962C8B-B14F-4D97-AF65-F5344CB8AC3E}">
        <p14:creationId xmlns:p14="http://schemas.microsoft.com/office/powerpoint/2010/main" val="1296975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47BCD027-348D-1F88-3F88-3AB035F841EF}"/>
              </a:ext>
            </a:extLst>
          </p:cNvPr>
          <p:cNvPicPr>
            <a:picLocks noChangeAspect="1"/>
          </p:cNvPicPr>
          <p:nvPr/>
        </p:nvPicPr>
        <p:blipFill rotWithShape="1">
          <a:blip r:embed="rId3"/>
          <a:srcRect l="19510" t="3274" r="-14472" b="6518"/>
          <a:stretch/>
        </p:blipFill>
        <p:spPr>
          <a:xfrm>
            <a:off x="157" y="29095"/>
            <a:ext cx="10829111" cy="6858000"/>
          </a:xfrm>
          <a:prstGeom prst="rect">
            <a:avLst/>
          </a:prstGeom>
        </p:spPr>
      </p:pic>
      <p:sp>
        <p:nvSpPr>
          <p:cNvPr id="13" name="Прямоугольник 12">
            <a:extLst>
              <a:ext uri="{FF2B5EF4-FFF2-40B4-BE49-F238E27FC236}">
                <a16:creationId xmlns:a16="http://schemas.microsoft.com/office/drawing/2014/main" id="{411BD765-5894-4025-8F1C-7D9F5FFC1A77}"/>
              </a:ext>
            </a:extLst>
          </p:cNvPr>
          <p:cNvSpPr/>
          <p:nvPr/>
        </p:nvSpPr>
        <p:spPr>
          <a:xfrm>
            <a:off x="-318977" y="29095"/>
            <a:ext cx="12510976" cy="6858000"/>
          </a:xfrm>
          <a:prstGeom prst="rect">
            <a:avLst/>
          </a:prstGeom>
          <a:gradFill flip="none" rotWithShape="1">
            <a:gsLst>
              <a:gs pos="0">
                <a:schemeClr val="bg1">
                  <a:alpha val="48000"/>
                </a:schemeClr>
              </a:gs>
              <a:gs pos="34000">
                <a:schemeClr val="bg1">
                  <a:alpha val="46000"/>
                </a:schemeClr>
              </a:gs>
              <a:gs pos="63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panose="020F0502020204030204"/>
            </a:endParaRPr>
          </a:p>
        </p:txBody>
      </p:sp>
      <p:sp>
        <p:nvSpPr>
          <p:cNvPr id="3" name="TextBox 2"/>
          <p:cNvSpPr txBox="1"/>
          <p:nvPr/>
        </p:nvSpPr>
        <p:spPr>
          <a:xfrm>
            <a:off x="1885950" y="249285"/>
            <a:ext cx="10220325" cy="867930"/>
          </a:xfrm>
          <a:prstGeom prst="rect">
            <a:avLst/>
          </a:prstGeom>
          <a:noFill/>
        </p:spPr>
        <p:txBody>
          <a:bodyPr vert="horz" wrap="square" lIns="91440" tIns="45720" rIns="91440" bIns="45720" rtlCol="0" anchor="ctr">
            <a:spAutoFit/>
          </a:bodyPr>
          <a:lstStyle>
            <a:defPPr>
              <a:defRPr lang="ru-RU"/>
            </a:defPPr>
            <a:lvl1pPr>
              <a:lnSpc>
                <a:spcPct val="90000"/>
              </a:lnSpc>
              <a:spcBef>
                <a:spcPct val="0"/>
              </a:spcBef>
              <a:defRPr sz="2800">
                <a:solidFill>
                  <a:schemeClr val="accent6">
                    <a:lumMod val="50000"/>
                  </a:schemeClr>
                </a:solidFill>
              </a:defRPr>
            </a:lvl1pPr>
          </a:lstStyle>
          <a:p>
            <a:pPr algn="ctr">
              <a:defRPr/>
            </a:pPr>
            <a:r>
              <a:rPr lang="ru-RU" b="1" dirty="0" err="1">
                <a:solidFill>
                  <a:srgbClr val="FF0000"/>
                </a:solidFill>
                <a:latin typeface="Arial" pitchFamily="34" charset="0"/>
                <a:cs typeface="Arial" pitchFamily="34" charset="0"/>
              </a:rPr>
              <a:t>Нимодипин</a:t>
            </a:r>
            <a:r>
              <a:rPr lang="ru-RU" b="1" dirty="0">
                <a:solidFill>
                  <a:srgbClr val="FF0000"/>
                </a:solidFill>
                <a:latin typeface="Arial" pitchFamily="34" charset="0"/>
                <a:cs typeface="Arial" pitchFamily="34" charset="0"/>
              </a:rPr>
              <a:t> предотвращает ухудшение самочувствия </a:t>
            </a:r>
          </a:p>
          <a:p>
            <a:pPr algn="ctr">
              <a:defRPr/>
            </a:pPr>
            <a:r>
              <a:rPr lang="ru-RU" b="1" dirty="0">
                <a:solidFill>
                  <a:srgbClr val="FF0000"/>
                </a:solidFill>
                <a:latin typeface="Arial" pitchFamily="34" charset="0"/>
                <a:cs typeface="Arial" pitchFamily="34" charset="0"/>
              </a:rPr>
              <a:t>и социальной адаптации пожилых</a:t>
            </a:r>
          </a:p>
        </p:txBody>
      </p:sp>
      <p:sp>
        <p:nvSpPr>
          <p:cNvPr id="4" name="Прямоугольник 3"/>
          <p:cNvSpPr/>
          <p:nvPr/>
        </p:nvSpPr>
        <p:spPr>
          <a:xfrm>
            <a:off x="428428" y="6496507"/>
            <a:ext cx="12192000" cy="276999"/>
          </a:xfrm>
          <a:prstGeom prst="rect">
            <a:avLst/>
          </a:prstGeom>
        </p:spPr>
        <p:txBody>
          <a:bodyPr wrap="square">
            <a:spAutoFit/>
          </a:bodyPr>
          <a:lstStyle/>
          <a:p>
            <a:pPr>
              <a:defRPr/>
            </a:pPr>
            <a:r>
              <a:rPr lang="en-US" sz="1200" i="1" dirty="0">
                <a:solidFill>
                  <a:prstClr val="black"/>
                </a:solidFill>
                <a:latin typeface="Calibri" panose="020F0502020204030204"/>
              </a:rPr>
              <a:t>Pantoni L., del Ser T., Soglian A. G. et al. Efficacy and safety of nimodipine in subcortical vascular dementia: a randomized placebo-controlled trial // Stroke. </a:t>
            </a:r>
            <a:endParaRPr lang="ru-RU" sz="1200" i="1"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DF8CEABC-12BC-4997-8702-62760584DB01}"/>
              </a:ext>
            </a:extLst>
          </p:cNvPr>
          <p:cNvSpPr txBox="1"/>
          <p:nvPr/>
        </p:nvSpPr>
        <p:spPr>
          <a:xfrm>
            <a:off x="1798548" y="5539757"/>
            <a:ext cx="3301973" cy="1308044"/>
          </a:xfrm>
          <a:prstGeom prst="rect">
            <a:avLst/>
          </a:prstGeom>
        </p:spPr>
        <p:txBody>
          <a:bodyPr vert="horz" lIns="91440" tIns="45720" rIns="91440" bIns="45720" rtlCol="0" anchor="ctr">
            <a:normAutofit/>
          </a:bodyPr>
          <a:lstStyle>
            <a:defPPr>
              <a:defRPr lang="ru-RU"/>
            </a:defPPr>
            <a:lvl1pPr>
              <a:lnSpc>
                <a:spcPct val="90000"/>
              </a:lnSpc>
              <a:spcBef>
                <a:spcPct val="0"/>
              </a:spcBef>
              <a:buNone/>
              <a:defRPr sz="2000" b="1">
                <a:solidFill>
                  <a:srgbClr val="88C832"/>
                </a:solidFill>
                <a:latin typeface="+mj-lt"/>
                <a:ea typeface="+mj-ea"/>
                <a:cs typeface="+mj-cs"/>
              </a:defRPr>
            </a:lvl1pPr>
          </a:lstStyle>
          <a:p>
            <a:pPr algn="r">
              <a:defRPr/>
            </a:pPr>
            <a:r>
              <a:rPr lang="ru-RU" sz="1600" b="0" i="1" dirty="0">
                <a:solidFill>
                  <a:prstClr val="white"/>
                </a:solidFill>
                <a:latin typeface="Calibri" panose="020F0502020204030204"/>
              </a:rPr>
              <a:t>РАНДОМИЗИРОВАННОЕ ПЛАЦЕБО-КОНТРОЛИРОВАННОЕ ИССЛЕДОВАНИЕ, </a:t>
            </a:r>
            <a:r>
              <a:rPr lang="en-US" sz="1600" b="0" i="1" dirty="0">
                <a:solidFill>
                  <a:prstClr val="white"/>
                </a:solidFill>
                <a:latin typeface="Calibri" panose="020F0502020204030204"/>
              </a:rPr>
              <a:t>n = </a:t>
            </a:r>
            <a:r>
              <a:rPr lang="ru-RU" sz="1600" b="0" i="1" dirty="0">
                <a:solidFill>
                  <a:prstClr val="white"/>
                </a:solidFill>
                <a:latin typeface="Calibri" panose="020F0502020204030204"/>
              </a:rPr>
              <a:t>242, 1 ГОД</a:t>
            </a:r>
          </a:p>
          <a:p>
            <a:pPr algn="r">
              <a:defRPr/>
            </a:pPr>
            <a:endParaRPr lang="ru-RU" sz="1600" b="0" i="1" dirty="0">
              <a:solidFill>
                <a:prstClr val="white"/>
              </a:solidFill>
              <a:latin typeface="Calibri" panose="020F0502020204030204"/>
            </a:endParaRPr>
          </a:p>
        </p:txBody>
      </p:sp>
      <p:grpSp>
        <p:nvGrpSpPr>
          <p:cNvPr id="5" name="Группа 4">
            <a:extLst>
              <a:ext uri="{FF2B5EF4-FFF2-40B4-BE49-F238E27FC236}">
                <a16:creationId xmlns:a16="http://schemas.microsoft.com/office/drawing/2014/main" id="{CC8C79E9-7564-EDBB-6180-795671FEB84B}"/>
              </a:ext>
            </a:extLst>
          </p:cNvPr>
          <p:cNvGrpSpPr/>
          <p:nvPr/>
        </p:nvGrpSpPr>
        <p:grpSpPr>
          <a:xfrm>
            <a:off x="4098407" y="1405374"/>
            <a:ext cx="7653460" cy="5176489"/>
            <a:chOff x="2326901" y="332915"/>
            <a:chExt cx="7653460" cy="5176489"/>
          </a:xfrm>
        </p:grpSpPr>
        <p:graphicFrame>
          <p:nvGraphicFramePr>
            <p:cNvPr id="7" name="Диаграмма 6"/>
            <p:cNvGraphicFramePr/>
            <p:nvPr>
              <p:extLst>
                <p:ext uri="{D42A27DB-BD31-4B8C-83A1-F6EECF244321}">
                  <p14:modId xmlns:p14="http://schemas.microsoft.com/office/powerpoint/2010/main" val="2570839284"/>
                </p:ext>
              </p:extLst>
            </p:nvPr>
          </p:nvGraphicFramePr>
          <p:xfrm>
            <a:off x="2326901" y="1114160"/>
            <a:ext cx="7653460" cy="439524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72B44770-AF36-72BA-3B72-340A8AD2FF23}"/>
                </a:ext>
              </a:extLst>
            </p:cNvPr>
            <p:cNvSpPr txBox="1"/>
            <p:nvPr/>
          </p:nvSpPr>
          <p:spPr>
            <a:xfrm>
              <a:off x="6956233" y="3408450"/>
              <a:ext cx="1594263" cy="523220"/>
            </a:xfrm>
            <a:prstGeom prst="rect">
              <a:avLst/>
            </a:prstGeom>
            <a:noFill/>
          </p:spPr>
          <p:txBody>
            <a:bodyPr wrap="square" rtlCol="0">
              <a:spAutoFit/>
            </a:bodyPr>
            <a:lstStyle>
              <a:defPPr>
                <a:defRPr lang="ru-RU"/>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solidFill>
                    <a:prstClr val="white"/>
                  </a:solidFill>
                  <a:effectLst/>
                  <a:uLnTx/>
                  <a:uFillTx/>
                  <a:latin typeface="Calibri" panose="020F0502020204030204"/>
                </a:defRPr>
              </a:lvl1pPr>
            </a:lstStyle>
            <a:p>
              <a:r>
                <a:rPr lang="ru-RU" sz="2800" dirty="0">
                  <a:solidFill>
                    <a:srgbClr val="E7E6E6">
                      <a:lumMod val="50000"/>
                    </a:srgbClr>
                  </a:solidFill>
                </a:rPr>
                <a:t>Плацебо</a:t>
              </a:r>
            </a:p>
          </p:txBody>
        </p:sp>
        <p:sp>
          <p:nvSpPr>
            <p:cNvPr id="17" name="TextBox 16">
              <a:extLst>
                <a:ext uri="{FF2B5EF4-FFF2-40B4-BE49-F238E27FC236}">
                  <a16:creationId xmlns:a16="http://schemas.microsoft.com/office/drawing/2014/main" id="{6E834886-2C41-82EB-187E-B5E02557E4C6}"/>
                </a:ext>
              </a:extLst>
            </p:cNvPr>
            <p:cNvSpPr txBox="1"/>
            <p:nvPr/>
          </p:nvSpPr>
          <p:spPr>
            <a:xfrm>
              <a:off x="4064312" y="2949263"/>
              <a:ext cx="1795024" cy="830997"/>
            </a:xfrm>
            <a:prstGeom prst="rect">
              <a:avLst/>
            </a:prstGeom>
            <a:noFill/>
          </p:spPr>
          <p:txBody>
            <a:bodyPr wrap="square" rtlCol="0">
              <a:spAutoFit/>
            </a:bodyPr>
            <a:lstStyle>
              <a:defPPr>
                <a:defRPr lang="ru-RU"/>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solidFill>
                    <a:prstClr val="white"/>
                  </a:solidFill>
                  <a:effectLst/>
                  <a:uLnTx/>
                  <a:uFillTx/>
                  <a:latin typeface="Calibri" panose="020F0502020204030204"/>
                </a:defRPr>
              </a:lvl1pPr>
            </a:lstStyle>
            <a:p>
              <a:r>
                <a:rPr lang="ru-RU" sz="2400" dirty="0"/>
                <a:t>Нимодипин 90 мг/сут</a:t>
              </a:r>
            </a:p>
          </p:txBody>
        </p:sp>
        <p:sp>
          <p:nvSpPr>
            <p:cNvPr id="19" name="TextBox 18">
              <a:extLst>
                <a:ext uri="{FF2B5EF4-FFF2-40B4-BE49-F238E27FC236}">
                  <a16:creationId xmlns:a16="http://schemas.microsoft.com/office/drawing/2014/main" id="{AA2B917D-B695-212A-2BC2-7A59AC29C5AD}"/>
                </a:ext>
              </a:extLst>
            </p:cNvPr>
            <p:cNvSpPr txBox="1"/>
            <p:nvPr/>
          </p:nvSpPr>
          <p:spPr>
            <a:xfrm>
              <a:off x="4172096" y="332915"/>
              <a:ext cx="5631095" cy="1569660"/>
            </a:xfrm>
            <a:prstGeom prst="rect">
              <a:avLst/>
            </a:prstGeom>
            <a:noFill/>
          </p:spPr>
          <p:txBody>
            <a:bodyPr wrap="square">
              <a:spAutoFit/>
            </a:bodyPr>
            <a:lstStyle/>
            <a:p>
              <a:r>
                <a:rPr lang="ru-RU" sz="2400" b="1" dirty="0">
                  <a:solidFill>
                    <a:srgbClr val="E7E6E6">
                      <a:lumMod val="50000"/>
                    </a:srgbClr>
                  </a:solidFill>
                  <a:latin typeface="Calibri" panose="020F0502020204030204" pitchFamily="34" charset="0"/>
                  <a:cs typeface="Calibri" panose="020F0502020204030204" pitchFamily="34" charset="0"/>
                </a:rPr>
                <a:t>% ПАЦИЕНТОВ </a:t>
              </a:r>
            </a:p>
            <a:p>
              <a:r>
                <a:rPr lang="ru-RU" sz="2400" b="1" dirty="0">
                  <a:solidFill>
                    <a:srgbClr val="E7E6E6">
                      <a:lumMod val="50000"/>
                    </a:srgbClr>
                  </a:solidFill>
                  <a:latin typeface="Calibri" panose="020F0502020204030204" pitchFamily="34" charset="0"/>
                  <a:cs typeface="Calibri" panose="020F0502020204030204" pitchFamily="34" charset="0"/>
                </a:rPr>
                <a:t>С ОТСУТСТВИЕМ УХУДШЕНИЯ ПО ГЕРИАТРИЧЕСКОЙ ШКАЛЕ SANDOZ </a:t>
              </a:r>
            </a:p>
            <a:p>
              <a:r>
                <a:rPr lang="ru-RU" sz="2400" b="1" dirty="0">
                  <a:solidFill>
                    <a:srgbClr val="E7E6E6">
                      <a:lumMod val="50000"/>
                    </a:srgbClr>
                  </a:solidFill>
                  <a:latin typeface="Calibri" panose="020F0502020204030204" pitchFamily="34" charset="0"/>
                  <a:cs typeface="Calibri" panose="020F0502020204030204" pitchFamily="34" charset="0"/>
                </a:rPr>
                <a:t>ПО ОКОНЧАНИЮ ТЕРАПИИ</a:t>
              </a:r>
            </a:p>
          </p:txBody>
        </p:sp>
      </p:grpSp>
      <p:sp>
        <p:nvSpPr>
          <p:cNvPr id="8" name="TextBox 7"/>
          <p:cNvSpPr txBox="1"/>
          <p:nvPr/>
        </p:nvSpPr>
        <p:spPr>
          <a:xfrm>
            <a:off x="8088970" y="3122077"/>
            <a:ext cx="899887" cy="400110"/>
          </a:xfrm>
          <a:prstGeom prst="rect">
            <a:avLst/>
          </a:prstGeom>
          <a:noFill/>
        </p:spPr>
        <p:txBody>
          <a:bodyPr wrap="square" rtlCol="0">
            <a:spAutoFit/>
          </a:bodyPr>
          <a:lstStyle/>
          <a:p>
            <a:pPr>
              <a:defRPr/>
            </a:pPr>
            <a:r>
              <a:rPr lang="ru-RU" sz="2000" i="1" dirty="0">
                <a:solidFill>
                  <a:srgbClr val="E7E6E6">
                    <a:lumMod val="50000"/>
                  </a:srgbClr>
                </a:solidFill>
                <a:latin typeface="Calibri" panose="020F0502020204030204"/>
              </a:rPr>
              <a:t>р</a:t>
            </a:r>
            <a:r>
              <a:rPr lang="ru-RU" sz="2000" i="1" dirty="0">
                <a:solidFill>
                  <a:srgbClr val="E7E6E6">
                    <a:lumMod val="50000"/>
                  </a:srgbClr>
                </a:solidFill>
                <a:latin typeface="Calibri" panose="020F0502020204030204" pitchFamily="34" charset="0"/>
              </a:rPr>
              <a:t>&lt;0,05</a:t>
            </a:r>
            <a:endParaRPr lang="ru-RU" sz="2000" i="1" dirty="0">
              <a:solidFill>
                <a:srgbClr val="E7E6E6">
                  <a:lumMod val="50000"/>
                </a:srgbClr>
              </a:solidFill>
              <a:latin typeface="Calibri" panose="020F0502020204030204"/>
            </a:endParaRPr>
          </a:p>
        </p:txBody>
      </p:sp>
      <p:sp>
        <p:nvSpPr>
          <p:cNvPr id="14" name="TextBox 13">
            <a:extLst>
              <a:ext uri="{FF2B5EF4-FFF2-40B4-BE49-F238E27FC236}">
                <a16:creationId xmlns:a16="http://schemas.microsoft.com/office/drawing/2014/main" id="{5D9616D1-03ED-49FB-9AE4-84052D2D148C}"/>
              </a:ext>
            </a:extLst>
          </p:cNvPr>
          <p:cNvSpPr txBox="1"/>
          <p:nvPr/>
        </p:nvSpPr>
        <p:spPr>
          <a:xfrm>
            <a:off x="5063237" y="5250212"/>
            <a:ext cx="6951353" cy="1200329"/>
          </a:xfrm>
          <a:prstGeom prst="rect">
            <a:avLst/>
          </a:prstGeom>
          <a:noFill/>
        </p:spPr>
        <p:txBody>
          <a:bodyPr wrap="square" rtlCol="0">
            <a:spAutoFit/>
          </a:bodyPr>
          <a:lstStyle/>
          <a:p>
            <a:pPr algn="r">
              <a:defRPr/>
            </a:pPr>
            <a:r>
              <a:rPr lang="ru-RU" sz="2400" b="1" dirty="0">
                <a:solidFill>
                  <a:srgbClr val="E7E6E6">
                    <a:lumMod val="50000"/>
                  </a:srgbClr>
                </a:solidFill>
                <a:latin typeface="Arial Nova" panose="020B0504020202020204" pitchFamily="34" charset="0"/>
              </a:rPr>
              <a:t>НИМОДИПИН - ОБОСНОВАННАЯ ТЕРАПИЯ КОГНИТИВНО-ПОВЕДЕНЧЕСКИХ НАРУШЕНИЙ В ПОЖИЛОМ ВОЗРАСТЕ</a:t>
            </a:r>
          </a:p>
        </p:txBody>
      </p:sp>
      <p:sp>
        <p:nvSpPr>
          <p:cNvPr id="2" name="AutoShape 2" descr="Веселая пожилая женщина позирует с чашкой кофе на диване стоковое фото  ©Dmyrto_Z 176560866">
            <a:extLst>
              <a:ext uri="{FF2B5EF4-FFF2-40B4-BE49-F238E27FC236}">
                <a16:creationId xmlns:a16="http://schemas.microsoft.com/office/drawing/2014/main" id="{F81279CC-6910-2F5B-53E0-BB779FE76C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Tree>
    <p:extLst>
      <p:ext uri="{BB962C8B-B14F-4D97-AF65-F5344CB8AC3E}">
        <p14:creationId xmlns:p14="http://schemas.microsoft.com/office/powerpoint/2010/main" val="4130875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0B0FDD22-F198-45FE-B164-8708027E71F7}"/>
              </a:ext>
            </a:extLst>
          </p:cNvPr>
          <p:cNvPicPr>
            <a:picLocks noChangeAspect="1"/>
          </p:cNvPicPr>
          <p:nvPr/>
        </p:nvPicPr>
        <p:blipFill>
          <a:blip r:embed="rId2"/>
          <a:stretch>
            <a:fillRect/>
          </a:stretch>
        </p:blipFill>
        <p:spPr>
          <a:xfrm>
            <a:off x="-160070" y="0"/>
            <a:ext cx="12512139" cy="6858000"/>
          </a:xfrm>
          <a:prstGeom prst="rect">
            <a:avLst/>
          </a:prstGeom>
        </p:spPr>
      </p:pic>
      <p:sp>
        <p:nvSpPr>
          <p:cNvPr id="15" name="Прямоугольник 14">
            <a:extLst>
              <a:ext uri="{FF2B5EF4-FFF2-40B4-BE49-F238E27FC236}">
                <a16:creationId xmlns:a16="http://schemas.microsoft.com/office/drawing/2014/main" id="{1FC85C8A-00C3-4892-8CF6-7300994D54C2}"/>
              </a:ext>
            </a:extLst>
          </p:cNvPr>
          <p:cNvSpPr/>
          <p:nvPr/>
        </p:nvSpPr>
        <p:spPr>
          <a:xfrm>
            <a:off x="-129934" y="37108"/>
            <a:ext cx="12482004" cy="6942338"/>
          </a:xfrm>
          <a:prstGeom prst="rect">
            <a:avLst/>
          </a:prstGeom>
          <a:gradFill flip="none" rotWithShape="1">
            <a:gsLst>
              <a:gs pos="0">
                <a:schemeClr val="bg1"/>
              </a:gs>
              <a:gs pos="50000">
                <a:schemeClr val="bg1">
                  <a:alpha val="65000"/>
                </a:schemeClr>
              </a:gs>
              <a:gs pos="100000">
                <a:schemeClr val="bg1">
                  <a:alpha val="2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pic>
        <p:nvPicPr>
          <p:cNvPr id="7" name="Рисунок 6">
            <a:extLst>
              <a:ext uri="{FF2B5EF4-FFF2-40B4-BE49-F238E27FC236}">
                <a16:creationId xmlns:a16="http://schemas.microsoft.com/office/drawing/2014/main" id="{8558DC26-498B-43F4-BCE0-E46874EC545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7350" y="898882"/>
            <a:ext cx="5035420" cy="3099572"/>
          </a:xfrm>
          <a:prstGeom prst="rect">
            <a:avLst/>
          </a:prstGeom>
        </p:spPr>
      </p:pic>
      <p:sp>
        <p:nvSpPr>
          <p:cNvPr id="10" name="TextBox 9">
            <a:extLst>
              <a:ext uri="{FF2B5EF4-FFF2-40B4-BE49-F238E27FC236}">
                <a16:creationId xmlns:a16="http://schemas.microsoft.com/office/drawing/2014/main" id="{799B272C-2445-472A-8C5F-7BCAB1F009BD}"/>
              </a:ext>
            </a:extLst>
          </p:cNvPr>
          <p:cNvSpPr txBox="1"/>
          <p:nvPr/>
        </p:nvSpPr>
        <p:spPr>
          <a:xfrm>
            <a:off x="223555" y="3712469"/>
            <a:ext cx="11015576" cy="3108543"/>
          </a:xfrm>
          <a:prstGeom prst="rect">
            <a:avLst/>
          </a:prstGeom>
          <a:noFill/>
        </p:spPr>
        <p:txBody>
          <a:bodyPr wrap="square">
            <a:spAutoFit/>
          </a:bodyPr>
          <a:lstStyle/>
          <a:p>
            <a:pPr>
              <a:defRPr/>
            </a:pPr>
            <a:r>
              <a:rPr lang="ru-RU" sz="28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rPr>
              <a:t>ЛЕЧЕНИЕ КОГНИТИВНЫХ И ПСИХОЭМОЦИОНАЛЬНЫХ НАРУШЕНИЙ</a:t>
            </a:r>
          </a:p>
          <a:p>
            <a:pPr>
              <a:defRPr/>
            </a:pPr>
            <a:r>
              <a:rPr lang="ru-RU" sz="2800" b="1" dirty="0">
                <a:solidFill>
                  <a:srgbClr val="FF0000"/>
                </a:solidFill>
                <a:cs typeface="Times New Roman" panose="02020603050405020304" pitchFamily="18" charset="0"/>
              </a:rPr>
              <a:t>30 мг 3 раза в сутки, длительными курсами</a:t>
            </a:r>
          </a:p>
          <a:p>
            <a:pPr>
              <a:defRPr/>
            </a:pPr>
            <a:endParaRPr lang="ru-RU" sz="28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endParaRPr>
          </a:p>
          <a:p>
            <a:pPr>
              <a:defRPr/>
            </a:pPr>
            <a:r>
              <a:rPr lang="ru-RU" sz="28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rPr>
              <a:t>ВАРИАНТЫ РЕЖИМА ТЕРАПИИ</a:t>
            </a:r>
          </a:p>
          <a:p>
            <a:pPr marL="457200" indent="-457200">
              <a:buFont typeface="Wingdings" panose="05000000000000000000" pitchFamily="2" charset="2"/>
              <a:buChar char="ü"/>
              <a:defRPr/>
            </a:pPr>
            <a:r>
              <a:rPr lang="ru-RU" sz="28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rPr>
              <a:t>МОНОТЕРАПИЯ</a:t>
            </a:r>
          </a:p>
          <a:p>
            <a:pPr marL="457200" indent="-457200">
              <a:buFont typeface="Wingdings" panose="05000000000000000000" pitchFamily="2" charset="2"/>
              <a:buChar char="ü"/>
              <a:defRPr/>
            </a:pPr>
            <a:r>
              <a:rPr lang="ru-RU" sz="28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rPr>
              <a:t>В СОСТАВЕ КОМПЛЕКСНОЙ ТЕРАПИИ ДЕМЕНЦИИ И ПСИХОЭМОЦИОНАЛЬНЫХ НАРУШЕНИЙ </a:t>
            </a:r>
          </a:p>
        </p:txBody>
      </p:sp>
      <p:sp>
        <p:nvSpPr>
          <p:cNvPr id="3" name="Объект 2"/>
          <p:cNvSpPr>
            <a:spLocks noGrp="1"/>
          </p:cNvSpPr>
          <p:nvPr>
            <p:ph idx="1"/>
          </p:nvPr>
        </p:nvSpPr>
        <p:spPr>
          <a:xfrm>
            <a:off x="2750529" y="183520"/>
            <a:ext cx="6592431" cy="935293"/>
          </a:xfrm>
        </p:spPr>
        <p:txBody>
          <a:bodyPr>
            <a:noAutofit/>
          </a:bodyPr>
          <a:lstStyle/>
          <a:p>
            <a:pPr marL="0" indent="0" algn="ctr">
              <a:buNone/>
            </a:pPr>
            <a:r>
              <a:rPr lang="ru-RU" sz="5400" b="1" dirty="0">
                <a:gradFill flip="none" rotWithShape="1">
                  <a:gsLst>
                    <a:gs pos="0">
                      <a:srgbClr val="92D050">
                        <a:shade val="30000"/>
                        <a:satMod val="115000"/>
                      </a:srgbClr>
                    </a:gs>
                    <a:gs pos="60000">
                      <a:srgbClr val="92D050">
                        <a:shade val="67500"/>
                        <a:satMod val="115000"/>
                      </a:srgbClr>
                    </a:gs>
                    <a:gs pos="100000">
                      <a:schemeClr val="accent6">
                        <a:lumMod val="50000"/>
                      </a:schemeClr>
                    </a:gs>
                  </a:gsLst>
                  <a:path path="circle">
                    <a:fillToRect l="50000" t="50000" r="50000" b="50000"/>
                  </a:path>
                  <a:tileRect/>
                </a:gradFill>
                <a:latin typeface="Calibri" panose="020F0502020204030204" pitchFamily="34" charset="0"/>
                <a:cs typeface="Times New Roman" panose="02020603050405020304" pitchFamily="18" charset="0"/>
              </a:rPr>
              <a:t>НИМОПИН</a:t>
            </a:r>
          </a:p>
        </p:txBody>
      </p:sp>
      <p:sp>
        <p:nvSpPr>
          <p:cNvPr id="20" name="TextBox 19">
            <a:extLst>
              <a:ext uri="{FF2B5EF4-FFF2-40B4-BE49-F238E27FC236}">
                <a16:creationId xmlns:a16="http://schemas.microsoft.com/office/drawing/2014/main" id="{7D1FC844-51DF-4D74-BF96-9B964E1C0304}"/>
              </a:ext>
            </a:extLst>
          </p:cNvPr>
          <p:cNvSpPr txBox="1"/>
          <p:nvPr/>
        </p:nvSpPr>
        <p:spPr>
          <a:xfrm>
            <a:off x="3718415" y="1959868"/>
            <a:ext cx="3676684" cy="1106970"/>
          </a:xfrm>
          <a:prstGeom prst="rect">
            <a:avLst/>
          </a:prstGeom>
          <a:noFill/>
        </p:spPr>
        <p:txBody>
          <a:bodyPr wrap="square">
            <a:spAutoFit/>
          </a:bodyPr>
          <a:lstStyle/>
          <a:p>
            <a:pPr>
              <a:lnSpc>
                <a:spcPct val="90000"/>
              </a:lnSpc>
              <a:spcBef>
                <a:spcPts val="1000"/>
              </a:spcBef>
              <a:buFont typeface="Arial" panose="020B0604020202020204" pitchFamily="34" charset="0"/>
              <a:buNone/>
              <a:defRPr/>
            </a:pPr>
            <a:r>
              <a:rPr lang="ru-RU" sz="32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rPr>
              <a:t>Таблетки 30мг </a:t>
            </a:r>
          </a:p>
          <a:p>
            <a:pPr>
              <a:lnSpc>
                <a:spcPct val="90000"/>
              </a:lnSpc>
              <a:spcBef>
                <a:spcPts val="1000"/>
              </a:spcBef>
              <a:buFont typeface="Arial" panose="020B0604020202020204" pitchFamily="34" charset="0"/>
              <a:buNone/>
              <a:defRPr/>
            </a:pPr>
            <a:r>
              <a:rPr lang="ru-RU" sz="32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rPr>
              <a:t>№ 100</a:t>
            </a:r>
          </a:p>
        </p:txBody>
      </p:sp>
      <p:sp>
        <p:nvSpPr>
          <p:cNvPr id="22" name="TextBox 21">
            <a:extLst>
              <a:ext uri="{FF2B5EF4-FFF2-40B4-BE49-F238E27FC236}">
                <a16:creationId xmlns:a16="http://schemas.microsoft.com/office/drawing/2014/main" id="{E9801E57-D862-4EAE-B416-517A299C6485}"/>
              </a:ext>
            </a:extLst>
          </p:cNvPr>
          <p:cNvSpPr txBox="1"/>
          <p:nvPr/>
        </p:nvSpPr>
        <p:spPr>
          <a:xfrm>
            <a:off x="2454627" y="328855"/>
            <a:ext cx="7312880" cy="1200329"/>
          </a:xfrm>
          <a:prstGeom prst="rect">
            <a:avLst/>
          </a:prstGeom>
          <a:noFill/>
        </p:spPr>
        <p:txBody>
          <a:bodyPr wrap="square">
            <a:spAutoFit/>
          </a:bodyPr>
          <a:lstStyle/>
          <a:p>
            <a:pPr algn="ctr">
              <a:lnSpc>
                <a:spcPct val="90000"/>
              </a:lnSpc>
              <a:spcBef>
                <a:spcPts val="1000"/>
              </a:spcBef>
              <a:buFont typeface="Arial" panose="020B0604020202020204" pitchFamily="34" charset="0"/>
              <a:buNone/>
              <a:defRPr/>
            </a:pPr>
            <a:r>
              <a:rPr lang="ru-RU" sz="24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rPr>
              <a:t>ЦЕРЕБРОПРОТЕКТИВНЫЙ АНТАГОНИСТ КАЛЬЦИЯ</a:t>
            </a:r>
            <a:r>
              <a:rPr lang="ru-RU" sz="8000" b="1" dirty="0">
                <a:gradFill flip="none" rotWithShape="1">
                  <a:gsLst>
                    <a:gs pos="0">
                      <a:srgbClr val="92D050">
                        <a:shade val="30000"/>
                        <a:satMod val="115000"/>
                      </a:srgbClr>
                    </a:gs>
                    <a:gs pos="60000">
                      <a:srgbClr val="92D050">
                        <a:shade val="67500"/>
                        <a:satMod val="115000"/>
                      </a:srgbClr>
                    </a:gs>
                    <a:gs pos="100000">
                      <a:srgbClr val="70AD47">
                        <a:lumMod val="50000"/>
                      </a:srgbClr>
                    </a:gs>
                  </a:gsLst>
                  <a:path path="circle">
                    <a:fillToRect l="50000" t="50000" r="50000" b="50000"/>
                  </a:path>
                  <a:tileRect/>
                </a:gradFill>
                <a:cs typeface="Times New Roman" panose="02020603050405020304" pitchFamily="18" charset="0"/>
              </a:rPr>
              <a:t> </a:t>
            </a:r>
          </a:p>
        </p:txBody>
      </p:sp>
    </p:spTree>
    <p:extLst>
      <p:ext uri="{BB962C8B-B14F-4D97-AF65-F5344CB8AC3E}">
        <p14:creationId xmlns:p14="http://schemas.microsoft.com/office/powerpoint/2010/main" val="2680093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025" y="2432054"/>
            <a:ext cx="10515600" cy="1325563"/>
          </a:xfrm>
        </p:spPr>
        <p:txBody>
          <a:bodyPr/>
          <a:lstStyle/>
          <a:p>
            <a:pPr algn="ctr"/>
            <a:r>
              <a:rPr lang="ru-RU" b="1" dirty="0">
                <a:latin typeface="Arial" pitchFamily="34" charset="0"/>
                <a:cs typeface="Arial" pitchFamily="34" charset="0"/>
              </a:rPr>
              <a:t>БЛАГОДАРЮ ЗА ВНИМАНИЕ !</a:t>
            </a:r>
          </a:p>
        </p:txBody>
      </p:sp>
    </p:spTree>
    <p:extLst>
      <p:ext uri="{BB962C8B-B14F-4D97-AF65-F5344CB8AC3E}">
        <p14:creationId xmlns:p14="http://schemas.microsoft.com/office/powerpoint/2010/main" val="3476858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1" b="16336"/>
          <a:stretch/>
        </p:blipFill>
        <p:spPr bwMode="auto">
          <a:xfrm>
            <a:off x="0" y="-1"/>
            <a:ext cx="1212532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59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1" b="1633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417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66675"/>
            <a:ext cx="114490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899252"/>
            <a:ext cx="11534775" cy="4020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735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66675"/>
            <a:ext cx="114490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52438" y="1800225"/>
            <a:ext cx="11039474" cy="4154984"/>
          </a:xfrm>
          <a:prstGeom prst="rect">
            <a:avLst/>
          </a:prstGeom>
          <a:ln w="28575">
            <a:solidFill>
              <a:schemeClr val="bg1">
                <a:lumMod val="85000"/>
              </a:schemeClr>
            </a:solidFill>
          </a:ln>
        </p:spPr>
        <p:txBody>
          <a:bodyPr wrap="square">
            <a:spAutoFit/>
          </a:bodyPr>
          <a:lstStyle/>
          <a:p>
            <a:r>
              <a:rPr lang="ru-RU" b="1" dirty="0">
                <a:latin typeface="Arial" pitchFamily="34" charset="0"/>
                <a:cs typeface="Arial" pitchFamily="34" charset="0"/>
              </a:rPr>
              <a:t>Структурно-функциональные изменения стенки сосудов при артериальной гипертензии, в</a:t>
            </a:r>
          </a:p>
          <a:p>
            <a:r>
              <a:rPr lang="ru-RU" b="1" dirty="0">
                <a:latin typeface="Arial" pitchFamily="34" charset="0"/>
                <a:cs typeface="Arial" pitchFamily="34" charset="0"/>
              </a:rPr>
              <a:t>том числе их </a:t>
            </a:r>
            <a:r>
              <a:rPr lang="ru-RU" b="1" dirty="0" err="1">
                <a:latin typeface="Arial" pitchFamily="34" charset="0"/>
                <a:cs typeface="Arial" pitchFamily="34" charset="0"/>
              </a:rPr>
              <a:t>ремоделирование</a:t>
            </a:r>
            <a:r>
              <a:rPr lang="ru-RU" b="1" dirty="0">
                <a:latin typeface="Arial" pitchFamily="34" charset="0"/>
                <a:cs typeface="Arial" pitchFamily="34" charset="0"/>
              </a:rPr>
              <a:t>, эндотелиальная дисфункция, секреция вазоконстрикторов, нарушают </a:t>
            </a:r>
            <a:r>
              <a:rPr lang="ru-RU" b="1" dirty="0" err="1">
                <a:latin typeface="Arial" pitchFamily="34" charset="0"/>
                <a:cs typeface="Arial" pitchFamily="34" charset="0"/>
              </a:rPr>
              <a:t>аутрегуляцию</a:t>
            </a:r>
            <a:r>
              <a:rPr lang="ru-RU" b="1" dirty="0">
                <a:latin typeface="Arial" pitchFamily="34" charset="0"/>
                <a:cs typeface="Arial" pitchFamily="34" charset="0"/>
              </a:rPr>
              <a:t> мозгового кровотока и </a:t>
            </a:r>
            <a:r>
              <a:rPr lang="ru-RU" b="1" dirty="0">
                <a:solidFill>
                  <a:srgbClr val="FF0000"/>
                </a:solidFill>
                <a:latin typeface="Arial" pitchFamily="34" charset="0"/>
                <a:cs typeface="Arial" pitchFamily="34" charset="0"/>
              </a:rPr>
              <a:t>повышают вероятность ишемического повреждения головного мозга</a:t>
            </a:r>
          </a:p>
          <a:p>
            <a:endParaRPr lang="ru-RU" b="1" dirty="0">
              <a:latin typeface="Arial" pitchFamily="34" charset="0"/>
              <a:cs typeface="Arial" pitchFamily="34" charset="0"/>
            </a:endParaRPr>
          </a:p>
          <a:p>
            <a:r>
              <a:rPr lang="ru-RU" b="1" dirty="0">
                <a:latin typeface="Arial" pitchFamily="34" charset="0"/>
                <a:cs typeface="Arial" pitchFamily="34" charset="0"/>
              </a:rPr>
              <a:t>При </a:t>
            </a:r>
            <a:r>
              <a:rPr lang="ru-RU" b="1" dirty="0" err="1">
                <a:latin typeface="Arial" pitchFamily="34" charset="0"/>
                <a:cs typeface="Arial" pitchFamily="34" charset="0"/>
              </a:rPr>
              <a:t>аневризматическом</a:t>
            </a:r>
            <a:r>
              <a:rPr lang="ru-RU" b="1" dirty="0">
                <a:latin typeface="Arial" pitchFamily="34" charset="0"/>
                <a:cs typeface="Arial" pitchFamily="34" charset="0"/>
              </a:rPr>
              <a:t> </a:t>
            </a:r>
            <a:r>
              <a:rPr lang="ru-RU" b="1" dirty="0">
                <a:solidFill>
                  <a:srgbClr val="FF0000"/>
                </a:solidFill>
                <a:latin typeface="Arial" pitchFamily="34" charset="0"/>
                <a:cs typeface="Arial" pitchFamily="34" charset="0"/>
              </a:rPr>
              <a:t>субарахноидальном кровоизлиянии </a:t>
            </a:r>
            <a:r>
              <a:rPr lang="ru-RU" b="1" dirty="0">
                <a:latin typeface="Arial" pitchFamily="34" charset="0"/>
                <a:cs typeface="Arial" pitchFamily="34" charset="0"/>
              </a:rPr>
              <a:t>отмечено повышение уровня эндотелина-1 в плазме крови </a:t>
            </a:r>
            <a:r>
              <a:rPr lang="ru-RU" sz="1200" dirty="0">
                <a:latin typeface="Arial" pitchFamily="34" charset="0"/>
                <a:cs typeface="Arial" pitchFamily="34" charset="0"/>
              </a:rPr>
              <a:t>(</a:t>
            </a:r>
            <a:r>
              <a:rPr lang="ru-RU" sz="1200" dirty="0" err="1">
                <a:latin typeface="Arial" pitchFamily="34" charset="0"/>
                <a:cs typeface="Arial" pitchFamily="34" charset="0"/>
              </a:rPr>
              <a:t>Мsaoka</a:t>
            </a:r>
            <a:r>
              <a:rPr lang="ru-RU" sz="1200" dirty="0">
                <a:latin typeface="Arial" pitchFamily="34" charset="0"/>
                <a:cs typeface="Arial" pitchFamily="34" charset="0"/>
              </a:rPr>
              <a:t> H., </a:t>
            </a:r>
            <a:r>
              <a:rPr lang="ru-RU" sz="1200" dirty="0" err="1">
                <a:latin typeface="Arial" pitchFamily="34" charset="0"/>
                <a:cs typeface="Arial" pitchFamily="34" charset="0"/>
              </a:rPr>
              <a:t>Suzuki</a:t>
            </a:r>
            <a:r>
              <a:rPr lang="ru-RU" sz="1200" dirty="0">
                <a:latin typeface="Arial" pitchFamily="34" charset="0"/>
                <a:cs typeface="Arial" pitchFamily="34" charset="0"/>
              </a:rPr>
              <a:t> R., </a:t>
            </a:r>
            <a:r>
              <a:rPr lang="ru-RU" sz="1200" dirty="0" err="1">
                <a:latin typeface="Arial" pitchFamily="34" charset="0"/>
                <a:cs typeface="Arial" pitchFamily="34" charset="0"/>
              </a:rPr>
              <a:t>Hirata</a:t>
            </a:r>
            <a:r>
              <a:rPr lang="ru-RU" sz="1200" dirty="0">
                <a:latin typeface="Arial" pitchFamily="34" charset="0"/>
                <a:cs typeface="Arial" pitchFamily="34" charset="0"/>
              </a:rPr>
              <a:t> Y. et.al. </a:t>
            </a:r>
            <a:r>
              <a:rPr lang="ru-RU" sz="1200" dirty="0" err="1">
                <a:latin typeface="Arial" pitchFamily="34" charset="0"/>
                <a:cs typeface="Arial" pitchFamily="34" charset="0"/>
              </a:rPr>
              <a:t>Raised</a:t>
            </a:r>
            <a:r>
              <a:rPr lang="ru-RU" sz="1200" dirty="0">
                <a:latin typeface="Arial" pitchFamily="34" charset="0"/>
                <a:cs typeface="Arial" pitchFamily="34" charset="0"/>
              </a:rPr>
              <a:t> </a:t>
            </a:r>
            <a:r>
              <a:rPr lang="ru-RU" sz="1200" dirty="0" err="1">
                <a:latin typeface="Arial" pitchFamily="34" charset="0"/>
                <a:cs typeface="Arial" pitchFamily="34" charset="0"/>
              </a:rPr>
              <a:t>plasma</a:t>
            </a:r>
            <a:r>
              <a:rPr lang="ru-RU" sz="1200" dirty="0">
                <a:latin typeface="Arial" pitchFamily="34" charset="0"/>
                <a:cs typeface="Arial" pitchFamily="34" charset="0"/>
              </a:rPr>
              <a:t> </a:t>
            </a:r>
            <a:r>
              <a:rPr lang="ru-RU" sz="1200" dirty="0" err="1">
                <a:latin typeface="Arial" pitchFamily="34" charset="0"/>
                <a:cs typeface="Arial" pitchFamily="34" charset="0"/>
              </a:rPr>
              <a:t>endothelin</a:t>
            </a:r>
            <a:r>
              <a:rPr lang="ru-RU" sz="1200" dirty="0">
                <a:latin typeface="Arial" pitchFamily="34" charset="0"/>
                <a:cs typeface="Arial" pitchFamily="34" charset="0"/>
              </a:rPr>
              <a:t> </a:t>
            </a:r>
            <a:r>
              <a:rPr lang="ru-RU" sz="1200" dirty="0" err="1">
                <a:latin typeface="Arial" pitchFamily="34" charset="0"/>
                <a:cs typeface="Arial" pitchFamily="34" charset="0"/>
              </a:rPr>
              <a:t>in</a:t>
            </a:r>
            <a:r>
              <a:rPr lang="ru-RU" sz="1200" dirty="0">
                <a:latin typeface="Arial" pitchFamily="34" charset="0"/>
                <a:cs typeface="Arial" pitchFamily="34" charset="0"/>
              </a:rPr>
              <a:t> </a:t>
            </a:r>
            <a:r>
              <a:rPr lang="ru-RU" sz="1200" dirty="0" err="1">
                <a:latin typeface="Arial" pitchFamily="34" charset="0"/>
                <a:cs typeface="Arial" pitchFamily="34" charset="0"/>
              </a:rPr>
              <a:t>aneurismal</a:t>
            </a:r>
            <a:r>
              <a:rPr lang="ru-RU" sz="1200" dirty="0">
                <a:latin typeface="Arial" pitchFamily="34" charset="0"/>
                <a:cs typeface="Arial" pitchFamily="34" charset="0"/>
              </a:rPr>
              <a:t> </a:t>
            </a:r>
            <a:r>
              <a:rPr lang="ru-RU" sz="1200" dirty="0" err="1">
                <a:latin typeface="Arial" pitchFamily="34" charset="0"/>
                <a:cs typeface="Arial" pitchFamily="34" charset="0"/>
              </a:rPr>
              <a:t>subarachnoid</a:t>
            </a:r>
            <a:r>
              <a:rPr lang="ru-RU" sz="1200" dirty="0">
                <a:latin typeface="Arial" pitchFamily="34" charset="0"/>
                <a:cs typeface="Arial" pitchFamily="34" charset="0"/>
              </a:rPr>
              <a:t> </a:t>
            </a:r>
            <a:r>
              <a:rPr lang="ru-RU" sz="1200" dirty="0" err="1">
                <a:latin typeface="Arial" pitchFamily="34" charset="0"/>
                <a:cs typeface="Arial" pitchFamily="34" charset="0"/>
              </a:rPr>
              <a:t>hemorrhage</a:t>
            </a:r>
            <a:r>
              <a:rPr lang="ru-RU" sz="1200" dirty="0">
                <a:latin typeface="Arial" pitchFamily="34" charset="0"/>
                <a:cs typeface="Arial" pitchFamily="34" charset="0"/>
              </a:rPr>
              <a:t> // Lancet.-1989.-V.2.-P.1402.).</a:t>
            </a:r>
          </a:p>
          <a:p>
            <a:endParaRPr lang="ru-RU" b="1" dirty="0">
              <a:latin typeface="Arial" pitchFamily="34" charset="0"/>
              <a:cs typeface="Arial" pitchFamily="34" charset="0"/>
            </a:endParaRPr>
          </a:p>
          <a:p>
            <a:r>
              <a:rPr lang="ru-RU" b="1" dirty="0">
                <a:latin typeface="Arial" pitchFamily="34" charset="0"/>
                <a:cs typeface="Arial" pitchFamily="34" charset="0"/>
              </a:rPr>
              <a:t>Наблюдается изменение уровня эндотелина-1 у больных </a:t>
            </a:r>
            <a:r>
              <a:rPr lang="ru-RU" b="1" dirty="0" err="1">
                <a:solidFill>
                  <a:srgbClr val="FF0000"/>
                </a:solidFill>
                <a:latin typeface="Arial" pitchFamily="34" charset="0"/>
                <a:cs typeface="Arial" pitchFamily="34" charset="0"/>
              </a:rPr>
              <a:t>кардиоэмболическим</a:t>
            </a:r>
            <a:r>
              <a:rPr lang="ru-RU" b="1" dirty="0">
                <a:solidFill>
                  <a:srgbClr val="FF0000"/>
                </a:solidFill>
                <a:latin typeface="Arial" pitchFamily="34" charset="0"/>
                <a:cs typeface="Arial" pitchFamily="34" charset="0"/>
              </a:rPr>
              <a:t> инсультом    </a:t>
            </a:r>
            <a:r>
              <a:rPr lang="ru-RU" b="1" dirty="0">
                <a:latin typeface="Arial" pitchFamily="34" charset="0"/>
                <a:cs typeface="Arial" pitchFamily="34" charset="0"/>
              </a:rPr>
              <a:t>на фоне сопутствующее хронической недостаточности кровообращения </a:t>
            </a:r>
            <a:r>
              <a:rPr lang="ru-RU" sz="1200" dirty="0">
                <a:latin typeface="Arial" pitchFamily="34" charset="0"/>
                <a:cs typeface="Arial" pitchFamily="34" charset="0"/>
              </a:rPr>
              <a:t>(Дубенко О.Е. и </a:t>
            </a:r>
            <a:r>
              <a:rPr lang="ru-RU" sz="1200" dirty="0" err="1">
                <a:latin typeface="Arial" pitchFamily="34" charset="0"/>
                <a:cs typeface="Arial" pitchFamily="34" charset="0"/>
              </a:rPr>
              <a:t>соавт</a:t>
            </a:r>
            <a:r>
              <a:rPr lang="ru-RU" sz="1200" dirty="0">
                <a:latin typeface="Arial" pitchFamily="34" charset="0"/>
                <a:cs typeface="Arial" pitchFamily="34" charset="0"/>
              </a:rPr>
              <a:t>., 1999)</a:t>
            </a:r>
          </a:p>
          <a:p>
            <a:endParaRPr lang="ru-RU" b="1" dirty="0">
              <a:latin typeface="Arial" pitchFamily="34" charset="0"/>
              <a:cs typeface="Arial" pitchFamily="34" charset="0"/>
            </a:endParaRPr>
          </a:p>
          <a:p>
            <a:r>
              <a:rPr lang="ru-RU" b="1" dirty="0">
                <a:latin typeface="Arial" pitchFamily="34" charset="0"/>
                <a:cs typeface="Arial" pitchFamily="34" charset="0"/>
              </a:rPr>
              <a:t>Повышение плазменной концентрации эндотелина-1 является маркером </a:t>
            </a:r>
            <a:r>
              <a:rPr lang="ru-RU" b="1" dirty="0">
                <a:solidFill>
                  <a:srgbClr val="FF0000"/>
                </a:solidFill>
                <a:latin typeface="Arial" pitchFamily="34" charset="0"/>
                <a:cs typeface="Arial" pitchFamily="34" charset="0"/>
              </a:rPr>
              <a:t>острого церебрального инфаркта</a:t>
            </a:r>
            <a:r>
              <a:rPr lang="ru-RU" b="1" dirty="0">
                <a:latin typeface="Arial" pitchFamily="34" charset="0"/>
                <a:cs typeface="Arial" pitchFamily="34" charset="0"/>
              </a:rPr>
              <a:t> </a:t>
            </a:r>
            <a:r>
              <a:rPr lang="ru-RU" sz="1200" dirty="0">
                <a:latin typeface="Arial" pitchFamily="34" charset="0"/>
                <a:cs typeface="Arial" pitchFamily="34" charset="0"/>
              </a:rPr>
              <a:t>(</a:t>
            </a:r>
            <a:r>
              <a:rPr lang="en-US" sz="1200" dirty="0" err="1">
                <a:latin typeface="Arial" pitchFamily="34" charset="0"/>
                <a:cs typeface="Arial" pitchFamily="34" charset="0"/>
              </a:rPr>
              <a:t>Encabo</a:t>
            </a:r>
            <a:r>
              <a:rPr lang="en-US" sz="1200" dirty="0">
                <a:latin typeface="Arial" pitchFamily="34" charset="0"/>
                <a:cs typeface="Arial" pitchFamily="34" charset="0"/>
              </a:rPr>
              <a:t> A., </a:t>
            </a:r>
            <a:r>
              <a:rPr lang="en-US" sz="1200" dirty="0" err="1">
                <a:latin typeface="Arial" pitchFamily="34" charset="0"/>
                <a:cs typeface="Arial" pitchFamily="34" charset="0"/>
              </a:rPr>
              <a:t>Ferrer</a:t>
            </a:r>
            <a:r>
              <a:rPr lang="en-US" sz="1200" dirty="0">
                <a:latin typeface="Arial" pitchFamily="34" charset="0"/>
                <a:cs typeface="Arial" pitchFamily="34" charset="0"/>
              </a:rPr>
              <a:t> M., Marin Y. et.al. </a:t>
            </a:r>
            <a:r>
              <a:rPr lang="en-US" sz="1200" dirty="0" err="1">
                <a:latin typeface="Arial" pitchFamily="34" charset="0"/>
                <a:cs typeface="Arial" pitchFamily="34" charset="0"/>
              </a:rPr>
              <a:t>vasoconstrictive</a:t>
            </a:r>
            <a:r>
              <a:rPr lang="en-US" sz="1200" dirty="0">
                <a:latin typeface="Arial" pitchFamily="34" charset="0"/>
                <a:cs typeface="Arial" pitchFamily="34" charset="0"/>
              </a:rPr>
              <a:t> responses elicited by </a:t>
            </a:r>
            <a:r>
              <a:rPr lang="en-US" sz="1200" dirty="0" err="1">
                <a:latin typeface="Arial" pitchFamily="34" charset="0"/>
                <a:cs typeface="Arial" pitchFamily="34" charset="0"/>
              </a:rPr>
              <a:t>endotelin</a:t>
            </a:r>
            <a:r>
              <a:rPr lang="en-US" sz="1200" dirty="0">
                <a:latin typeface="Arial" pitchFamily="34" charset="0"/>
                <a:cs typeface="Arial" pitchFamily="34" charset="0"/>
              </a:rPr>
              <a:t> in bovine cerebral arteries // </a:t>
            </a:r>
            <a:r>
              <a:rPr lang="en-US" sz="1200" dirty="0" err="1">
                <a:latin typeface="Arial" pitchFamily="34" charset="0"/>
                <a:cs typeface="Arial" pitchFamily="34" charset="0"/>
              </a:rPr>
              <a:t>Clin</a:t>
            </a:r>
            <a:r>
              <a:rPr lang="en-US" sz="1200" dirty="0">
                <a:latin typeface="Arial" pitchFamily="34" charset="0"/>
                <a:cs typeface="Arial" pitchFamily="34" charset="0"/>
              </a:rPr>
              <a:t>. Pharmacol.-1992.-V.23,#1.-P.263-267)</a:t>
            </a:r>
            <a:endParaRPr lang="ru-RU" sz="1200" dirty="0">
              <a:latin typeface="Arial" pitchFamily="34" charset="0"/>
              <a:cs typeface="Arial" pitchFamily="34" charset="0"/>
            </a:endParaRPr>
          </a:p>
        </p:txBody>
      </p:sp>
      <p:sp>
        <p:nvSpPr>
          <p:cNvPr id="3" name="Прямоугольник 2"/>
          <p:cNvSpPr/>
          <p:nvPr/>
        </p:nvSpPr>
        <p:spPr>
          <a:xfrm>
            <a:off x="742949" y="443240"/>
            <a:ext cx="10296525" cy="523220"/>
          </a:xfrm>
          <a:prstGeom prst="rect">
            <a:avLst/>
          </a:prstGeom>
          <a:solidFill>
            <a:schemeClr val="bg1"/>
          </a:solidFill>
        </p:spPr>
        <p:txBody>
          <a:bodyPr wrap="square">
            <a:spAutoFit/>
          </a:bodyPr>
          <a:lstStyle/>
          <a:p>
            <a:pPr algn="ctr"/>
            <a:r>
              <a:rPr lang="ru-RU" sz="2800" b="1" dirty="0">
                <a:solidFill>
                  <a:srgbClr val="FF0000"/>
                </a:solidFill>
                <a:latin typeface="Arial" pitchFamily="34" charset="0"/>
                <a:cs typeface="Arial" pitchFamily="34" charset="0"/>
              </a:rPr>
              <a:t>Значение эндотелиальной дисфункции в неврологии</a:t>
            </a:r>
          </a:p>
        </p:txBody>
      </p:sp>
    </p:spTree>
    <p:extLst>
      <p:ext uri="{BB962C8B-B14F-4D97-AF65-F5344CB8AC3E}">
        <p14:creationId xmlns:p14="http://schemas.microsoft.com/office/powerpoint/2010/main" val="2315221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66675"/>
            <a:ext cx="114490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52438" y="2095500"/>
            <a:ext cx="11039474" cy="3365024"/>
          </a:xfrm>
          <a:prstGeom prst="rect">
            <a:avLst/>
          </a:prstGeom>
          <a:ln w="28575">
            <a:solidFill>
              <a:schemeClr val="bg1">
                <a:lumMod val="85000"/>
              </a:schemeClr>
            </a:solidFill>
          </a:ln>
        </p:spPr>
        <p:txBody>
          <a:bodyPr wrap="square">
            <a:spAutoFit/>
          </a:bodyPr>
          <a:lstStyle/>
          <a:p>
            <a:pPr>
              <a:lnSpc>
                <a:spcPct val="150000"/>
              </a:lnSpc>
            </a:pPr>
            <a:r>
              <a:rPr lang="ru-RU" b="1" dirty="0">
                <a:latin typeface="Arial" pitchFamily="34" charset="0"/>
                <a:cs typeface="Arial" pitchFamily="34" charset="0"/>
              </a:rPr>
              <a:t>Эндотелий легочных, почечных, церебральных или коронарных сосудов, хотя и схожи анатомически, но существенно </a:t>
            </a:r>
            <a:r>
              <a:rPr lang="ru-RU" b="1" dirty="0">
                <a:solidFill>
                  <a:srgbClr val="FF0000"/>
                </a:solidFill>
                <a:latin typeface="Arial" pitchFamily="34" charset="0"/>
                <a:cs typeface="Arial" pitchFamily="34" charset="0"/>
              </a:rPr>
              <a:t>различаются по генной и биохимической специфичности</a:t>
            </a:r>
            <a:r>
              <a:rPr lang="ru-RU" b="1" dirty="0">
                <a:latin typeface="Arial" pitchFamily="34" charset="0"/>
                <a:cs typeface="Arial" pitchFamily="34" charset="0"/>
              </a:rPr>
              <a:t>, типах рецепторов, наборе белков-предшественников, ферментов, трансмиттеров.</a:t>
            </a:r>
            <a:br>
              <a:rPr lang="ru-RU" b="1" dirty="0">
                <a:latin typeface="Arial" pitchFamily="34" charset="0"/>
                <a:cs typeface="Arial" pitchFamily="34" charset="0"/>
              </a:rPr>
            </a:br>
            <a:br>
              <a:rPr lang="ru-RU" b="1" dirty="0">
                <a:latin typeface="Arial" pitchFamily="34" charset="0"/>
                <a:cs typeface="Arial" pitchFamily="34" charset="0"/>
              </a:rPr>
            </a:br>
            <a:r>
              <a:rPr lang="ru-RU" b="1" dirty="0">
                <a:latin typeface="Arial" pitchFamily="34" charset="0"/>
                <a:cs typeface="Arial" pitchFamily="34" charset="0"/>
              </a:rPr>
              <a:t>Соответственно патологические явления также </a:t>
            </a:r>
            <a:r>
              <a:rPr lang="ru-RU" b="1" dirty="0">
                <a:solidFill>
                  <a:srgbClr val="FF0000"/>
                </a:solidFill>
                <a:latin typeface="Arial" pitchFamily="34" charset="0"/>
                <a:cs typeface="Arial" pitchFamily="34" charset="0"/>
              </a:rPr>
              <a:t>избирательно развиваются </a:t>
            </a:r>
            <a:r>
              <a:rPr lang="ru-RU" b="1" dirty="0">
                <a:latin typeface="Arial" pitchFamily="34" charset="0"/>
                <a:cs typeface="Arial" pitchFamily="34" charset="0"/>
              </a:rPr>
              <a:t>в популяциях сосудистых и </a:t>
            </a:r>
            <a:r>
              <a:rPr lang="ru-RU" b="1" dirty="0" err="1">
                <a:latin typeface="Arial" pitchFamily="34" charset="0"/>
                <a:cs typeface="Arial" pitchFamily="34" charset="0"/>
              </a:rPr>
              <a:t>капилярных</a:t>
            </a:r>
            <a:r>
              <a:rPr lang="ru-RU" b="1" dirty="0">
                <a:latin typeface="Arial" pitchFamily="34" charset="0"/>
                <a:cs typeface="Arial" pitchFamily="34" charset="0"/>
              </a:rPr>
              <a:t> клеток: они неодинаково чувствительны к атеросклерозу, ишемическим нарушениям, развитию отека и др.</a:t>
            </a:r>
            <a:br>
              <a:rPr lang="ru-RU" b="1" dirty="0">
                <a:latin typeface="Arial" pitchFamily="34" charset="0"/>
                <a:cs typeface="Arial" pitchFamily="34" charset="0"/>
              </a:rPr>
            </a:br>
            <a:endParaRPr lang="ru-RU" b="1" dirty="0">
              <a:latin typeface="Arial" pitchFamily="34" charset="0"/>
              <a:cs typeface="Arial" pitchFamily="34" charset="0"/>
            </a:endParaRPr>
          </a:p>
        </p:txBody>
      </p:sp>
      <p:sp>
        <p:nvSpPr>
          <p:cNvPr id="3" name="Прямоугольник 2"/>
          <p:cNvSpPr/>
          <p:nvPr/>
        </p:nvSpPr>
        <p:spPr>
          <a:xfrm>
            <a:off x="742949" y="443240"/>
            <a:ext cx="10296525" cy="523220"/>
          </a:xfrm>
          <a:prstGeom prst="rect">
            <a:avLst/>
          </a:prstGeom>
          <a:solidFill>
            <a:schemeClr val="bg1"/>
          </a:solidFill>
        </p:spPr>
        <p:txBody>
          <a:bodyPr wrap="square">
            <a:spAutoFit/>
          </a:bodyPr>
          <a:lstStyle/>
          <a:p>
            <a:pPr algn="ctr"/>
            <a:r>
              <a:rPr lang="ru-RU" sz="2800" b="1" dirty="0">
                <a:solidFill>
                  <a:srgbClr val="FF0000"/>
                </a:solidFill>
                <a:latin typeface="Arial" pitchFamily="34" charset="0"/>
                <a:cs typeface="Arial" pitchFamily="34" charset="0"/>
              </a:rPr>
              <a:t>Особенность строения эндотелия</a:t>
            </a:r>
          </a:p>
        </p:txBody>
      </p:sp>
    </p:spTree>
    <p:extLst>
      <p:ext uri="{BB962C8B-B14F-4D97-AF65-F5344CB8AC3E}">
        <p14:creationId xmlns:p14="http://schemas.microsoft.com/office/powerpoint/2010/main" val="91892517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Eras Bold ITC"/>
        <a:ea typeface=""/>
        <a:cs typeface=""/>
      </a:majorFont>
      <a:minorFont>
        <a:latin typeface="Copperplate Gothic Bold"/>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Eras Bold ITC"/>
        <a:ea typeface=""/>
        <a:cs typeface=""/>
      </a:majorFont>
      <a:minorFont>
        <a:latin typeface="Copperplate Gothic Bold"/>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Eras Bold ITC"/>
        <a:ea typeface=""/>
        <a:cs typeface=""/>
      </a:majorFont>
      <a:minorFont>
        <a:latin typeface="Copperplate Gothic Bold"/>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Легкий дым">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59044</TotalTime>
  <Words>2623</Words>
  <Application>Microsoft Office PowerPoint</Application>
  <PresentationFormat>Широкоэкранный</PresentationFormat>
  <Paragraphs>328</Paragraphs>
  <Slides>44</Slides>
  <Notes>26</Notes>
  <HiddenSlides>3</HiddenSlides>
  <MMClips>0</MMClips>
  <ScaleCrop>false</ScaleCrop>
  <HeadingPairs>
    <vt:vector size="6" baseType="variant">
      <vt:variant>
        <vt:lpstr>Использованные шрифты</vt:lpstr>
      </vt:variant>
      <vt:variant>
        <vt:i4>12</vt:i4>
      </vt:variant>
      <vt:variant>
        <vt:lpstr>Тема</vt:lpstr>
      </vt:variant>
      <vt:variant>
        <vt:i4>13</vt:i4>
      </vt:variant>
      <vt:variant>
        <vt:lpstr>Заголовки слайдов</vt:lpstr>
      </vt:variant>
      <vt:variant>
        <vt:i4>44</vt:i4>
      </vt:variant>
    </vt:vector>
  </HeadingPairs>
  <TitlesOfParts>
    <vt:vector size="69" baseType="lpstr">
      <vt:lpstr>Arial</vt:lpstr>
      <vt:lpstr>Arial Narrow</vt:lpstr>
      <vt:lpstr>Arial Nova</vt:lpstr>
      <vt:lpstr>Calibri</vt:lpstr>
      <vt:lpstr>Calibri Light</vt:lpstr>
      <vt:lpstr>Century Gothic</vt:lpstr>
      <vt:lpstr>Copperplate Gothic Bold</vt:lpstr>
      <vt:lpstr>Garamond</vt:lpstr>
      <vt:lpstr>Tahoma</vt:lpstr>
      <vt:lpstr>Times New Roman</vt:lpstr>
      <vt:lpstr>Wingdings</vt:lpstr>
      <vt:lpstr>Wingdings 3</vt:lpstr>
      <vt:lpstr>Тема Office</vt:lpstr>
      <vt:lpstr>Специальное оформление</vt:lpstr>
      <vt:lpstr>Легкий дым</vt:lpstr>
      <vt:lpstr>2_Тема Office</vt:lpstr>
      <vt:lpstr>6_Тема Office</vt:lpstr>
      <vt:lpstr>11_Тема Office</vt:lpstr>
      <vt:lpstr>12_Тема Office</vt:lpstr>
      <vt:lpstr>14_Тема Office</vt:lpstr>
      <vt:lpstr>15_Тема Office</vt:lpstr>
      <vt:lpstr>3_Тема Office</vt:lpstr>
      <vt:lpstr>4_Тема Office</vt:lpstr>
      <vt:lpstr>10_Тема Office</vt:lpstr>
      <vt:lpstr>17_Тема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Оценка активности эндотелия</vt:lpstr>
      <vt:lpstr>Косвенным методом оценки состояния эндотелия является исследование содержания в крови факторов, повреждающих эндотелий: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Проблема терапии вазоактивными нейропротекторами: синдром обкрадывания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Дузофарм нивелирует депрессивную симптоматику  после инсульта у 66% пациентов</vt:lpstr>
      <vt:lpstr>Нафтидрофурил увеличивает самостоятельность после инсульта</vt:lpstr>
      <vt:lpstr>Режим приема</vt:lpstr>
      <vt:lpstr>Презентация PowerPoint</vt:lpstr>
      <vt:lpstr>Презентация PowerPoint</vt:lpstr>
      <vt:lpstr>НИМОПИН: НЕЙРО- И ГЕРО - ПРОТЕКТОР</vt:lpstr>
      <vt:lpstr>Презентация PowerPoint</vt:lpstr>
      <vt:lpstr>Презентация PowerPoint</vt:lpstr>
      <vt:lpstr>НИМОДИПИН</vt:lpstr>
      <vt:lpstr>n=31  mild cognitive impairment (p&lt;0.05)</vt:lpstr>
      <vt:lpstr>Презентация PowerPoint</vt:lpstr>
      <vt:lpstr>Презентация PowerPoint</vt:lpstr>
      <vt:lpstr>БЛАГОДАРЮ ЗА ВНИМАНИЕ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Дузофарм</dc:title>
  <dc:creator>Артамонов Владимир</dc:creator>
  <cp:lastModifiedBy>Taniana</cp:lastModifiedBy>
  <cp:revision>1419</cp:revision>
  <dcterms:created xsi:type="dcterms:W3CDTF">2014-03-20T10:28:12Z</dcterms:created>
  <dcterms:modified xsi:type="dcterms:W3CDTF">2023-04-07T06:50:37Z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