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13"/>
  </p:notesMasterIdLst>
  <p:sldIdLst>
    <p:sldId id="256" r:id="rId2"/>
    <p:sldId id="267" r:id="rId3"/>
    <p:sldId id="258" r:id="rId4"/>
    <p:sldId id="259" r:id="rId5"/>
    <p:sldId id="260" r:id="rId6"/>
    <p:sldId id="268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7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DE67981-C926-4AC7-AA08-ACFD1CD1FBA1}" styleName="Normal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40000" cmpd="sng">
              <a:solidFill>
                <a:schemeClr val="accent1"/>
              </a:solidFill>
            </a:ln>
          </a:left>
          <a:right>
            <a:ln w="40000" cmpd="sng">
              <a:solidFill>
                <a:schemeClr val="accent1"/>
              </a:solidFill>
            </a:ln>
          </a:right>
          <a:top>
            <a:ln w="40000" cmpd="sng">
              <a:solidFill>
                <a:schemeClr val="accent1"/>
              </a:solidFill>
            </a:ln>
          </a:top>
          <a:bottom>
            <a:ln w="400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lum val="9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50000"/>
            </a:schemeClr>
          </a:solidFill>
        </a:fill>
      </a:tcStyle>
    </a:band1H>
    <a:band1V>
      <a:tcTxStyle/>
      <a:tcStyle>
        <a:tcBdr/>
        <a:fill>
          <a:solidFill>
            <a:schemeClr val="accent1">
              <a:tint val="5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accent1">
          <a:shade val="80000"/>
        </a:schemeClr>
      </a:tcTxStyle>
      <a:tcStyle>
        <a:tcBdr>
          <a:bottom>
            <a:ln w="35400" cmpd="sng">
              <a:solidFill>
                <a:schemeClr val="accent1">
                  <a:shade val="80000"/>
                </a:schemeClr>
              </a:solidFill>
            </a:ln>
          </a:bottom>
        </a:tcBdr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66"/>
    <p:restoredTop sz="94880"/>
  </p:normalViewPr>
  <p:slideViewPr>
    <p:cSldViewPr snapToGrid="0">
      <p:cViewPr varScale="1">
        <p:scale>
          <a:sx n="109" d="100"/>
          <a:sy n="109" d="100"/>
        </p:scale>
        <p:origin x="996" y="114"/>
      </p:cViewPr>
      <p:guideLst>
        <p:guide orient="horz" pos="2157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68179924777220025"/>
          <c:y val="2.9776674937965264E-2"/>
        </c:manualLayout>
      </c:layout>
      <c:overlay val="0"/>
      <c:txPr>
        <a:bodyPr/>
        <a:lstStyle/>
        <a:p>
          <a:pPr>
            <a:defRPr sz="2500" b="1" i="0" u="none">
              <a:latin typeface="Arial"/>
              <a:ea typeface="Arial"/>
            </a:defRPr>
          </a:pPr>
          <a:endParaRPr lang="ru-RU"/>
        </a:p>
      </c:txPr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Всего 636 чел.(100%)</c:v>
                </c:pt>
              </c:strCache>
            </c:strRef>
          </c:tx>
          <c:dLbls>
            <c:dLbl>
              <c:idx val="0"/>
              <c:layout>
                <c:manualLayout>
                  <c:x val="-0.11946690188751914"/>
                  <c:y val="-0.131068560598659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0A3-4A57-8626-C9FA54264462}"/>
                </c:ext>
              </c:extLst>
            </c:dLbl>
            <c:dLbl>
              <c:idx val="1"/>
              <c:layout>
                <c:manualLayout>
                  <c:x val="8.4820720482678039E-2"/>
                  <c:y val="-0.121863386803696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0A3-4A57-8626-C9FA542644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По итогам Д. 368 чел.(58%)</c:v>
                </c:pt>
                <c:pt idx="1">
                  <c:v>Переведено с других этапов МР, 219 чел.(34,4%)</c:v>
                </c:pt>
                <c:pt idx="2">
                  <c:v>ИПРИ, 49 чел.(7,6%)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368</c:v>
                </c:pt>
                <c:pt idx="1">
                  <c:v>219</c:v>
                </c:pt>
                <c:pt idx="2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A3-4A57-8626-C9FA542644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9525" cap="flat" cmpd="sng" algn="ctr">
          <a:noFill/>
          <a:prstDash val="solid"/>
          <a:round/>
        </a:ln>
      </c:spPr>
    </c:plotArea>
    <c:legend>
      <c:legendPos val="r"/>
      <c:layout>
        <c:manualLayout>
          <c:xMode val="edge"/>
          <c:yMode val="edge"/>
          <c:x val="0.64997917413711581"/>
          <c:y val="0.12268251180648806"/>
          <c:w val="0.35002073645591736"/>
          <c:h val="0.61974060535430953"/>
        </c:manualLayout>
      </c:layout>
      <c:overlay val="0"/>
      <c:txPr>
        <a:bodyPr/>
        <a:lstStyle/>
        <a:p>
          <a:pPr>
            <a:defRPr sz="2100" b="0" i="0" u="none">
              <a:latin typeface="Arial"/>
              <a:ea typeface="Arial"/>
            </a:defRPr>
          </a:pPr>
          <a:endParaRPr lang="ru-RU"/>
        </a:p>
      </c:txPr>
    </c:legend>
    <c:plotVisOnly val="0"/>
    <c:dispBlanksAs val="zero"/>
    <c:showDLblsOverMax val="0"/>
  </c:chart>
  <c:txPr>
    <a:bodyPr/>
    <a:lstStyle/>
    <a:p>
      <a:pPr>
        <a:defRPr sz="1200">
          <a:ea typeface="Arial"/>
        </a:defRPr>
      </a:pPr>
      <a:endParaRPr lang="ru-RU"/>
    </a:p>
  </c:txPr>
  <c:externalData r:id="rId1">
    <c:autoUpdate val="0"/>
  </c:externalData>
  <c:extLst>
    <c:ext uri="CC8EB2C9-7E31-499d-B8F2-F6CE61031016">
      <ho:hncChartStyle xmlns:ho="http://schemas.haansoft.com/office/8.0" layoutIndex="-1" colorIndex="0" styleIndex="-1"/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800252367847979E-2"/>
          <c:y val="2.1936383306194365E-2"/>
          <c:w val="0.52569470011690844"/>
          <c:h val="0.7408297829626820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Ряд1</c:v>
                </c:pt>
              </c:strCache>
            </c:strRef>
          </c:tx>
          <c:explosion val="9"/>
          <c:dPt>
            <c:idx val="1"/>
            <c:bubble3D val="0"/>
            <c:explosion val="0"/>
            <c:extLst>
              <c:ext xmlns:c16="http://schemas.microsoft.com/office/drawing/2014/chart" uri="{C3380CC4-5D6E-409C-BE32-E72D297353CC}">
                <c16:uniqueId val="{00000002-46DF-4BA3-9DF0-EE906D84F0C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Трудоспособные, 62%</c:v>
                </c:pt>
                <c:pt idx="1">
                  <c:v>Нетрудоспособные, 38%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62</c:v>
                </c:pt>
                <c:pt idx="1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DF-4BA3-9DF0-EE906D84F0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9525" cap="flat" cmpd="sng" algn="ctr">
          <a:noFill/>
          <a:prstDash val="solid"/>
          <a:round/>
        </a:ln>
      </c:spPr>
    </c:plotArea>
    <c:legend>
      <c:legendPos val="r"/>
      <c:layout>
        <c:manualLayout>
          <c:xMode val="edge"/>
          <c:yMode val="edge"/>
          <c:x val="1.8200115800500238E-2"/>
          <c:y val="0.71553162948292603"/>
          <c:w val="0.70439152345403344"/>
          <c:h val="0.23845735137915677"/>
        </c:manualLayout>
      </c:layout>
      <c:overlay val="0"/>
      <c:txPr>
        <a:bodyPr/>
        <a:lstStyle/>
        <a:p>
          <a:pPr>
            <a:defRPr sz="2500" b="0" i="0" u="none">
              <a:latin typeface="Arial"/>
              <a:ea typeface="Arial"/>
            </a:defRPr>
          </a:pPr>
          <a:endParaRPr lang="ru-RU"/>
        </a:p>
      </c:txPr>
    </c:legend>
    <c:plotVisOnly val="0"/>
    <c:dispBlanksAs val="zero"/>
    <c:showDLblsOverMax val="0"/>
  </c:chart>
  <c:txPr>
    <a:bodyPr/>
    <a:lstStyle/>
    <a:p>
      <a:pPr>
        <a:defRPr sz="1200">
          <a:ea typeface="Arial"/>
        </a:defRPr>
      </a:pPr>
      <a:endParaRPr lang="ru-RU"/>
    </a:p>
  </c:txPr>
  <c:externalData r:id="rId1">
    <c:autoUpdate val="0"/>
  </c:externalData>
  <c:extLst>
    <c:ext uri="CC8EB2C9-7E31-499d-B8F2-F6CE61031016">
      <ho:hncChartStyle xmlns:ho="http://schemas.haansoft.com/office/8.0" layoutIndex="-1" colorIndex="0" styleIndex="-1"/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458593314577346E-2"/>
          <c:y val="9.2796144075510928E-2"/>
          <c:w val="0.53880057987791208"/>
          <c:h val="0.6408702113918246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0"/>
            <c:extLst>
              <c:ext xmlns:c16="http://schemas.microsoft.com/office/drawing/2014/chart" uri="{C3380CC4-5D6E-409C-BE32-E72D297353CC}">
                <c16:uniqueId val="{00000001-CD78-40B4-B2ED-CA4BD6E136F8}"/>
              </c:ext>
            </c:extLst>
          </c:dPt>
          <c:dLbls>
            <c:dLbl>
              <c:idx val="1"/>
              <c:layout>
                <c:manualLayout>
                  <c:x val="0.11088284067584335"/>
                  <c:y val="-7.2785717845277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D78-40B4-B2ED-CA4BD6E136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Мужчины, 31%</c:v>
                </c:pt>
                <c:pt idx="1">
                  <c:v>Женщины, 69%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31</c:v>
                </c:pt>
                <c:pt idx="1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78-40B4-B2ED-CA4BD6E136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11496919250767464"/>
          <c:y val="0.77113988577390358"/>
          <c:w val="0.49157982604676292"/>
          <c:h val="0.18642305354552369"/>
        </c:manualLayout>
      </c:layout>
      <c:overlay val="0"/>
      <c:txPr>
        <a:bodyPr/>
        <a:lstStyle/>
        <a:p>
          <a:pPr>
            <a:defRPr sz="25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5"/>
            <c:extLst>
              <c:ext xmlns:c16="http://schemas.microsoft.com/office/drawing/2014/chart" uri="{C3380CC4-5D6E-409C-BE32-E72D297353CC}">
                <c16:uniqueId val="{00000000-4E87-4FAD-8A46-AFFD6EA5F934}"/>
              </c:ext>
            </c:extLst>
          </c:dPt>
          <c:dLbls>
            <c:dLbl>
              <c:idx val="1"/>
              <c:layout>
                <c:manualLayout>
                  <c:x val="0.11088284067584335"/>
                  <c:y val="-7.2785717845277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E87-4FAD-8A46-AFFD6EA5F9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Мужчины</c:v>
                </c:pt>
                <c:pt idx="1">
                  <c:v>Женщины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31</c:v>
                </c:pt>
                <c:pt idx="1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87-4FAD-8A46-AFFD6EA5F9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6198222801375182"/>
          <c:y val="0.22115726827147458"/>
          <c:w val="0.2362572086059665"/>
          <c:h val="0.18642305354552369"/>
        </c:manualLayout>
      </c:layout>
      <c:overlay val="0"/>
      <c:txPr>
        <a:bodyPr/>
        <a:lstStyle/>
        <a:p>
          <a:pPr>
            <a:defRPr sz="25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434069633483956E-2"/>
          <c:y val="0.1028870344161987"/>
          <c:w val="0.46578830480575573"/>
          <c:h val="0.8971129655838012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Ряд1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После COVID-19. 451 чел.</c:v>
                </c:pt>
                <c:pt idx="1">
                  <c:v>Патология ОДА, 118 чел.</c:v>
                </c:pt>
                <c:pt idx="2">
                  <c:v>Патология ПНС, 44 чел.</c:v>
                </c:pt>
                <c:pt idx="3">
                  <c:v>Патология ЦНС, 20 чел.</c:v>
                </c:pt>
                <c:pt idx="4">
                  <c:v>Патология ССС, 3 чел.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451</c:v>
                </c:pt>
                <c:pt idx="1">
                  <c:v>118</c:v>
                </c:pt>
                <c:pt idx="2">
                  <c:v>44</c:v>
                </c:pt>
                <c:pt idx="3">
                  <c:v>20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35-45CD-A6CD-F3F980405F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612223744392395"/>
          <c:y val="0.25624755024909973"/>
          <c:w val="0.43877762556076061"/>
          <c:h val="0.62809461355209406"/>
        </c:manualLayout>
      </c:layout>
      <c:overlay val="0"/>
      <c:txPr>
        <a:bodyPr/>
        <a:lstStyle/>
        <a:p>
          <a:pPr>
            <a:defRPr sz="2500" b="0" i="0" u="none">
              <a:latin typeface="Arial"/>
              <a:ea typeface="Arial"/>
            </a:defRPr>
          </a:pPr>
          <a:endParaRPr lang="ru-RU"/>
        </a:p>
      </c:txPr>
    </c:legend>
    <c:plotVisOnly val="0"/>
    <c:dispBlanksAs val="zero"/>
    <c:showDLblsOverMax val="0"/>
  </c:chart>
  <c:txPr>
    <a:bodyPr/>
    <a:lstStyle/>
    <a:p>
      <a:pPr>
        <a:defRPr sz="1200">
          <a:ea typeface="Arial"/>
        </a:defRPr>
      </a:pPr>
      <a:endParaRPr lang="ru-RU"/>
    </a:p>
  </c:txPr>
  <c:externalData r:id="rId1">
    <c:autoUpdate val="0"/>
  </c:externalData>
  <c:extLst>
    <c:ext uri="CC8EB2C9-7E31-499d-B8F2-F6CE61031016">
      <ho:hncChartStyle xmlns:ho="http://schemas.haansoft.com/office/8.0" layoutIndex="-1" colorIndex="0" styleIndex="-1"/>
    </c:ext>
  </c:extLst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ru-RU" alt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1A3D5110-9FE0-496F-B26A-071D02F2DE37}" type="datetime1">
              <a:rPr lang="ru-RU" altLang="en-US"/>
              <a:pPr lvl="0">
                <a:defRPr/>
              </a:pPr>
              <a:t>03.04.2023</a:t>
            </a:fld>
            <a:endParaRPr lang="ru-RU" altLang="en-US"/>
          </a:p>
        </p:txBody>
      </p:sp>
      <p:sp>
        <p:nvSpPr>
          <p:cNvPr id="4" name="Образ слайда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ru-RU" altLang="en-US"/>
          </a:p>
        </p:txBody>
      </p:sp>
      <p:sp>
        <p:nvSpPr>
          <p:cNvPr id="5" name="Заметка к слайду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lvl="0">
              <a:defRPr/>
            </a:pPr>
            <a:r>
              <a:rPr lang="ru-RU" altLang="en-US"/>
              <a:t>Образец текста</a:t>
            </a:r>
          </a:p>
          <a:p>
            <a:pPr lvl="1">
              <a:defRPr/>
            </a:pPr>
            <a:r>
              <a:rPr lang="ru-RU" altLang="en-US"/>
              <a:t>Второй уровень</a:t>
            </a:r>
          </a:p>
          <a:p>
            <a:pPr lvl="2">
              <a:defRPr/>
            </a:pPr>
            <a:r>
              <a:rPr lang="ru-RU" altLang="en-US"/>
              <a:t>Третий уровень</a:t>
            </a:r>
          </a:p>
          <a:p>
            <a:pPr lvl="3">
              <a:defRPr/>
            </a:pPr>
            <a:r>
              <a:rPr lang="ru-RU" altLang="en-US"/>
              <a:t>Четвертый уровень</a:t>
            </a:r>
          </a:p>
          <a:p>
            <a:pPr lvl="4">
              <a:defRPr/>
            </a:pPr>
            <a:r>
              <a:rPr lang="ru-RU" altLang="en-US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09F4262C-968C-4EE9-8164-CE16364706B3}" type="slidenum">
              <a:rPr lang="ru-RU" altLang="en-US"/>
              <a:pPr lvl="0"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1pPr>
    <a:lvl2pPr marL="4572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2pPr>
    <a:lvl3pPr marL="9144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3pPr>
    <a:lvl4pPr marL="13716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4pPr>
    <a:lvl5pPr marL="18288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5pPr>
    <a:lvl6pPr marL="22860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6pPr>
    <a:lvl7pPr marL="27432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7pPr>
    <a:lvl8pPr marL="32004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8pPr>
    <a:lvl9pPr marL="36576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3" name="Заметка к слайду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09F4262C-968C-4EE9-8164-CE16364706B3}" type="slidenum">
              <a:rPr lang="en-US" altLang="en-US"/>
              <a:pPr lvl="0">
                <a:defRPr/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 smtClean="0"/>
              <a:pPr>
                <a:defRPr lang="ko-KR" altLang="en-US"/>
              </a:pPr>
              <a:t>03.04.2023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ru-RU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>
              <a:defRPr lang="ko-KR" altLang="en-US"/>
            </a:pPr>
            <a:fld id="{5527EBBF-1B2A-4172-A31E-75D9C246BB9F}" type="slidenum">
              <a:rPr lang="ru-RU" altLang="en-US" smtClean="0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56525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 smtClean="0"/>
              <a:pPr>
                <a:defRPr lang="ko-KR" altLang="en-US"/>
              </a:pPr>
              <a:t>03.04.2023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ru-RU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ru-RU" altLang="en-US" smtClean="0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7911583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 smtClean="0"/>
              <a:pPr>
                <a:defRPr lang="ko-KR" altLang="en-US"/>
              </a:pPr>
              <a:t>03.04.2023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ru-RU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ru-RU" altLang="en-US" smtClean="0"/>
              <a:pPr>
                <a:defRPr lang="ko-KR" altLang="en-US"/>
              </a:pPr>
              <a:t>‹#›</a:t>
            </a:fld>
            <a:endParaRPr lang="ru-RU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354839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 smtClean="0"/>
              <a:pPr>
                <a:defRPr lang="ko-KR" altLang="en-US"/>
              </a:pPr>
              <a:t>03.04.2023</a:t>
            </a:fld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ru-RU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ru-RU" altLang="en-US" smtClean="0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8361150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 smtClean="0"/>
              <a:pPr>
                <a:defRPr lang="ko-KR" altLang="en-US"/>
              </a:pPr>
              <a:t>03.04.2023</a:t>
            </a:fld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ru-RU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ru-RU" altLang="en-US" smtClean="0"/>
              <a:pPr>
                <a:defRPr lang="ko-KR" altLang="en-US"/>
              </a:pPr>
              <a:t>‹#›</a:t>
            </a:fld>
            <a:endParaRPr lang="ru-RU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496549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 smtClean="0"/>
              <a:pPr>
                <a:defRPr lang="ko-KR" altLang="en-US"/>
              </a:pPr>
              <a:t>03.04.2023</a:t>
            </a:fld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ru-RU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ru-RU" altLang="en-US" smtClean="0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1400980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 smtClean="0"/>
              <a:pPr>
                <a:defRPr lang="ko-KR" altLang="en-US"/>
              </a:pPr>
              <a:t>03.04.2023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ru-RU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ru-RU" altLang="en-US" smtClean="0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0217225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 smtClean="0"/>
              <a:pPr>
                <a:defRPr lang="ko-KR" altLang="en-US"/>
              </a:pPr>
              <a:t>03.04.2023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ru-RU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5527EBBF-1B2A-4172-A31E-75D9C246BB9F}" type="slidenum">
              <a:rPr lang="ru-RU" altLang="en-US" smtClean="0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3491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 smtClean="0"/>
              <a:pPr>
                <a:defRPr lang="ko-KR" altLang="en-US"/>
              </a:pPr>
              <a:t>03.04.2023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ru-RU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9F0A873F-4CB5-45D8-B83F-B5FD90E8894C}" type="slidenum">
              <a:rPr lang="ru-RU" altLang="en-US" smtClean="0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79629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 smtClean="0"/>
              <a:pPr>
                <a:defRPr lang="ko-KR" altLang="en-US"/>
              </a:pPr>
              <a:t>03.04.2023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ru-RU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>
              <a:defRPr lang="ko-KR" altLang="en-US"/>
            </a:pPr>
            <a:fld id="{5527EBBF-1B2A-4172-A31E-75D9C246BB9F}" type="slidenum">
              <a:rPr lang="ru-RU" altLang="en-US" smtClean="0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55983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 smtClean="0"/>
              <a:pPr>
                <a:defRPr lang="ko-KR" altLang="en-US"/>
              </a:pPr>
              <a:t>03.04.2023</a:t>
            </a:fld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ru-RU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ru-RU" altLang="en-US" smtClean="0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92034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 smtClean="0"/>
              <a:pPr>
                <a:defRPr lang="ko-KR" altLang="en-US"/>
              </a:pPr>
              <a:t>03.04.2023</a:t>
            </a:fld>
            <a:endParaRPr lang="ru-RU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ru-RU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ru-RU" altLang="en-US" smtClean="0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2132710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 smtClean="0"/>
              <a:pPr>
                <a:defRPr lang="ko-KR" altLang="en-US"/>
              </a:pPr>
              <a:t>03.04.2023</a:t>
            </a:fld>
            <a:endParaRPr lang="ru-RU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ru-RU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ru-RU" altLang="en-US" smtClean="0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3327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 smtClean="0"/>
              <a:pPr>
                <a:defRPr lang="ko-KR" altLang="en-US"/>
              </a:pPr>
              <a:t>03.04.2023</a:t>
            </a:fld>
            <a:endParaRPr lang="ru-RU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ru-RU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ru-RU" altLang="en-US" smtClean="0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0317146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 smtClean="0"/>
              <a:pPr>
                <a:defRPr lang="ko-KR" altLang="en-US"/>
              </a:pPr>
              <a:t>03.04.2023</a:t>
            </a:fld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ru-RU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ru-RU" altLang="en-US" smtClean="0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4105410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 smtClean="0"/>
              <a:pPr>
                <a:defRPr lang="ko-KR" altLang="en-US"/>
              </a:pPr>
              <a:t>03.04.2023</a:t>
            </a:fld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ru-RU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ru-RU" altLang="en-US" smtClean="0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4296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1A3D5110-9FE0-496F-B26A-071D02F2DE37}" type="datetime1">
              <a:rPr lang="ru-RU" altLang="en-US" smtClean="0"/>
              <a:pPr>
                <a:defRPr lang="ko-KR" altLang="en-US"/>
              </a:pPr>
              <a:t>03.04.2023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 lang="ko-KR" altLang="en-US"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ru-RU" altLang="en-US" smtClean="0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59269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914399" y="2500306"/>
            <a:ext cx="10540091" cy="117158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altLang="en-US" sz="4700" dirty="0"/>
              <a:t>Итоги первого года работы по </a:t>
            </a:r>
          </a:p>
          <a:p>
            <a:pPr>
              <a:defRPr/>
            </a:pPr>
            <a:r>
              <a:rPr lang="ru-RU" altLang="en-US" sz="4700" dirty="0"/>
              <a:t>медицинской реабилитации </a:t>
            </a:r>
          </a:p>
          <a:p>
            <a:pPr>
              <a:defRPr/>
            </a:pPr>
            <a:r>
              <a:rPr lang="ru-RU" altLang="en-US" sz="4700" dirty="0" smtClean="0"/>
              <a:t>пациентов </a:t>
            </a:r>
            <a:r>
              <a:rPr lang="ru-RU" altLang="en-US" sz="4700" dirty="0"/>
              <a:t>в амбулаторных условиях </a:t>
            </a:r>
            <a:r>
              <a:rPr lang="en-US" altLang="ru-RU" sz="4700" dirty="0"/>
              <a:t>(III</a:t>
            </a:r>
            <a:r>
              <a:rPr lang="ru-RU" altLang="en-US" sz="4700" dirty="0"/>
              <a:t> Б этап</a:t>
            </a:r>
            <a:r>
              <a:rPr lang="en-US" altLang="ru-RU" sz="4700" dirty="0"/>
              <a:t>)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5606144"/>
            <a:ext cx="8534399" cy="571504"/>
          </a:xfrm>
        </p:spPr>
        <p:txBody>
          <a:bodyPr/>
          <a:lstStyle/>
          <a:p>
            <a:pPr>
              <a:defRPr/>
            </a:pPr>
            <a:r>
              <a:rPr lang="ru-RU" altLang="en-US"/>
              <a:t>ГАУЗ ККДЦ имени И</a:t>
            </a:r>
            <a:r>
              <a:rPr lang="en-US" altLang="ru-RU"/>
              <a:t>.</a:t>
            </a:r>
            <a:r>
              <a:rPr lang="ru-RU" altLang="en-US"/>
              <a:t>А</a:t>
            </a:r>
            <a:r>
              <a:rPr lang="en-US" altLang="ru-RU"/>
              <a:t>.</a:t>
            </a:r>
            <a:r>
              <a:rPr lang="ru-RU" altLang="en-US"/>
              <a:t>Колпинского</a:t>
            </a:r>
          </a:p>
        </p:txBody>
      </p:sp>
      <p:pic>
        <p:nvPicPr>
          <p:cNvPr id="4" name="Рисунок 1" descr="лог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76" t="-4984" r="33102" b="51994"/>
          <a:stretch>
            <a:fillRect/>
          </a:stretch>
        </p:blipFill>
        <p:spPr bwMode="auto">
          <a:xfrm>
            <a:off x="8656190" y="415702"/>
            <a:ext cx="3414018" cy="1117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sh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altLang="en-US" sz="3200"/>
              <a:t>Заключение</a:t>
            </a:r>
            <a:r>
              <a:rPr lang="en-US" altLang="ru-RU" sz="3200"/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9099" y="879476"/>
            <a:ext cx="11302999" cy="5732464"/>
          </a:xfrm>
        </p:spPr>
        <p:txBody>
          <a:bodyPr/>
          <a:lstStyle/>
          <a:p>
            <a:pPr algn="ctr">
              <a:buNone/>
              <a:defRPr/>
            </a:pPr>
            <a:r>
              <a:rPr lang="ru-RU" altLang="en-US" sz="2900" dirty="0"/>
              <a:t> </a:t>
            </a:r>
            <a:r>
              <a:rPr lang="ru-RU" altLang="en-US" sz="2600" dirty="0"/>
              <a:t> Опыт первого года работы показал необходимость внедрения и </a:t>
            </a:r>
          </a:p>
          <a:p>
            <a:pPr algn="ctr">
              <a:buNone/>
              <a:defRPr/>
            </a:pPr>
            <a:r>
              <a:rPr lang="ru-RU" altLang="en-US" sz="2600" dirty="0"/>
              <a:t>развития амбулаторного этапа медицинской реабилитации.</a:t>
            </a:r>
          </a:p>
          <a:p>
            <a:pPr algn="ctr">
              <a:buNone/>
              <a:defRPr/>
            </a:pPr>
            <a:r>
              <a:rPr lang="ru-RU" altLang="en-US" sz="2600" dirty="0"/>
              <a:t>Организация реабилитации на данном этапе позволила </a:t>
            </a:r>
          </a:p>
          <a:p>
            <a:pPr algn="ctr">
              <a:buNone/>
              <a:defRPr/>
            </a:pPr>
            <a:r>
              <a:rPr lang="ru-RU" altLang="en-US" sz="2600" dirty="0"/>
              <a:t>повысить охват лечением, обеспечить непрерывность и </a:t>
            </a:r>
          </a:p>
          <a:p>
            <a:pPr algn="ctr">
              <a:buNone/>
              <a:defRPr/>
            </a:pPr>
            <a:r>
              <a:rPr lang="ru-RU" altLang="en-US" sz="2600" dirty="0"/>
              <a:t>преемственность реабилитационного процесса, приблизить </a:t>
            </a:r>
          </a:p>
          <a:p>
            <a:pPr algn="ctr">
              <a:buNone/>
              <a:defRPr/>
            </a:pPr>
            <a:r>
              <a:rPr lang="ru-RU" altLang="en-US" sz="2600" dirty="0"/>
              <a:t>территориально данный вид помощи. </a:t>
            </a:r>
            <a:endParaRPr lang="ru-RU" altLang="en-US" sz="2900" dirty="0"/>
          </a:p>
          <a:p>
            <a:pPr algn="ctr">
              <a:buNone/>
              <a:defRPr/>
            </a:pPr>
            <a:endParaRPr lang="ru-RU" altLang="en-US" dirty="0"/>
          </a:p>
          <a:p>
            <a:pPr>
              <a:buNone/>
              <a:defRPr/>
            </a:pPr>
            <a:endParaRPr lang="ru-RU" altLang="en-US" dirty="0"/>
          </a:p>
          <a:p>
            <a:pPr>
              <a:buNone/>
              <a:defRPr/>
            </a:pPr>
            <a:endParaRPr lang="ru-RU" altLang="en-US" dirty="0"/>
          </a:p>
          <a:p>
            <a:pPr algn="ctr">
              <a:buNone/>
              <a:defRPr/>
            </a:pPr>
            <a:r>
              <a:rPr lang="ru-RU" altLang="en-US" sz="2600" b="1" dirty="0"/>
              <a:t>Таким образом, повысились качество и доступность </a:t>
            </a:r>
          </a:p>
          <a:p>
            <a:pPr algn="ctr">
              <a:buNone/>
              <a:defRPr/>
            </a:pPr>
            <a:r>
              <a:rPr lang="ru-RU" altLang="en-US" sz="2600" b="1" dirty="0"/>
              <a:t>медицинской </a:t>
            </a:r>
            <a:r>
              <a:rPr lang="ru-RU" altLang="en-US" sz="2600" b="1" dirty="0" smtClean="0"/>
              <a:t>помощи</a:t>
            </a:r>
            <a:endParaRPr lang="ru-RU" altLang="en-US" sz="2600" b="1" dirty="0"/>
          </a:p>
        </p:txBody>
      </p:sp>
      <p:sp>
        <p:nvSpPr>
          <p:cNvPr id="5" name="Стрелка вниз 4"/>
          <p:cNvSpPr/>
          <p:nvPr/>
        </p:nvSpPr>
        <p:spPr>
          <a:xfrm>
            <a:off x="5537201" y="3942081"/>
            <a:ext cx="1094231" cy="1257808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499" y="2397102"/>
            <a:ext cx="11302999" cy="93978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altLang="en-US" sz="7800"/>
              <a:t>Спасибо за внимание</a:t>
            </a:r>
            <a:r>
              <a:rPr lang="en-US" altLang="ru-RU" sz="7800"/>
              <a:t>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799" y="187302"/>
            <a:ext cx="11302999" cy="93978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altLang="en-US" sz="3200" dirty="0" smtClean="0"/>
              <a:t>Медицинская реабилитация в подразделениях </a:t>
            </a:r>
            <a:br>
              <a:rPr lang="ru-RU" altLang="en-US" sz="3200" dirty="0" smtClean="0"/>
            </a:br>
            <a:r>
              <a:rPr lang="ru-RU" altLang="en-US" sz="3200" dirty="0" smtClean="0"/>
              <a:t>ГАУЗ ККДЦ имени И</a:t>
            </a:r>
            <a:r>
              <a:rPr lang="en-US" altLang="ru-RU" sz="3200" dirty="0" smtClean="0"/>
              <a:t>.</a:t>
            </a:r>
            <a:r>
              <a:rPr lang="ru-RU" altLang="en-US" sz="3200" dirty="0" smtClean="0"/>
              <a:t>А</a:t>
            </a:r>
            <a:r>
              <a:rPr lang="en-US" altLang="ru-RU" sz="3200" dirty="0" smtClean="0"/>
              <a:t>.</a:t>
            </a:r>
            <a:r>
              <a:rPr lang="ru-RU" altLang="en-US" sz="3200" dirty="0" err="1" smtClean="0"/>
              <a:t>Колпинского</a:t>
            </a:r>
            <a:r>
              <a:rPr lang="ru-RU" altLang="en-US" sz="3200" dirty="0" smtClean="0"/>
              <a:t> 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7400" y="1587501"/>
          <a:ext cx="10388600" cy="3822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4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4540">
                <a:tc rowSpan="3">
                  <a:txBody>
                    <a:bodyPr/>
                    <a:lstStyle/>
                    <a:p>
                      <a:pPr algn="ctr"/>
                      <a:r>
                        <a:rPr lang="ru-RU" altLang="en-US" sz="20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ЦМР имени М</a:t>
                      </a:r>
                      <a:r>
                        <a:rPr lang="en-US" altLang="ru-RU" sz="20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.</a:t>
                      </a:r>
                      <a:r>
                        <a:rPr lang="ru-RU" altLang="en-US" sz="20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Н</a:t>
                      </a:r>
                      <a:r>
                        <a:rPr lang="en-US" altLang="ru-RU" sz="20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.</a:t>
                      </a:r>
                      <a:r>
                        <a:rPr lang="ru-RU" altLang="en-US" sz="20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Горбуновой </a:t>
                      </a:r>
                      <a:endParaRPr lang="ru-RU" sz="20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alpha val="8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ru-RU" sz="20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II</a:t>
                      </a:r>
                      <a:r>
                        <a:rPr lang="ru-RU" altLang="en-US" sz="20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этап </a:t>
                      </a:r>
                      <a:endParaRPr lang="ru-RU" sz="20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5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ru-RU" sz="2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III</a:t>
                      </a:r>
                      <a:r>
                        <a:rPr lang="ru-RU" altLang="en-US" sz="2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А этап ДС</a:t>
                      </a:r>
                      <a:endParaRPr lang="ru-RU" sz="20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45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ru-RU" sz="2000" dirty="0" smtClean="0"/>
                        <a:t>III</a:t>
                      </a:r>
                      <a:r>
                        <a:rPr lang="ru-RU" altLang="en-US" sz="2000" dirty="0" smtClean="0"/>
                        <a:t> Б этап в амбулаторных условиях</a:t>
                      </a:r>
                      <a:endParaRPr lang="ru-RU" sz="2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45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en-US" sz="20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Поликлиника №</a:t>
                      </a:r>
                      <a:r>
                        <a:rPr lang="en-US" altLang="ru-RU" sz="20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altLang="en-US" sz="20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ru-RU" sz="20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III</a:t>
                      </a:r>
                      <a:r>
                        <a:rPr lang="ru-RU" altLang="en-US" sz="20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Б этап в амбулаторных условиях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45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en-US" sz="20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Поликлиника №</a:t>
                      </a:r>
                      <a:r>
                        <a:rPr lang="en-US" altLang="ru-RU" sz="20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en-US" sz="3200" dirty="0"/>
              <a:t>Критерии отбора на </a:t>
            </a:r>
            <a:r>
              <a:rPr lang="en-US" altLang="ru-RU" sz="3200" dirty="0"/>
              <a:t>III</a:t>
            </a:r>
            <a:r>
              <a:rPr lang="ru-RU" altLang="en-US" sz="3200" dirty="0"/>
              <a:t> Б этап медицинской реабилитации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27324" indent="-342720" algn="ctr">
              <a:buNone/>
              <a:defRPr/>
            </a:pPr>
            <a:endParaRPr lang="ru-RU" altLang="en-US" sz="3600" dirty="0"/>
          </a:p>
          <a:p>
            <a:pPr marL="1027324" indent="-342720" algn="ctr">
              <a:buNone/>
              <a:defRPr/>
            </a:pPr>
            <a:r>
              <a:rPr lang="ru-RU" altLang="en-US" sz="3200" dirty="0"/>
              <a:t>По шкале реабилитационной маршрутизации </a:t>
            </a:r>
            <a:r>
              <a:rPr lang="en-US" altLang="ru-RU" sz="3200" dirty="0"/>
              <a:t>(</a:t>
            </a:r>
            <a:r>
              <a:rPr lang="ru-RU" altLang="en-US" sz="3200" dirty="0"/>
              <a:t>ШРМ</a:t>
            </a:r>
            <a:r>
              <a:rPr lang="en-US" altLang="ru-RU" sz="3200" dirty="0"/>
              <a:t>)</a:t>
            </a:r>
            <a:r>
              <a:rPr lang="ru-RU" altLang="en-US" sz="3200" dirty="0"/>
              <a:t> </a:t>
            </a:r>
            <a:endParaRPr lang="ru-RU" altLang="en-US" sz="3200" dirty="0" smtClean="0"/>
          </a:p>
          <a:p>
            <a:pPr marL="1027324" indent="-342720" algn="ctr">
              <a:buNone/>
              <a:defRPr/>
            </a:pPr>
            <a:r>
              <a:rPr lang="ru-RU" altLang="en-US" sz="3200" dirty="0" smtClean="0"/>
              <a:t>пациенты </a:t>
            </a:r>
            <a:r>
              <a:rPr lang="ru-RU" altLang="en-US" sz="3200" dirty="0"/>
              <a:t>амбулаторного этапа относятся к </a:t>
            </a:r>
          </a:p>
          <a:p>
            <a:pPr marL="1027324" indent="-342720" algn="ctr">
              <a:buNone/>
              <a:defRPr/>
            </a:pPr>
            <a:r>
              <a:rPr lang="ru-RU" altLang="en-US" sz="3200" dirty="0"/>
              <a:t>ШМР </a:t>
            </a:r>
            <a:r>
              <a:rPr lang="en-US" altLang="ru-RU" sz="3200" b="1" dirty="0"/>
              <a:t>2</a:t>
            </a:r>
            <a:r>
              <a:rPr lang="ru-RU" altLang="en-US" sz="3200" b="1" dirty="0"/>
              <a:t> </a:t>
            </a:r>
            <a:r>
              <a:rPr lang="ru-RU" altLang="en-US" sz="3200" dirty="0"/>
              <a:t>и </a:t>
            </a:r>
            <a:r>
              <a:rPr lang="en-US" altLang="ru-RU" sz="3200" b="1" dirty="0"/>
              <a:t>3</a:t>
            </a:r>
            <a:r>
              <a:rPr lang="ru-RU" altLang="en-US" sz="3200" dirty="0"/>
              <a:t> </a:t>
            </a:r>
            <a:r>
              <a:rPr lang="ru-RU" altLang="en-US" sz="3200" b="1" dirty="0"/>
              <a:t>степени</a:t>
            </a:r>
            <a:r>
              <a:rPr lang="en-US" altLang="ru-RU" sz="3200" dirty="0"/>
              <a:t>,</a:t>
            </a:r>
            <a:r>
              <a:rPr lang="ru-RU" altLang="en-US" sz="3200" dirty="0"/>
              <a:t> </a:t>
            </a:r>
          </a:p>
          <a:p>
            <a:pPr marL="1027324" indent="-342720" algn="ctr">
              <a:buNone/>
              <a:defRPr/>
            </a:pPr>
            <a:r>
              <a:rPr lang="ru-RU" altLang="en-US" sz="3200" dirty="0"/>
              <a:t>имеют умеренные ограничения жизнедеятельности </a:t>
            </a:r>
          </a:p>
          <a:p>
            <a:pPr marL="1027324" indent="-342720" algn="ctr">
              <a:buNone/>
              <a:defRPr/>
            </a:pPr>
            <a:r>
              <a:rPr lang="ru-RU" altLang="en-US" sz="3200" dirty="0"/>
              <a:t>и самообслуживания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en-US" sz="3200"/>
              <a:t>Формирование потоков пациентов на </a:t>
            </a:r>
            <a:r>
              <a:rPr lang="en-US" altLang="ru-RU" sz="3200"/>
              <a:t>III</a:t>
            </a:r>
            <a:r>
              <a:rPr lang="ru-RU" altLang="en-US" sz="3200"/>
              <a:t> Б этапе в </a:t>
            </a:r>
            <a:r>
              <a:rPr lang="en-US" altLang="ru-RU" sz="3200"/>
              <a:t>2022</a:t>
            </a:r>
            <a:r>
              <a:rPr lang="ru-RU" altLang="en-US" sz="3200"/>
              <a:t>г</a:t>
            </a:r>
            <a:r>
              <a:rPr lang="en-US" altLang="ru-RU" sz="3200"/>
              <a:t>.</a:t>
            </a: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584200" y="1308099"/>
          <a:ext cx="10985502" cy="5118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altLang="en-US" sz="3200" dirty="0"/>
              <a:t>Соотношение пациентов по </a:t>
            </a:r>
            <a:r>
              <a:rPr lang="ru-RU" altLang="en-US" sz="3200" dirty="0" smtClean="0"/>
              <a:t>возрасту</a:t>
            </a:r>
            <a:r>
              <a:rPr lang="en-US" altLang="en-US" sz="3200" dirty="0" smtClean="0"/>
              <a:t>, </a:t>
            </a:r>
            <a:r>
              <a:rPr lang="ru-RU" altLang="en-US" sz="3200" dirty="0" smtClean="0"/>
              <a:t>по полу</a:t>
            </a:r>
            <a:r>
              <a:rPr lang="en-US" altLang="ru-RU" sz="3200" dirty="0" smtClean="0"/>
              <a:t>,</a:t>
            </a:r>
            <a:r>
              <a:rPr lang="ru-RU" altLang="en-US" sz="3200" dirty="0" smtClean="0"/>
              <a:t> </a:t>
            </a:r>
            <a:r>
              <a:rPr lang="en-US" altLang="ru-RU" sz="3200" dirty="0"/>
              <a:t>%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859448259"/>
              </p:ext>
            </p:extLst>
          </p:nvPr>
        </p:nvGraphicFramePr>
        <p:xfrm>
          <a:off x="431799" y="1252904"/>
          <a:ext cx="6317762" cy="5213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469664462"/>
              </p:ext>
            </p:extLst>
          </p:nvPr>
        </p:nvGraphicFramePr>
        <p:xfrm>
          <a:off x="6787662" y="1371600"/>
          <a:ext cx="5919177" cy="4976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 sz="3200" dirty="0" smtClean="0"/>
              <a:t>Соотношение пациентов по полу</a:t>
            </a:r>
            <a:r>
              <a:rPr lang="en-US" altLang="ru-RU" sz="3200" dirty="0" smtClean="0"/>
              <a:t>,</a:t>
            </a:r>
            <a:r>
              <a:rPr lang="ru-RU" altLang="en-US" sz="3200" dirty="0" smtClean="0"/>
              <a:t> </a:t>
            </a:r>
            <a:r>
              <a:rPr lang="en-US" altLang="ru-RU" sz="3200" dirty="0" smtClean="0"/>
              <a:t>%</a:t>
            </a:r>
            <a:endParaRPr lang="ru-RU" sz="32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298700" y="1341967"/>
          <a:ext cx="8623300" cy="5096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altLang="en-US" sz="3200"/>
              <a:t>Структура пролеченных пациентов</a:t>
            </a: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863601" y="1228694"/>
          <a:ext cx="10452101" cy="4892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altLang="en-US" sz="3200"/>
              <a:t>Перечень реабилитационных мероприятий</a:t>
            </a:r>
            <a:r>
              <a:rPr lang="en-US" altLang="ru-RU" sz="3200"/>
              <a:t>,</a:t>
            </a:r>
            <a:r>
              <a:rPr lang="ru-RU" altLang="en-US" sz="3200"/>
              <a:t> </a:t>
            </a:r>
          </a:p>
          <a:p>
            <a:pPr algn="ctr">
              <a:defRPr/>
            </a:pPr>
            <a:r>
              <a:rPr lang="ru-RU" altLang="en-US" sz="3200"/>
              <a:t>применяемых на </a:t>
            </a:r>
            <a:r>
              <a:rPr lang="en-US" altLang="ru-RU" sz="3200"/>
              <a:t>III</a:t>
            </a:r>
            <a:r>
              <a:rPr lang="ru-RU" altLang="en-US" sz="3200"/>
              <a:t> Б этапе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  <a:defRPr/>
            </a:pPr>
            <a:r>
              <a:rPr lang="ru-RU" altLang="en-US" sz="2200"/>
              <a:t>Реабилитационные мероприятия включали следующие направления в зависимости </a:t>
            </a:r>
          </a:p>
          <a:p>
            <a:pPr>
              <a:buNone/>
              <a:defRPr/>
            </a:pPr>
            <a:r>
              <a:rPr lang="ru-RU" altLang="en-US" sz="2200"/>
              <a:t>от нозологии:</a:t>
            </a:r>
          </a:p>
          <a:p>
            <a:pPr>
              <a:buNone/>
              <a:defRPr/>
            </a:pPr>
            <a:r>
              <a:rPr lang="ru-RU" altLang="en-US" sz="2200"/>
              <a:t>• респираторная реабилитация (дыхательная ЛГ, массаж грудной клетки);</a:t>
            </a:r>
          </a:p>
          <a:p>
            <a:pPr>
              <a:buNone/>
              <a:defRPr/>
            </a:pPr>
            <a:r>
              <a:rPr lang="ru-RU" altLang="en-US" sz="2200"/>
              <a:t>• физическая реабилитация (динамическая, статическая, общеукрепляющая ЛГ);</a:t>
            </a:r>
          </a:p>
          <a:p>
            <a:pPr>
              <a:buNone/>
              <a:defRPr/>
            </a:pPr>
            <a:r>
              <a:rPr lang="ru-RU" altLang="en-US" sz="2200"/>
              <a:t>• роботизированная механотерапия;</a:t>
            </a:r>
          </a:p>
          <a:p>
            <a:pPr>
              <a:buNone/>
              <a:defRPr/>
            </a:pPr>
            <a:r>
              <a:rPr lang="ru-RU" altLang="en-US" sz="2200"/>
              <a:t>• обучение постепенному расширению двигательной активности;</a:t>
            </a:r>
          </a:p>
          <a:p>
            <a:pPr>
              <a:buNone/>
              <a:defRPr/>
            </a:pPr>
            <a:r>
              <a:rPr lang="ru-RU" altLang="en-US" sz="2200"/>
              <a:t>• психологическая поддержка (консультация психолога, рациональная </a:t>
            </a:r>
          </a:p>
          <a:p>
            <a:pPr>
              <a:buNone/>
              <a:defRPr/>
            </a:pPr>
            <a:r>
              <a:rPr lang="ru-RU" altLang="en-US" sz="2200"/>
              <a:t>  фармакотерапия);</a:t>
            </a:r>
          </a:p>
          <a:p>
            <a:pPr>
              <a:buNone/>
              <a:defRPr/>
            </a:pPr>
            <a:r>
              <a:rPr lang="ru-RU" altLang="en-US" sz="2200"/>
              <a:t>• физиолечение (противовоспалительная, рассасывающая терапия, респираторная </a:t>
            </a:r>
          </a:p>
          <a:p>
            <a:pPr>
              <a:buNone/>
              <a:defRPr/>
            </a:pPr>
            <a:r>
              <a:rPr lang="ru-RU" altLang="en-US" sz="2200"/>
              <a:t>  терапия);</a:t>
            </a:r>
          </a:p>
          <a:p>
            <a:pPr>
              <a:buNone/>
              <a:defRPr/>
            </a:pPr>
            <a:r>
              <a:rPr lang="ru-RU" altLang="en-US" sz="2200"/>
              <a:t>• медикаментозная поддержка реабилитационного процесса </a:t>
            </a:r>
            <a:r>
              <a:rPr lang="en-US" altLang="ru-RU" sz="2200"/>
              <a:t>(</a:t>
            </a:r>
            <a:r>
              <a:rPr lang="ru-RU" altLang="en-US" sz="2200"/>
              <a:t>базисная, </a:t>
            </a:r>
          </a:p>
          <a:p>
            <a:pPr>
              <a:buNone/>
              <a:defRPr/>
            </a:pPr>
            <a:r>
              <a:rPr lang="ru-RU" altLang="en-US" sz="2200"/>
              <a:t>  симптоматическая, этиотропная терапия</a:t>
            </a:r>
            <a:r>
              <a:rPr lang="en-US" altLang="ru-RU" sz="2200"/>
              <a:t>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1799" y="663576"/>
            <a:ext cx="11302999" cy="5605464"/>
          </a:xfrm>
        </p:spPr>
        <p:txBody>
          <a:bodyPr/>
          <a:lstStyle/>
          <a:p>
            <a:pPr algn="ctr">
              <a:buNone/>
              <a:defRPr/>
            </a:pPr>
            <a:endParaRPr lang="ru-RU" altLang="en-US" sz="3200" dirty="0"/>
          </a:p>
          <a:p>
            <a:pPr algn="ctr">
              <a:buNone/>
              <a:defRPr/>
            </a:pPr>
            <a:endParaRPr lang="ru-RU" altLang="en-US" sz="3200" dirty="0"/>
          </a:p>
          <a:p>
            <a:pPr algn="ctr">
              <a:buNone/>
              <a:defRPr/>
            </a:pPr>
            <a:r>
              <a:rPr lang="ru-RU" altLang="en-US" sz="3600" dirty="0"/>
              <a:t>Средние сроки лечения </a:t>
            </a:r>
            <a:r>
              <a:rPr lang="en-US" altLang="ru-RU" sz="3600" dirty="0"/>
              <a:t>-</a:t>
            </a:r>
            <a:r>
              <a:rPr lang="ru-RU" altLang="en-US" sz="3600" dirty="0"/>
              <a:t> </a:t>
            </a:r>
            <a:r>
              <a:rPr lang="en-US" altLang="ru-RU" sz="3600" dirty="0"/>
              <a:t>10</a:t>
            </a:r>
            <a:r>
              <a:rPr lang="ru-RU" altLang="en-US" sz="3600" dirty="0"/>
              <a:t> дней</a:t>
            </a:r>
          </a:p>
          <a:p>
            <a:pPr>
              <a:buNone/>
              <a:defRPr/>
            </a:pPr>
            <a:endParaRPr lang="ru-RU" altLang="en-US" sz="3600" dirty="0"/>
          </a:p>
          <a:p>
            <a:pPr algn="ctr">
              <a:buNone/>
              <a:defRPr/>
            </a:pPr>
            <a:r>
              <a:rPr lang="ru-RU" altLang="en-US" sz="3600" dirty="0"/>
              <a:t>Охват лечения пациентов средствами</a:t>
            </a:r>
            <a:r>
              <a:rPr lang="en-US" altLang="ru-RU" sz="3600" dirty="0"/>
              <a:t>:</a:t>
            </a:r>
          </a:p>
          <a:p>
            <a:pPr marL="684604" indent="-342720" algn="ctr">
              <a:buChar char=""/>
              <a:defRPr/>
            </a:pPr>
            <a:r>
              <a:rPr lang="ru-RU" altLang="en-US" sz="3600" dirty="0"/>
              <a:t>ЛФК </a:t>
            </a:r>
            <a:r>
              <a:rPr lang="en-US" altLang="ru-RU" sz="3600" dirty="0"/>
              <a:t>-</a:t>
            </a:r>
            <a:r>
              <a:rPr lang="ru-RU" altLang="en-US" sz="3600" dirty="0"/>
              <a:t> </a:t>
            </a:r>
            <a:r>
              <a:rPr lang="en-US" altLang="ru-RU" sz="3600" dirty="0"/>
              <a:t>100%</a:t>
            </a:r>
          </a:p>
          <a:p>
            <a:pPr marL="684604" indent="-342720" algn="ctr">
              <a:buChar char=""/>
              <a:defRPr/>
            </a:pPr>
            <a:r>
              <a:rPr lang="ru-RU" altLang="en-US" sz="3600" dirty="0" smtClean="0"/>
              <a:t> ФТО </a:t>
            </a:r>
            <a:r>
              <a:rPr lang="en-US" altLang="ru-RU" sz="3600" dirty="0"/>
              <a:t>-</a:t>
            </a:r>
            <a:r>
              <a:rPr lang="ru-RU" altLang="en-US" sz="3600" dirty="0"/>
              <a:t> </a:t>
            </a:r>
            <a:r>
              <a:rPr lang="en-US" altLang="ru-RU" sz="3600" dirty="0"/>
              <a:t>76%</a:t>
            </a:r>
          </a:p>
          <a:p>
            <a:pPr algn="ctr">
              <a:buNone/>
              <a:defRPr/>
            </a:pPr>
            <a:endParaRPr lang="en-US" altLang="ru-RU" sz="3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inkfree Office">
  <a:themeElements>
    <a:clrScheme name="Thinkfree Office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Thinkfree Office">
      <a:majorFont>
        <a:latin typeface="HCR Dotum"/>
        <a:ea typeface="HCR Dotum"/>
        <a:cs typeface="Times New Roman"/>
      </a:majorFont>
      <a:minorFont>
        <a:latin typeface="HCR Dotum"/>
        <a:ea typeface="HCR Dotum"/>
        <a:cs typeface="Times New Roman"/>
      </a:minorFont>
    </a:fontScheme>
    <a:fmtScheme name="Thinkfre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</TotalTime>
  <Words>293</Words>
  <Application>Microsoft Office PowerPoint</Application>
  <PresentationFormat>Широкоэкранный</PresentationFormat>
  <Paragraphs>63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HCR Dotum</vt:lpstr>
      <vt:lpstr>Times New Roman</vt:lpstr>
      <vt:lpstr>Wingdings 3</vt:lpstr>
      <vt:lpstr>Легкий дым</vt:lpstr>
      <vt:lpstr>Итоги первого года работы по  медицинской реабилитации  пациентов в амбулаторных условиях (III Б этап) </vt:lpstr>
      <vt:lpstr>Медицинская реабилитация в подразделениях  ГАУЗ ККДЦ имени И.А.Колпинского </vt:lpstr>
      <vt:lpstr>Критерии отбора на III Б этап медицинской реабилитации</vt:lpstr>
      <vt:lpstr>Формирование потоков пациентов на III Б этапе в 2022г.</vt:lpstr>
      <vt:lpstr>Соотношение пациентов по возрасту, по полу, %</vt:lpstr>
      <vt:lpstr>Соотношение пациентов по полу, %</vt:lpstr>
      <vt:lpstr>Структура пролеченных пациентов</vt:lpstr>
      <vt:lpstr>Перечень реабилитационных мероприятий,  применяемых на III Б этапе</vt:lpstr>
      <vt:lpstr>Презентация PowerPoint</vt:lpstr>
      <vt:lpstr>Заключение:</vt:lpstr>
      <vt:lpstr>Спасибо за внимание!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первого года работы по  медицинской реабилитации  пациенов в амбулаторных условиях (III Б этап)</dc:title>
  <dc:creator>Cофья</dc:creator>
  <cp:lastModifiedBy>Артем Смаль</cp:lastModifiedBy>
  <cp:revision>34</cp:revision>
  <dcterms:created xsi:type="dcterms:W3CDTF">2023-03-22T15:12:41Z</dcterms:created>
  <dcterms:modified xsi:type="dcterms:W3CDTF">2023-04-03T02:18:42Z</dcterms:modified>
  <cp:version>0906.0100.01</cp:version>
</cp:coreProperties>
</file>