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87" r:id="rId2"/>
    <p:sldId id="698" r:id="rId3"/>
    <p:sldId id="711" r:id="rId4"/>
    <p:sldId id="713" r:id="rId5"/>
    <p:sldId id="715" r:id="rId6"/>
    <p:sldId id="708" r:id="rId7"/>
    <p:sldId id="709" r:id="rId8"/>
    <p:sldId id="714" r:id="rId9"/>
    <p:sldId id="716" r:id="rId10"/>
    <p:sldId id="717" r:id="rId11"/>
    <p:sldId id="266" r:id="rId12"/>
  </p:sldIdLst>
  <p:sldSz cx="11522075" cy="6480175"/>
  <p:notesSz cx="6797675" cy="9926638"/>
  <p:defaultTextStyle>
    <a:defPPr>
      <a:defRPr lang="ru-RU"/>
    </a:defPPr>
    <a:lvl1pPr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09588" indent="-5397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0763" indent="-10795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1938" indent="-161925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3113" indent="-215900" algn="l" defTabSz="10207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C7A"/>
    <a:srgbClr val="285892"/>
    <a:srgbClr val="BC0000"/>
    <a:srgbClr val="3B4555"/>
    <a:srgbClr val="336A7A"/>
    <a:srgbClr val="FF1515"/>
    <a:srgbClr val="FF696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6404" autoAdjust="0"/>
  </p:normalViewPr>
  <p:slideViewPr>
    <p:cSldViewPr>
      <p:cViewPr varScale="1">
        <p:scale>
          <a:sx n="82" d="100"/>
          <a:sy n="82" d="100"/>
        </p:scale>
        <p:origin x="456" y="84"/>
      </p:cViewPr>
      <p:guideLst>
        <p:guide orient="horz" pos="2041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36EDB7-9F8D-4183-9CC7-C219C69F64EB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299D6E-EED9-460E-B072-0DC0EA195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5666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C483C00-65AC-4BE1-B0DE-DA48E61682FB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22350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99524C-63E4-4F5F-BEB8-1C4D12D920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70485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B74372-6B4C-486D-8CE4-EC95A7449740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F0207-C743-47B4-B709-BFAE2A98AB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45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98526C-CF31-425A-8702-BE28F279E16C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1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8CDE2-8F56-4B29-A9BA-8815DA7BC526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8AB4-FAA8-44B6-BCB3-3776B634387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28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8DC3-948A-4A05-BEA4-30077F1FA684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5404-4114-4231-BB23-0D0AC0D1436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380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69759" y="273008"/>
            <a:ext cx="3030547" cy="58051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122" y="273008"/>
            <a:ext cx="8903603" cy="58051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D926-3B45-45F5-82E5-E0716A6DD4F7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D0C8-A7FD-43BC-88C1-8F6121B228D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3232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F0586-039B-4CBF-AF72-B4E82272D1C0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132C-437A-457E-B651-F6E9D4D5927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6243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FCF36-5630-48F5-9AAC-A2E68AF34C3A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321D-2776-4867-9818-3AF62D7B49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0129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4122" y="1587043"/>
            <a:ext cx="5967074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232" y="1587043"/>
            <a:ext cx="5967075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A760-2B96-4601-A01A-B931644329BC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142E-C3CB-4144-B86D-689BD4B8517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4157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E4D6-F8DB-414C-95BE-4AFE6D9B0C92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1765-53FE-4CD6-B863-28DB88C2CAF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3433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EC3BC-C7B3-453F-9694-6072B45E84BA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C4A37-AB6E-4712-AFEB-68D55DF1002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3062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5873-5599-4786-8B89-1ADBBA02B580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F98E-3147-48A1-9DD9-AFE3F981FA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347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2B322-3C63-480B-8C83-C154277C7D62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64901-7FC5-4C99-BB94-3E593DC3256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8842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7" y="4536123"/>
            <a:ext cx="6913245" cy="5355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7" y="5071638"/>
            <a:ext cx="6913245" cy="7605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E380-D82D-4330-999D-428C71CCB6A6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9C198-335B-4F97-9FDF-D4BEA7D0758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501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76263" y="258763"/>
            <a:ext cx="103695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76263" y="1511300"/>
            <a:ext cx="1036955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248" tIns="51124" rIns="102248" bIns="51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263" y="6005513"/>
            <a:ext cx="2687637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592416-593B-4241-B297-EA47B6D55C9A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7000" y="6005513"/>
            <a:ext cx="3648075" cy="346075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 defTabSz="1022482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8175" y="6005513"/>
            <a:ext cx="2687638" cy="346075"/>
          </a:xfrm>
          <a:prstGeom prst="rect">
            <a:avLst/>
          </a:prstGeom>
        </p:spPr>
        <p:txBody>
          <a:bodyPr vert="horz" wrap="square" lIns="102248" tIns="51124" rIns="102248" bIns="5112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5F43B17-7EE6-4B31-8670-B9CD655B080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0763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207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2235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2588" indent="-382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3190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793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113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288" indent="-255588" algn="l" defTabSz="10207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-3175"/>
            <a:ext cx="10493375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1008063" y="1944688"/>
            <a:ext cx="428466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95288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defTabSz="395288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defTabSz="395288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defTabSz="395288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3952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60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5188" y="1223963"/>
            <a:ext cx="9217025" cy="2979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1022482" eaLnBrk="1" fontAlgn="auto" hangingPunct="1">
              <a:spcAft>
                <a:spcPts val="0"/>
              </a:spcAft>
              <a:defRPr/>
            </a:pPr>
            <a:endParaRPr lang="ru-RU" sz="3600" dirty="0">
              <a:solidFill>
                <a:srgbClr val="3B4555"/>
              </a:solidFill>
              <a:latin typeface="Trebuchet MS" panose="020B0603020202020204" pitchFamily="34" charset="0"/>
            </a:endParaRP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35938" y="1312843"/>
            <a:ext cx="10237667" cy="461664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СОЦИАЛЬНЫЕ ВЫПЛАТЫ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МЕДИЦИНСКИМ И ИНЫМ РАБОТНИКАМ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УЧАСТВУЮЩИМ В БОРЬБЕ С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COVID-19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(Постановление Правительства Российской Федерации от 30.10.2020 №1762)</a:t>
            </a: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ПОСТАНОЛЕНИЕ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ПРАВИТЕЛЬСТВА КЕМЕРОВСКОЙ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КУЗБАССА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03.04.2020 №216</a:t>
            </a: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отраслевого планирования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нормирования труда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Красиков Павел Борисович</a:t>
            </a:r>
            <a:endParaRPr lang="en-US" alt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44475"/>
            <a:ext cx="754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10369550" cy="930821"/>
          </a:xfrm>
        </p:spPr>
        <p:txBody>
          <a:bodyPr/>
          <a:lstStyle/>
          <a:p>
            <a:r>
              <a:rPr lang="ru-RU" sz="2400" dirty="0"/>
              <a:t>Областные стимулирующие выплаты за работу с пациентами с </a:t>
            </a:r>
            <a:r>
              <a:rPr lang="en-US" sz="2400" dirty="0"/>
              <a:t>COVID-19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ru-RU" sz="2400" dirty="0"/>
              <a:t>постановление Правительства Кемеровской области Кузбасса</a:t>
            </a:r>
            <a:br>
              <a:rPr lang="ru-RU" sz="2400" dirty="0"/>
            </a:br>
            <a:r>
              <a:rPr lang="ru-RU" sz="2400" dirty="0"/>
              <a:t>от 03.04.2020 №216)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911599" y="1724889"/>
            <a:ext cx="9001000" cy="2741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66207" y="4764831"/>
            <a:ext cx="8928992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3059" y="1505861"/>
            <a:ext cx="9793088" cy="13310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45504" y="1437582"/>
            <a:ext cx="8568952" cy="423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По графику с выходом из мед. организации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01775"/>
              </p:ext>
            </p:extLst>
          </p:nvPr>
        </p:nvGraphicFramePr>
        <p:xfrm>
          <a:off x="1366589" y="1950763"/>
          <a:ext cx="942861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178">
                  <a:extLst>
                    <a:ext uri="{9D8B030D-6E8A-4147-A177-3AD203B41FA5}">
                      <a16:colId xmlns:a16="http://schemas.microsoft.com/office/drawing/2014/main" val="2607998049"/>
                    </a:ext>
                  </a:extLst>
                </a:gridCol>
                <a:gridCol w="2819878">
                  <a:extLst>
                    <a:ext uri="{9D8B030D-6E8A-4147-A177-3AD203B41FA5}">
                      <a16:colId xmlns:a16="http://schemas.microsoft.com/office/drawing/2014/main" val="4079911583"/>
                    </a:ext>
                  </a:extLst>
                </a:gridCol>
                <a:gridCol w="1561554">
                  <a:extLst>
                    <a:ext uri="{9D8B030D-6E8A-4147-A177-3AD203B41FA5}">
                      <a16:colId xmlns:a16="http://schemas.microsoft.com/office/drawing/2014/main" val="3349682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Категория персонала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Стоимость часа,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ru-RU" dirty="0"/>
                        <a:t>Максимальный</a:t>
                      </a:r>
                      <a:r>
                        <a:rPr lang="ru-RU" baseline="0" dirty="0"/>
                        <a:t> размер выплаты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51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Врачи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416,66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6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Средний мед.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208,33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35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Младший мед. Персонал, прочий</a:t>
                      </a:r>
                      <a:r>
                        <a:rPr lang="ru-RU" baseline="0" dirty="0"/>
                        <a:t> персонал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145,83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48514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377180" y="5063111"/>
            <a:ext cx="82809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Размер стимулирующей выплаты составит =416,66 х 240 = 99 998,40 руб.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05948"/>
              </p:ext>
            </p:extLst>
          </p:nvPr>
        </p:nvGraphicFramePr>
        <p:xfrm>
          <a:off x="1070097" y="4233665"/>
          <a:ext cx="9842502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4544">
                  <a:extLst>
                    <a:ext uri="{9D8B030D-6E8A-4147-A177-3AD203B41FA5}">
                      <a16:colId xmlns:a16="http://schemas.microsoft.com/office/drawing/2014/main" val="4162403437"/>
                    </a:ext>
                  </a:extLst>
                </a:gridCol>
                <a:gridCol w="333267">
                  <a:extLst>
                    <a:ext uri="{9D8B030D-6E8A-4147-A177-3AD203B41FA5}">
                      <a16:colId xmlns:a16="http://schemas.microsoft.com/office/drawing/2014/main" val="37790107"/>
                    </a:ext>
                  </a:extLst>
                </a:gridCol>
                <a:gridCol w="317398">
                  <a:extLst>
                    <a:ext uri="{9D8B030D-6E8A-4147-A177-3AD203B41FA5}">
                      <a16:colId xmlns:a16="http://schemas.microsoft.com/office/drawing/2014/main" val="1779502371"/>
                    </a:ext>
                  </a:extLst>
                </a:gridCol>
                <a:gridCol w="317398">
                  <a:extLst>
                    <a:ext uri="{9D8B030D-6E8A-4147-A177-3AD203B41FA5}">
                      <a16:colId xmlns:a16="http://schemas.microsoft.com/office/drawing/2014/main" val="2330548093"/>
                    </a:ext>
                  </a:extLst>
                </a:gridCol>
                <a:gridCol w="241222">
                  <a:extLst>
                    <a:ext uri="{9D8B030D-6E8A-4147-A177-3AD203B41FA5}">
                      <a16:colId xmlns:a16="http://schemas.microsoft.com/office/drawing/2014/main" val="2618048622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1898412684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2535246812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2387976767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4203117979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450519617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3717180637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223597720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626418156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3231023912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1443248164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478613461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1721332648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909796680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2181966054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2822555106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1379914431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64159662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2135744443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1642653820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1699021900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586990434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894015446"/>
                    </a:ext>
                  </a:extLst>
                </a:gridCol>
                <a:gridCol w="304702">
                  <a:extLst>
                    <a:ext uri="{9D8B030D-6E8A-4147-A177-3AD203B41FA5}">
                      <a16:colId xmlns:a16="http://schemas.microsoft.com/office/drawing/2014/main" val="2420811394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4163658262"/>
                    </a:ext>
                  </a:extLst>
                </a:gridCol>
                <a:gridCol w="203134">
                  <a:extLst>
                    <a:ext uri="{9D8B030D-6E8A-4147-A177-3AD203B41FA5}">
                      <a16:colId xmlns:a16="http://schemas.microsoft.com/office/drawing/2014/main" val="395640142"/>
                    </a:ext>
                  </a:extLst>
                </a:gridCol>
                <a:gridCol w="330094">
                  <a:extLst>
                    <a:ext uri="{9D8B030D-6E8A-4147-A177-3AD203B41FA5}">
                      <a16:colId xmlns:a16="http://schemas.microsoft.com/office/drawing/2014/main" val="2840577025"/>
                    </a:ext>
                  </a:extLst>
                </a:gridCol>
                <a:gridCol w="393573">
                  <a:extLst>
                    <a:ext uri="{9D8B030D-6E8A-4147-A177-3AD203B41FA5}">
                      <a16:colId xmlns:a16="http://schemas.microsoft.com/office/drawing/2014/main" val="34219333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Должность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0848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Врач инфекционист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98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104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1588"/>
            <a:ext cx="9512300" cy="648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720725" y="2592388"/>
            <a:ext cx="4445000" cy="10779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8600" defTabSz="10207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БЛАГОДАРЮ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 ВНИМАНИЕ!</a:t>
            </a:r>
          </a:p>
        </p:txBody>
      </p:sp>
      <p:pic>
        <p:nvPicPr>
          <p:cNvPr id="10244" name="Рисунок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244475"/>
            <a:ext cx="7540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04624" y="326099"/>
            <a:ext cx="900460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9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 работники которых, могут получать специальную социальную выплату</a:t>
            </a:r>
            <a:endParaRPr lang="ru-RU" sz="1890" b="1" dirty="0">
              <a:solidFill>
                <a:schemeClr val="bg1"/>
              </a:solidFill>
            </a:endParaRPr>
          </a:p>
        </p:txBody>
      </p:sp>
      <p:sp>
        <p:nvSpPr>
          <p:cNvPr id="3" name="AutoShape 8" descr="http://www.clipartbest.com/cliparts/aie/6bX/aie6bXyGT.jpg"/>
          <p:cNvSpPr>
            <a:spLocks noChangeAspect="1" noChangeArrowheads="1"/>
          </p:cNvSpPr>
          <p:nvPr/>
        </p:nvSpPr>
        <p:spPr bwMode="auto">
          <a:xfrm>
            <a:off x="1224533" y="-144004"/>
            <a:ext cx="288008" cy="28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6402" tIns="43201" rIns="86402" bIns="43201" numCol="1" anchor="t" anchorCtr="0" compatLnSpc="1">
            <a:prstTxWarp prst="textNoShape">
              <a:avLst/>
            </a:prstTxWarp>
          </a:bodyPr>
          <a:lstStyle/>
          <a:p>
            <a:endParaRPr lang="ru-RU" sz="1890"/>
          </a:p>
        </p:txBody>
      </p:sp>
      <p:sp>
        <p:nvSpPr>
          <p:cNvPr id="4" name="Прямоугольник 3"/>
          <p:cNvSpPr/>
          <p:nvPr/>
        </p:nvSpPr>
        <p:spPr>
          <a:xfrm>
            <a:off x="5840095" y="272081"/>
            <a:ext cx="184731" cy="49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646" b="1" dirty="0">
              <a:solidFill>
                <a:schemeClr val="bg1"/>
              </a:solidFill>
            </a:endParaRPr>
          </a:p>
        </p:txBody>
      </p:sp>
      <p:pic>
        <p:nvPicPr>
          <p:cNvPr id="10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>
            <a:off x="1224533" y="1151855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6263" y="1421830"/>
            <a:ext cx="10369550" cy="4366195"/>
          </a:xfrm>
        </p:spPr>
        <p:txBody>
          <a:bodyPr/>
          <a:lstStyle/>
          <a:p>
            <a:pPr algn="ctr"/>
            <a:r>
              <a:rPr lang="ru-RU" sz="2000" dirty="0"/>
              <a:t>Специальная социальная выплата осуществляется работникам медицинских и иных организаций в соответствии с перечнем медицинских  и иных организаций который формируется Министерством здравоохранения Кузбасса на основании информации размещенной в информационно ресурсе учета информации в целях предотвращения распространения новой </a:t>
            </a:r>
            <a:r>
              <a:rPr lang="ru-RU" sz="2000" dirty="0" err="1"/>
              <a:t>коронавирусной</a:t>
            </a:r>
            <a:r>
              <a:rPr lang="ru-RU" sz="2000" dirty="0"/>
              <a:t> инфекции (</a:t>
            </a:r>
            <a:r>
              <a:rPr lang="en-US" sz="2000" dirty="0"/>
              <a:t>COVID-19) </a:t>
            </a:r>
            <a:r>
              <a:rPr lang="ru-RU" sz="2000" dirty="0"/>
              <a:t>в порядке, установленном постановлением Правительства Российской Федерации от 31.03.2020г. №373 «Об утверждении Временных правил учета информации в целях предотвращения распространения новой </a:t>
            </a:r>
            <a:r>
              <a:rPr lang="ru-RU" sz="2000" dirty="0" err="1"/>
              <a:t>коронавирусной</a:t>
            </a:r>
            <a:r>
              <a:rPr lang="ru-RU" sz="2000" dirty="0"/>
              <a:t> инфекции (</a:t>
            </a:r>
            <a:r>
              <a:rPr lang="en-US" sz="2000" dirty="0"/>
              <a:t>COVID-19)</a:t>
            </a:r>
            <a:r>
              <a:rPr lang="ru-RU" sz="2000" dirty="0"/>
              <a:t>»</a:t>
            </a:r>
          </a:p>
          <a:p>
            <a:pPr algn="ctr"/>
            <a:endParaRPr lang="ru-RU" sz="2000" dirty="0"/>
          </a:p>
          <a:p>
            <a:pPr marL="0" indent="0" algn="ctr">
              <a:buNone/>
            </a:pPr>
            <a:r>
              <a:rPr lang="ru-RU" sz="2000" dirty="0">
                <a:solidFill>
                  <a:srgbClr val="00B050"/>
                </a:solidFill>
              </a:rPr>
              <a:t>«Федеральный регистр пациентов с новой </a:t>
            </a:r>
            <a:r>
              <a:rPr lang="ru-RU" sz="2000" dirty="0" err="1">
                <a:solidFill>
                  <a:srgbClr val="00B050"/>
                </a:solidFill>
              </a:rPr>
              <a:t>коронавирусной</a:t>
            </a:r>
            <a:r>
              <a:rPr lang="ru-RU" sz="2000" dirty="0">
                <a:solidFill>
                  <a:srgbClr val="00B050"/>
                </a:solidFill>
              </a:rPr>
              <a:t> инфекцией»</a:t>
            </a:r>
          </a:p>
        </p:txBody>
      </p:sp>
    </p:spTree>
    <p:extLst>
      <p:ext uri="{BB962C8B-B14F-4D97-AF65-F5344CB8AC3E}">
        <p14:creationId xmlns:p14="http://schemas.microsoft.com/office/powerpoint/2010/main" val="163840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Учет дней оказания помощи пациентам с </a:t>
            </a:r>
            <a:r>
              <a:rPr lang="en-US" sz="2400" dirty="0"/>
              <a:t>COVID-19</a:t>
            </a:r>
            <a:r>
              <a:rPr lang="ru-RU" sz="2400" dirty="0"/>
              <a:t>, дней контакта с пациентом с </a:t>
            </a:r>
            <a:r>
              <a:rPr lang="en-US" sz="2400" dirty="0"/>
              <a:t>COVID-19</a:t>
            </a:r>
            <a:r>
              <a:rPr lang="ru-RU" sz="2400" dirty="0"/>
              <a:t> при выполнении должностных обязанностей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624657" y="1524001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66207" y="1297881"/>
            <a:ext cx="9001000" cy="2741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Учет </a:t>
            </a:r>
            <a:r>
              <a:rPr lang="ru-RU" dirty="0">
                <a:solidFill>
                  <a:schemeClr val="tx1"/>
                </a:solidFill>
              </a:rPr>
              <a:t>отработанного времени за дни работы в соответствующем календарном месяце, в которые работник привлекался к оказанию медицинской помощи (участию в оказании, обеспечению оказания медицинской помощи) по диагностике и лечению новой </a:t>
            </a:r>
            <a:r>
              <a:rPr lang="ru-RU" dirty="0" err="1">
                <a:solidFill>
                  <a:schemeClr val="tx1"/>
                </a:solidFill>
              </a:rPr>
              <a:t>коронавирусной</a:t>
            </a:r>
            <a:r>
              <a:rPr lang="ru-RU" dirty="0">
                <a:solidFill>
                  <a:schemeClr val="tx1"/>
                </a:solidFill>
              </a:rPr>
              <a:t> инфекции </a:t>
            </a:r>
            <a:r>
              <a:rPr lang="en-US" dirty="0">
                <a:solidFill>
                  <a:schemeClr val="tx1"/>
                </a:solidFill>
              </a:rPr>
              <a:t>COVID-19</a:t>
            </a:r>
            <a:r>
              <a:rPr lang="ru-RU" dirty="0">
                <a:solidFill>
                  <a:schemeClr val="tx1"/>
                </a:solidFill>
              </a:rPr>
              <a:t>, контактировал с пациентами с установленным диагнозом новой </a:t>
            </a:r>
            <a:r>
              <a:rPr lang="ru-RU" dirty="0" err="1">
                <a:solidFill>
                  <a:schemeClr val="tx1"/>
                </a:solidFill>
              </a:rPr>
              <a:t>коронавирусной</a:t>
            </a:r>
            <a:r>
              <a:rPr lang="ru-RU" dirty="0">
                <a:solidFill>
                  <a:schemeClr val="tx1"/>
                </a:solidFill>
              </a:rPr>
              <a:t> инфекции (</a:t>
            </a:r>
            <a:r>
              <a:rPr lang="en-US" dirty="0">
                <a:solidFill>
                  <a:schemeClr val="tx1"/>
                </a:solidFill>
              </a:rPr>
              <a:t>COVID-19</a:t>
            </a:r>
            <a:r>
              <a:rPr lang="ru-RU" dirty="0">
                <a:solidFill>
                  <a:schemeClr val="tx1"/>
                </a:solidFill>
              </a:rPr>
              <a:t>) при выполнении должностных обязанностей независимо  от длительности контакта с пациентом в эти дни – </a:t>
            </a:r>
            <a:r>
              <a:rPr lang="ru-RU" b="1" dirty="0">
                <a:solidFill>
                  <a:srgbClr val="00B050"/>
                </a:solidFill>
              </a:rPr>
              <a:t>осуществляется в табеле учета рабочего времени</a:t>
            </a:r>
          </a:p>
        </p:txBody>
      </p:sp>
      <p:sp>
        <p:nvSpPr>
          <p:cNvPr id="9" name="Овал 8"/>
          <p:cNvSpPr/>
          <p:nvPr/>
        </p:nvSpPr>
        <p:spPr>
          <a:xfrm>
            <a:off x="573920" y="4608239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66207" y="4764831"/>
            <a:ext cx="8928992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Обозначения для табеля учета рабочего времени - </a:t>
            </a:r>
            <a:r>
              <a:rPr lang="ru-RU" b="1" dirty="0">
                <a:solidFill>
                  <a:srgbClr val="00B050"/>
                </a:solidFill>
              </a:rPr>
              <a:t>КВ</a:t>
            </a:r>
          </a:p>
        </p:txBody>
      </p:sp>
    </p:spTree>
    <p:extLst>
      <p:ext uri="{BB962C8B-B14F-4D97-AF65-F5344CB8AC3E}">
        <p14:creationId xmlns:p14="http://schemas.microsoft.com/office/powerpoint/2010/main" val="118925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Учет дней оказания помощи пациентам с </a:t>
            </a:r>
            <a:r>
              <a:rPr lang="en-US" sz="2400" dirty="0"/>
              <a:t>COVID-19</a:t>
            </a:r>
            <a:r>
              <a:rPr lang="ru-RU" sz="2400" dirty="0"/>
              <a:t>, дней контакта с пациентом с </a:t>
            </a:r>
            <a:r>
              <a:rPr lang="en-US" sz="2400" dirty="0"/>
              <a:t>COVID-19</a:t>
            </a:r>
            <a:r>
              <a:rPr lang="ru-RU" sz="2400" dirty="0"/>
              <a:t> при выполнении должностных обязанностей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505521" y="1552402"/>
            <a:ext cx="8928992" cy="90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Учет времени по основной должности и должности занимаемой в рамках совместительства производиться отдельно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Например: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2747" y="1487641"/>
            <a:ext cx="914400" cy="85660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96941" y="3233746"/>
            <a:ext cx="4752528" cy="590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7,8 / 7,8 КВ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96941" y="3971248"/>
            <a:ext cx="4752528" cy="826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3,9 / 0 КВ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96541" y="3198775"/>
            <a:ext cx="3190179" cy="621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Иванов А.А.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Врач-терапевт участковый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96542" y="3971249"/>
            <a:ext cx="3190180" cy="82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Иванов А.А.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Врач-терапевт участковый (совм.)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08509" y="4801976"/>
            <a:ext cx="1022513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Для начисления специальной социальной выплаты по совместительству действует такие же условия т.е. оказание помощи пациенту с подтвержденным диагнозом, или контакт с пациентом с подтвержденным диагнозом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296541" y="2691152"/>
            <a:ext cx="3190179" cy="43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Ф.И.О.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852887" y="2691152"/>
            <a:ext cx="4763343" cy="43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12 ноября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9691686" y="2691152"/>
            <a:ext cx="1620294" cy="429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/>
              <a:t>Специальная социальная выплата</a:t>
            </a:r>
          </a:p>
        </p:txBody>
      </p:sp>
      <p:sp>
        <p:nvSpPr>
          <p:cNvPr id="21" name="Овал 20"/>
          <p:cNvSpPr/>
          <p:nvPr/>
        </p:nvSpPr>
        <p:spPr>
          <a:xfrm>
            <a:off x="10215314" y="3228826"/>
            <a:ext cx="586283" cy="5951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Да</a:t>
            </a:r>
          </a:p>
        </p:txBody>
      </p:sp>
      <p:sp>
        <p:nvSpPr>
          <p:cNvPr id="22" name="Овал 21"/>
          <p:cNvSpPr/>
          <p:nvPr/>
        </p:nvSpPr>
        <p:spPr>
          <a:xfrm>
            <a:off x="10225733" y="4030950"/>
            <a:ext cx="648072" cy="6274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30305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Учет дней оказания помощи пациентам с </a:t>
            </a:r>
            <a:r>
              <a:rPr lang="en-US" sz="2400" dirty="0"/>
              <a:t>COVID-19</a:t>
            </a:r>
            <a:r>
              <a:rPr lang="ru-RU" sz="2400" dirty="0"/>
              <a:t>, дней контакта с пациентом с </a:t>
            </a:r>
            <a:r>
              <a:rPr lang="en-US" sz="2400" dirty="0"/>
              <a:t>COVID-19</a:t>
            </a:r>
            <a:r>
              <a:rPr lang="ru-RU" sz="2400" dirty="0"/>
              <a:t> при выполнении должностных обязанностей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505521" y="1552401"/>
            <a:ext cx="8928992" cy="16156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Учет времени в случае продолжительности смены 24 часа в рамках одной занимаемой должности: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Фактическое число нормативных смен будет определяться как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22747" y="1487641"/>
            <a:ext cx="914400" cy="85660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4</a:t>
            </a:r>
          </a:p>
        </p:txBody>
      </p:sp>
      <p:sp>
        <p:nvSpPr>
          <p:cNvPr id="7" name="Деление 6"/>
          <p:cNvSpPr/>
          <p:nvPr/>
        </p:nvSpPr>
        <p:spPr>
          <a:xfrm>
            <a:off x="5184489" y="3812701"/>
            <a:ext cx="504056" cy="554361"/>
          </a:xfrm>
          <a:prstGeom prst="mathDivid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92295" y="3306440"/>
            <a:ext cx="1799716" cy="124241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24 часа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951875" y="3370880"/>
            <a:ext cx="2022982" cy="11837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Нормативная смена час.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(например 7,8 час.)</a:t>
            </a:r>
          </a:p>
        </p:txBody>
      </p:sp>
      <p:sp>
        <p:nvSpPr>
          <p:cNvPr id="20" name="Равно 19"/>
          <p:cNvSpPr/>
          <p:nvPr/>
        </p:nvSpPr>
        <p:spPr>
          <a:xfrm>
            <a:off x="7992999" y="3191737"/>
            <a:ext cx="575097" cy="1488510"/>
          </a:xfrm>
          <a:prstGeom prst="mathEqual">
            <a:avLst>
              <a:gd name="adj1" fmla="val 23520"/>
              <a:gd name="adj2" fmla="val 0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742243" y="3370880"/>
            <a:ext cx="1106979" cy="11779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3,1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52525" y="4883049"/>
            <a:ext cx="9433048" cy="877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Таким образом, оплата в данном случае будет произведена за 3,1 смены</a:t>
            </a:r>
          </a:p>
        </p:txBody>
      </p:sp>
    </p:spTree>
    <p:extLst>
      <p:ext uri="{BB962C8B-B14F-4D97-AF65-F5344CB8AC3E}">
        <p14:creationId xmlns:p14="http://schemas.microsoft.com/office/powerpoint/2010/main" val="71096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Пример расчета специальной социальной выплаты врачу-терапевту участковому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r>
              <a:rPr lang="ru-RU" sz="1400" b="1" dirty="0"/>
              <a:t>                  Расчет нормативной смены (часы) </a:t>
            </a:r>
          </a:p>
          <a:p>
            <a:pPr marL="0" indent="0" algn="just">
              <a:buNone/>
            </a:pPr>
            <a:endParaRPr lang="ru-RU" sz="1400" b="1" dirty="0"/>
          </a:p>
          <a:p>
            <a:pPr marL="1080000" indent="0" algn="just">
              <a:buNone/>
            </a:pPr>
            <a:endParaRPr lang="ru-RU" sz="1400" b="1" dirty="0"/>
          </a:p>
          <a:p>
            <a:pPr marL="1080000" indent="0" algn="just">
              <a:buNone/>
            </a:pPr>
            <a:r>
              <a:rPr lang="ru-RU" sz="1400" b="1" dirty="0"/>
              <a:t>Подсчитывается отработанное время по табелю учета рабочего времени за дни работы в соответствующем календарном месяце, в которые работник привлекался к оказанию (участию в оказании, обеспечению оказания медицинской помощи) пациентам с новой коронавирусной инфекцией </a:t>
            </a:r>
            <a:r>
              <a:rPr lang="en-US" sz="1400" b="1" dirty="0"/>
              <a:t>(COVID-19)</a:t>
            </a:r>
            <a:r>
              <a:rPr lang="ru-RU" sz="1400" b="1" dirty="0"/>
              <a:t>, независимо от длительности контакта с пациентом в эти дни</a:t>
            </a:r>
          </a:p>
          <a:p>
            <a:pPr marL="0" indent="0" algn="ctr">
              <a:buNone/>
            </a:pPr>
            <a:endParaRPr lang="ru-RU" sz="1800" u="sng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>
            <a:off x="4248869" y="1674535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436740" y="1359150"/>
            <a:ext cx="1044600" cy="557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chemeClr val="tx1"/>
                </a:solidFill>
              </a:rPr>
              <a:t>39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527686" y="1916851"/>
            <a:ext cx="828576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14663" y="1991597"/>
            <a:ext cx="882340" cy="389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4" name="Овал 13"/>
          <p:cNvSpPr/>
          <p:nvPr/>
        </p:nvSpPr>
        <p:spPr>
          <a:xfrm>
            <a:off x="576263" y="1524001"/>
            <a:ext cx="710096" cy="59657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1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742057" y="2400601"/>
            <a:ext cx="10287360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492659" y="2492298"/>
            <a:ext cx="793700" cy="63664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6263" y="5288298"/>
            <a:ext cx="10369550" cy="9994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11" name="Равно 10"/>
          <p:cNvSpPr/>
          <p:nvPr/>
        </p:nvSpPr>
        <p:spPr>
          <a:xfrm>
            <a:off x="6507668" y="1674535"/>
            <a:ext cx="693529" cy="446042"/>
          </a:xfrm>
          <a:prstGeom prst="mathEqual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488874" y="1582316"/>
            <a:ext cx="1364744" cy="538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chemeClr val="tx1"/>
                </a:solidFill>
              </a:rPr>
              <a:t>7,8 час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565285"/>
              </p:ext>
            </p:extLst>
          </p:nvPr>
        </p:nvGraphicFramePr>
        <p:xfrm>
          <a:off x="864489" y="3712536"/>
          <a:ext cx="10009121" cy="1975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554">
                  <a:extLst>
                    <a:ext uri="{9D8B030D-6E8A-4147-A177-3AD203B41FA5}">
                      <a16:colId xmlns:a16="http://schemas.microsoft.com/office/drawing/2014/main" val="115763905"/>
                    </a:ext>
                  </a:extLst>
                </a:gridCol>
                <a:gridCol w="688306">
                  <a:extLst>
                    <a:ext uri="{9D8B030D-6E8A-4147-A177-3AD203B41FA5}">
                      <a16:colId xmlns:a16="http://schemas.microsoft.com/office/drawing/2014/main" val="2989076545"/>
                    </a:ext>
                  </a:extLst>
                </a:gridCol>
                <a:gridCol w="157736">
                  <a:extLst>
                    <a:ext uri="{9D8B030D-6E8A-4147-A177-3AD203B41FA5}">
                      <a16:colId xmlns:a16="http://schemas.microsoft.com/office/drawing/2014/main" val="2001576701"/>
                    </a:ext>
                  </a:extLst>
                </a:gridCol>
                <a:gridCol w="344152">
                  <a:extLst>
                    <a:ext uri="{9D8B030D-6E8A-4147-A177-3AD203B41FA5}">
                      <a16:colId xmlns:a16="http://schemas.microsoft.com/office/drawing/2014/main" val="1596200364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447028002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2303014339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398624265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745309224"/>
                    </a:ext>
                  </a:extLst>
                </a:gridCol>
                <a:gridCol w="157736">
                  <a:extLst>
                    <a:ext uri="{9D8B030D-6E8A-4147-A177-3AD203B41FA5}">
                      <a16:colId xmlns:a16="http://schemas.microsoft.com/office/drawing/2014/main" val="3358723623"/>
                    </a:ext>
                  </a:extLst>
                </a:gridCol>
                <a:gridCol w="157736">
                  <a:extLst>
                    <a:ext uri="{9D8B030D-6E8A-4147-A177-3AD203B41FA5}">
                      <a16:colId xmlns:a16="http://schemas.microsoft.com/office/drawing/2014/main" val="811659652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4032192817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110226291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904892588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2774680882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4230508793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2760518876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4049394821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674430868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2384633767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433648908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568748095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861589477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3315931352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2915834136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400371355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874011121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2922085042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3387398020"/>
                    </a:ext>
                  </a:extLst>
                </a:gridCol>
                <a:gridCol w="272455">
                  <a:extLst>
                    <a:ext uri="{9D8B030D-6E8A-4147-A177-3AD203B41FA5}">
                      <a16:colId xmlns:a16="http://schemas.microsoft.com/office/drawing/2014/main" val="1630045605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3881041803"/>
                    </a:ext>
                  </a:extLst>
                </a:gridCol>
                <a:gridCol w="229435">
                  <a:extLst>
                    <a:ext uri="{9D8B030D-6E8A-4147-A177-3AD203B41FA5}">
                      <a16:colId xmlns:a16="http://schemas.microsoft.com/office/drawing/2014/main" val="3300627796"/>
                    </a:ext>
                  </a:extLst>
                </a:gridCol>
                <a:gridCol w="258115">
                  <a:extLst>
                    <a:ext uri="{9D8B030D-6E8A-4147-A177-3AD203B41FA5}">
                      <a16:colId xmlns:a16="http://schemas.microsoft.com/office/drawing/2014/main" val="2336203697"/>
                    </a:ext>
                  </a:extLst>
                </a:gridCol>
                <a:gridCol w="444531">
                  <a:extLst>
                    <a:ext uri="{9D8B030D-6E8A-4147-A177-3AD203B41FA5}">
                      <a16:colId xmlns:a16="http://schemas.microsoft.com/office/drawing/2014/main" val="1755291600"/>
                    </a:ext>
                  </a:extLst>
                </a:gridCol>
              </a:tblGrid>
              <a:tr h="274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Должность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166650"/>
                  </a:ext>
                </a:extLst>
              </a:tr>
              <a:tr h="8232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Врач терапевт участковый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Учет отработанного времени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472654"/>
                  </a:ext>
                </a:extLst>
              </a:tr>
              <a:tr h="878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КВ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9572956"/>
                  </a:ext>
                </a:extLst>
              </a:tr>
            </a:tbl>
          </a:graphicData>
        </a:graphic>
      </p:graphicFrame>
      <p:sp>
        <p:nvSpPr>
          <p:cNvPr id="17" name="Овал 16"/>
          <p:cNvSpPr/>
          <p:nvPr/>
        </p:nvSpPr>
        <p:spPr>
          <a:xfrm>
            <a:off x="10453353" y="5318806"/>
            <a:ext cx="576064" cy="56671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9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Пример расчета специальной социальной выплаты врачу-терапевту участковому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r>
              <a:rPr lang="ru-RU" sz="1400" b="1" dirty="0"/>
              <a:t>    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Расчет фактического числа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нормативных смен в календарном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месяце, подлежащих к оплате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0" indent="0" algn="just"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endParaRPr lang="ru-RU" sz="1400" b="1" dirty="0"/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  Расчет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  специальной выплаты </a:t>
            </a:r>
          </a:p>
          <a:p>
            <a:pPr marL="1080000" indent="0" algn="just">
              <a:spcBef>
                <a:spcPts val="0"/>
              </a:spcBef>
              <a:buNone/>
            </a:pPr>
            <a:r>
              <a:rPr lang="ru-RU" sz="1400" b="1" dirty="0"/>
              <a:t>  за календарный месяц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638" y="144463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440557" y="1256282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трелка вправо 3"/>
          <p:cNvSpPr/>
          <p:nvPr/>
        </p:nvSpPr>
        <p:spPr>
          <a:xfrm>
            <a:off x="4471305" y="2452639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08525" y="2253802"/>
            <a:ext cx="1476648" cy="347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</a:rPr>
              <a:t>78 час.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17021" y="2686645"/>
            <a:ext cx="1257932" cy="123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473005" y="2772369"/>
            <a:ext cx="1585608" cy="46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7,8 час.</a:t>
            </a:r>
          </a:p>
        </p:txBody>
      </p:sp>
      <p:sp>
        <p:nvSpPr>
          <p:cNvPr id="14" name="Овал 13"/>
          <p:cNvSpPr/>
          <p:nvPr/>
        </p:nvSpPr>
        <p:spPr>
          <a:xfrm>
            <a:off x="750528" y="2334394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3</a:t>
            </a:r>
          </a:p>
        </p:txBody>
      </p:sp>
      <p:cxnSp>
        <p:nvCxnSpPr>
          <p:cNvPr id="16" name="Прямая соединительная линия 15"/>
          <p:cNvCxnSpPr>
            <a:endCxn id="3" idx="3"/>
          </p:cNvCxnSpPr>
          <p:nvPr/>
        </p:nvCxnSpPr>
        <p:spPr>
          <a:xfrm>
            <a:off x="658453" y="3649662"/>
            <a:ext cx="10287360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802960" y="4282677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/>
              <a:t>4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3921970" y="4594991"/>
            <a:ext cx="978408" cy="4846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829093" y="3708595"/>
            <a:ext cx="800528" cy="2257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101220" y="3883521"/>
            <a:ext cx="1159563" cy="2169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2430</a:t>
            </a:r>
            <a:r>
              <a:rPr lang="ru-RU" sz="1600" i="1" dirty="0">
                <a:solidFill>
                  <a:schemeClr val="tx1"/>
                </a:solidFill>
              </a:rPr>
              <a:t> руб.</a:t>
            </a:r>
          </a:p>
          <a:p>
            <a:pPr algn="ctr"/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78702" y="3756028"/>
            <a:ext cx="854466" cy="2245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1,3 </a:t>
            </a:r>
          </a:p>
        </p:txBody>
      </p:sp>
      <p:sp>
        <p:nvSpPr>
          <p:cNvPr id="11" name="Умножение 10"/>
          <p:cNvSpPr/>
          <p:nvPr/>
        </p:nvSpPr>
        <p:spPr>
          <a:xfrm>
            <a:off x="5712945" y="4481836"/>
            <a:ext cx="281578" cy="752226"/>
          </a:xfrm>
          <a:prstGeom prst="mathMultiply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множение 21"/>
          <p:cNvSpPr/>
          <p:nvPr/>
        </p:nvSpPr>
        <p:spPr>
          <a:xfrm>
            <a:off x="7290427" y="4444131"/>
            <a:ext cx="281578" cy="752226"/>
          </a:xfrm>
          <a:prstGeom prst="mathMultiply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542362" y="2316559"/>
            <a:ext cx="1225346" cy="689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" name="Равно 22"/>
          <p:cNvSpPr/>
          <p:nvPr/>
        </p:nvSpPr>
        <p:spPr>
          <a:xfrm>
            <a:off x="6985173" y="2474141"/>
            <a:ext cx="693529" cy="446042"/>
          </a:xfrm>
          <a:prstGeom prst="mathEqual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Равно 23"/>
          <p:cNvSpPr/>
          <p:nvPr/>
        </p:nvSpPr>
        <p:spPr>
          <a:xfrm>
            <a:off x="8639495" y="4614286"/>
            <a:ext cx="693529" cy="446042"/>
          </a:xfrm>
          <a:prstGeom prst="mathEqual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442268" y="3832127"/>
            <a:ext cx="1359329" cy="2169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</a:rPr>
              <a:t>31 590</a:t>
            </a:r>
            <a:r>
              <a:rPr lang="ru-RU" sz="1600" i="1" dirty="0">
                <a:solidFill>
                  <a:schemeClr val="tx1"/>
                </a:solidFill>
              </a:rPr>
              <a:t> руб.</a:t>
            </a:r>
          </a:p>
          <a:p>
            <a:pPr algn="ctr"/>
            <a:endParaRPr lang="ru-RU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04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10369550" cy="930821"/>
          </a:xfrm>
        </p:spPr>
        <p:txBody>
          <a:bodyPr/>
          <a:lstStyle/>
          <a:p>
            <a:r>
              <a:rPr lang="ru-RU" sz="2400" dirty="0"/>
              <a:t>Областные стимулирующие выплаты за работу с пациентами с </a:t>
            </a:r>
            <a:r>
              <a:rPr lang="en-US" sz="2400" dirty="0"/>
              <a:t>COVID-19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ru-RU" sz="2400" dirty="0"/>
              <a:t>постановление Правительства Кемеровской области Кузбасса</a:t>
            </a:r>
            <a:br>
              <a:rPr lang="ru-RU" sz="2400" dirty="0"/>
            </a:br>
            <a:r>
              <a:rPr lang="ru-RU" sz="2400" dirty="0"/>
              <a:t>от 03.04.2020 №216)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911599" y="1724889"/>
            <a:ext cx="9001000" cy="2741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66207" y="4764831"/>
            <a:ext cx="8928992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4533" y="1600029"/>
            <a:ext cx="9217024" cy="1568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График работы работников перепрофилированных стационаров, работа в которых организована в соответствии с приказом  Минздрава РФ от 19.03.2020 №198н, должен быть составлен в соответствии с соблюдением норм </a:t>
            </a:r>
          </a:p>
          <a:p>
            <a:pPr algn="ctr"/>
            <a:r>
              <a:rPr lang="ru-RU" dirty="0">
                <a:solidFill>
                  <a:srgbClr val="00B050"/>
                </a:solidFill>
              </a:rPr>
              <a:t>Трудового законодательства РФ (с соблюдением междусменного перерыва)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36501" y="3372192"/>
            <a:ext cx="3888432" cy="1392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Непрерывное пребывание в течении 14 календарных дней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343923" y="3372485"/>
            <a:ext cx="3796927" cy="14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 графику с выходом из мед.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26143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10369550" cy="930821"/>
          </a:xfrm>
        </p:spPr>
        <p:txBody>
          <a:bodyPr/>
          <a:lstStyle/>
          <a:p>
            <a:r>
              <a:rPr lang="ru-RU" sz="2400" dirty="0"/>
              <a:t>Областные стимулирующие выплаты за работу с пациентами с </a:t>
            </a:r>
            <a:r>
              <a:rPr lang="en-US" sz="2400" dirty="0"/>
              <a:t>COVID-19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ru-RU" sz="2400" dirty="0"/>
              <a:t>постановление Правительства Кемеровской области Кузбасса</a:t>
            </a:r>
            <a:br>
              <a:rPr lang="ru-RU" sz="2400" dirty="0"/>
            </a:br>
            <a:r>
              <a:rPr lang="ru-RU" sz="2400" dirty="0"/>
              <a:t>от 03.04.2020 №216)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263" y="1511300"/>
            <a:ext cx="10369550" cy="4609107"/>
          </a:xfrm>
        </p:spPr>
        <p:txBody>
          <a:bodyPr/>
          <a:lstStyle/>
          <a:p>
            <a:pPr algn="just"/>
            <a:endParaRPr lang="ru-RU" sz="2000" dirty="0">
              <a:solidFill>
                <a:srgbClr val="FF0000"/>
              </a:solidFill>
            </a:endParaRPr>
          </a:p>
          <a:p>
            <a:pPr algn="just"/>
            <a:endParaRPr lang="ru-RU" sz="2000" dirty="0">
              <a:solidFill>
                <a:srgbClr val="00B050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5" y="10765"/>
            <a:ext cx="779463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636" y="155228"/>
            <a:ext cx="15779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>
          <a:xfrm>
            <a:off x="1368549" y="1278313"/>
            <a:ext cx="8135937" cy="0"/>
          </a:xfrm>
          <a:prstGeom prst="line">
            <a:avLst/>
          </a:prstGeom>
          <a:ln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911599" y="1724889"/>
            <a:ext cx="9001000" cy="2741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66207" y="4764831"/>
            <a:ext cx="8928992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3059" y="1505861"/>
            <a:ext cx="9793088" cy="13310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52525" y="1424882"/>
            <a:ext cx="8568952" cy="423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Непрерывное пребывание в течении 14 календарных дней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701788"/>
              </p:ext>
            </p:extLst>
          </p:nvPr>
        </p:nvGraphicFramePr>
        <p:xfrm>
          <a:off x="1366589" y="1950763"/>
          <a:ext cx="9146976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156">
                  <a:extLst>
                    <a:ext uri="{9D8B030D-6E8A-4147-A177-3AD203B41FA5}">
                      <a16:colId xmlns:a16="http://schemas.microsoft.com/office/drawing/2014/main" val="2607998049"/>
                    </a:ext>
                  </a:extLst>
                </a:gridCol>
                <a:gridCol w="1514910">
                  <a:extLst>
                    <a:ext uri="{9D8B030D-6E8A-4147-A177-3AD203B41FA5}">
                      <a16:colId xmlns:a16="http://schemas.microsoft.com/office/drawing/2014/main" val="4079911583"/>
                    </a:ext>
                  </a:extLst>
                </a:gridCol>
                <a:gridCol w="1514910">
                  <a:extLst>
                    <a:ext uri="{9D8B030D-6E8A-4147-A177-3AD203B41FA5}">
                      <a16:colId xmlns:a16="http://schemas.microsoft.com/office/drawing/2014/main" val="242406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Категория персонала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Стоимость часа,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Максимальный</a:t>
                      </a:r>
                      <a:r>
                        <a:rPr lang="ru-RU" baseline="0" dirty="0"/>
                        <a:t> размер выплаты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51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Врачи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595,23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106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Средний мед. персонал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416,66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70 000,00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35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Младший мед. Персонал, прочий</a:t>
                      </a:r>
                      <a:r>
                        <a:rPr lang="ru-RU" baseline="0" dirty="0"/>
                        <a:t> персонал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208,33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35 000,00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48514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35061"/>
              </p:ext>
            </p:extLst>
          </p:nvPr>
        </p:nvGraphicFramePr>
        <p:xfrm>
          <a:off x="813475" y="4518341"/>
          <a:ext cx="9895126" cy="766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0451">
                  <a:extLst>
                    <a:ext uri="{9D8B030D-6E8A-4147-A177-3AD203B41FA5}">
                      <a16:colId xmlns:a16="http://schemas.microsoft.com/office/drawing/2014/main" val="1520268128"/>
                    </a:ext>
                  </a:extLst>
                </a:gridCol>
                <a:gridCol w="335049">
                  <a:extLst>
                    <a:ext uri="{9D8B030D-6E8A-4147-A177-3AD203B41FA5}">
                      <a16:colId xmlns:a16="http://schemas.microsoft.com/office/drawing/2014/main" val="764721919"/>
                    </a:ext>
                  </a:extLst>
                </a:gridCol>
                <a:gridCol w="319095">
                  <a:extLst>
                    <a:ext uri="{9D8B030D-6E8A-4147-A177-3AD203B41FA5}">
                      <a16:colId xmlns:a16="http://schemas.microsoft.com/office/drawing/2014/main" val="3963187044"/>
                    </a:ext>
                  </a:extLst>
                </a:gridCol>
                <a:gridCol w="319095">
                  <a:extLst>
                    <a:ext uri="{9D8B030D-6E8A-4147-A177-3AD203B41FA5}">
                      <a16:colId xmlns:a16="http://schemas.microsoft.com/office/drawing/2014/main" val="3477324570"/>
                    </a:ext>
                  </a:extLst>
                </a:gridCol>
                <a:gridCol w="242512">
                  <a:extLst>
                    <a:ext uri="{9D8B030D-6E8A-4147-A177-3AD203B41FA5}">
                      <a16:colId xmlns:a16="http://schemas.microsoft.com/office/drawing/2014/main" val="3582307795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239860192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23441787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829572675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4214641858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704246003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3328262653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760245056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4122277948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3879008646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2980072432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1213849926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322926733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3811018965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1012149292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4172147533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4040538011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1376783721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3141056020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950473534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2361470427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3834877082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77327981"/>
                    </a:ext>
                  </a:extLst>
                </a:gridCol>
                <a:gridCol w="306331">
                  <a:extLst>
                    <a:ext uri="{9D8B030D-6E8A-4147-A177-3AD203B41FA5}">
                      <a16:colId xmlns:a16="http://schemas.microsoft.com/office/drawing/2014/main" val="1494032095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4269331613"/>
                    </a:ext>
                  </a:extLst>
                </a:gridCol>
                <a:gridCol w="204220">
                  <a:extLst>
                    <a:ext uri="{9D8B030D-6E8A-4147-A177-3AD203B41FA5}">
                      <a16:colId xmlns:a16="http://schemas.microsoft.com/office/drawing/2014/main" val="1423651880"/>
                    </a:ext>
                  </a:extLst>
                </a:gridCol>
                <a:gridCol w="331859">
                  <a:extLst>
                    <a:ext uri="{9D8B030D-6E8A-4147-A177-3AD203B41FA5}">
                      <a16:colId xmlns:a16="http://schemas.microsoft.com/office/drawing/2014/main" val="3436301457"/>
                    </a:ext>
                  </a:extLst>
                </a:gridCol>
                <a:gridCol w="395678">
                  <a:extLst>
                    <a:ext uri="{9D8B030D-6E8A-4147-A177-3AD203B41FA5}">
                      <a16:colId xmlns:a16="http://schemas.microsoft.com/office/drawing/2014/main" val="3752715094"/>
                    </a:ext>
                  </a:extLst>
                </a:gridCol>
              </a:tblGrid>
              <a:tr h="2556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Должность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7431591"/>
                  </a:ext>
                </a:extLst>
              </a:tr>
              <a:tr h="2556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Врач инфекционист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8836838"/>
                  </a:ext>
                </a:extLst>
              </a:tr>
              <a:tr h="255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081893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377179" y="5366047"/>
            <a:ext cx="9136385" cy="611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Размер стимулирующей выплаты составит = 595,23 х 168 =  99 998,64 руб.</a:t>
            </a:r>
          </a:p>
        </p:txBody>
      </p:sp>
    </p:spTree>
    <p:extLst>
      <p:ext uri="{BB962C8B-B14F-4D97-AF65-F5344CB8AC3E}">
        <p14:creationId xmlns:p14="http://schemas.microsoft.com/office/powerpoint/2010/main" val="25463554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15300</TotalTime>
  <Words>1010</Words>
  <Application>Microsoft Office PowerPoint</Application>
  <PresentationFormat>Произвольный</PresentationFormat>
  <Paragraphs>382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Futura PT Medium</vt:lpstr>
      <vt:lpstr>Tahoma</vt:lpstr>
      <vt:lpstr>Times New Roman</vt:lpstr>
      <vt:lpstr>Trebuchet MS</vt:lpstr>
      <vt:lpstr>Тема Office</vt:lpstr>
      <vt:lpstr>Презентация PowerPoint</vt:lpstr>
      <vt:lpstr>Презентация PowerPoint</vt:lpstr>
      <vt:lpstr>Учет дней оказания помощи пациентам с COVID-19, дней контакта с пациентом с COVID-19 при выполнении должностных обязанностей</vt:lpstr>
      <vt:lpstr>Учет дней оказания помощи пациентам с COVID-19, дней контакта с пациентом с COVID-19 при выполнении должностных обязанностей</vt:lpstr>
      <vt:lpstr>Учет дней оказания помощи пациентам с COVID-19, дней контакта с пациентом с COVID-19 при выполнении должностных обязанностей</vt:lpstr>
      <vt:lpstr>Пример расчета специальной социальной выплаты врачу-терапевту участковому</vt:lpstr>
      <vt:lpstr>Пример расчета специальной социальной выплаты врачу-терапевту участковому</vt:lpstr>
      <vt:lpstr>Областные стимулирующие выплаты за работу с пациентами с COVID-19 (постановление Правительства Кемеровской области Кузбасса от 03.04.2020 №216)</vt:lpstr>
      <vt:lpstr>Областные стимулирующие выплаты за работу с пациентами с COVID-19 (постановление Правительства Кемеровской области Кузбасса от 03.04.2020 №216)</vt:lpstr>
      <vt:lpstr>Областные стимулирующие выплаты за работу с пациентами с COVID-19 (постановление Правительства Кемеровской области Кузбасса от 03.04.2020 №216)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User</cp:lastModifiedBy>
  <cp:revision>1226</cp:revision>
  <cp:lastPrinted>2020-09-18T01:33:12Z</cp:lastPrinted>
  <dcterms:created xsi:type="dcterms:W3CDTF">2018-10-19T07:56:24Z</dcterms:created>
  <dcterms:modified xsi:type="dcterms:W3CDTF">2020-11-17T04:37:18Z</dcterms:modified>
</cp:coreProperties>
</file>