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687" r:id="rId2"/>
    <p:sldId id="698" r:id="rId3"/>
    <p:sldId id="711" r:id="rId4"/>
    <p:sldId id="713" r:id="rId5"/>
    <p:sldId id="715" r:id="rId6"/>
    <p:sldId id="708" r:id="rId7"/>
    <p:sldId id="709" r:id="rId8"/>
    <p:sldId id="714" r:id="rId9"/>
    <p:sldId id="716" r:id="rId10"/>
    <p:sldId id="717" r:id="rId11"/>
    <p:sldId id="266" r:id="rId12"/>
  </p:sldIdLst>
  <p:sldSz cx="11522075" cy="6480175"/>
  <p:notesSz cx="6797675" cy="9926638"/>
  <p:defaultTextStyle>
    <a:defPPr>
      <a:defRPr lang="ru-RU"/>
    </a:defPPr>
    <a:lvl1pPr algn="l" defTabSz="10207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509588" indent="-53975" algn="l" defTabSz="10207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020763" indent="-107950" algn="l" defTabSz="10207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531938" indent="-161925" algn="l" defTabSz="10207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43113" indent="-215900" algn="l" defTabSz="10207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41">
          <p15:clr>
            <a:srgbClr val="A4A3A4"/>
          </p15:clr>
        </p15:guide>
        <p15:guide id="2" pos="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5C7A"/>
    <a:srgbClr val="285892"/>
    <a:srgbClr val="BC0000"/>
    <a:srgbClr val="3B4555"/>
    <a:srgbClr val="336A7A"/>
    <a:srgbClr val="FF1515"/>
    <a:srgbClr val="FF6969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36" autoAdjust="0"/>
    <p:restoredTop sz="96404" autoAdjust="0"/>
  </p:normalViewPr>
  <p:slideViewPr>
    <p:cSldViewPr>
      <p:cViewPr varScale="1">
        <p:scale>
          <a:sx n="82" d="100"/>
          <a:sy n="82" d="100"/>
        </p:scale>
        <p:origin x="456" y="84"/>
      </p:cViewPr>
      <p:guideLst>
        <p:guide orient="horz" pos="2041"/>
        <p:guide pos="6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936EDB7-9F8D-4183-9CC7-C219C69F64EB}" type="datetimeFigureOut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299D6E-EED9-460E-B072-0DC0EA19515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656665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22350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22350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C483C00-65AC-4BE1-B0DE-DA48E61682FB}" type="datetimeFigureOut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22350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D99524C-63E4-4F5F-BEB8-1C4D12D9204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270485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8600" defTabSz="1020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8600" defTabSz="1020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8600" defTabSz="1020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8600" defTabSz="1020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B74372-6B4C-486D-8CE4-EC95A7449740}" type="slidenum">
              <a:rPr lang="ru-RU" altLang="ru-RU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04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F0207-C743-47B4-B709-BFAE2A98AB3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459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dirty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8600" defTabSz="1020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8600" defTabSz="1020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8600" defTabSz="1020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8600" defTabSz="1020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98526C-CF31-425A-8702-BE28F279E16C}" type="slidenum">
              <a:rPr lang="ru-RU" altLang="ru-RU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315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4156" y="2013055"/>
            <a:ext cx="9793764" cy="13890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8311" y="3672099"/>
            <a:ext cx="8065453" cy="16560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1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2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33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44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56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67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78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89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8CDE2-8F56-4B29-A9BA-8815DA7BC526}" type="datetimeFigureOut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38AB4-FAA8-44B6-BCB3-3776B634387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428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08DC3-948A-4A05-BEA4-30077F1FA684}" type="datetimeFigureOut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45404-4114-4231-BB23-0D0AC0D1436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83801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769759" y="273008"/>
            <a:ext cx="3030547" cy="580515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4122" y="273008"/>
            <a:ext cx="8903603" cy="580515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BD926-3B45-45F5-82E5-E0716A6DD4F7}" type="datetimeFigureOut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4D0C8-A7FD-43BC-88C1-8F6121B228D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732321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F0586-039B-4CBF-AF72-B4E82272D1C0}" type="datetimeFigureOut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C132C-437A-457E-B651-F6E9D4D59274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362432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0164" y="4164113"/>
            <a:ext cx="9793764" cy="128703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0164" y="2746575"/>
            <a:ext cx="9793764" cy="1417537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12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24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337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449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562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674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786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899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FCF36-5630-48F5-9AAC-A2E68AF34C3A}" type="datetimeFigureOut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B321D-2776-4867-9818-3AF62D7B495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20129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4122" y="1587043"/>
            <a:ext cx="5967074" cy="449112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33232" y="1587043"/>
            <a:ext cx="5967075" cy="449112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2A760-2B96-4601-A01A-B931644329BC}" type="datetimeFigureOut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0142E-C3CB-4144-B86D-689BD4B8517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94157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4" y="259508"/>
            <a:ext cx="10369868" cy="1080029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6104" y="1450540"/>
            <a:ext cx="5090917" cy="604516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241" indent="0">
              <a:buNone/>
              <a:defRPr sz="2200" b="1"/>
            </a:lvl2pPr>
            <a:lvl3pPr marL="1022482" indent="0">
              <a:buNone/>
              <a:defRPr sz="2000" b="1"/>
            </a:lvl3pPr>
            <a:lvl4pPr marL="1533723" indent="0">
              <a:buNone/>
              <a:defRPr sz="1800" b="1"/>
            </a:lvl4pPr>
            <a:lvl5pPr marL="2044964" indent="0">
              <a:buNone/>
              <a:defRPr sz="1800" b="1"/>
            </a:lvl5pPr>
            <a:lvl6pPr marL="2556205" indent="0">
              <a:buNone/>
              <a:defRPr sz="1800" b="1"/>
            </a:lvl6pPr>
            <a:lvl7pPr marL="3067446" indent="0">
              <a:buNone/>
              <a:defRPr sz="1800" b="1"/>
            </a:lvl7pPr>
            <a:lvl8pPr marL="3578687" indent="0">
              <a:buNone/>
              <a:defRPr sz="1800" b="1"/>
            </a:lvl8pPr>
            <a:lvl9pPr marL="4089928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6104" y="2055056"/>
            <a:ext cx="5090917" cy="373360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53055" y="1450540"/>
            <a:ext cx="5092917" cy="604516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241" indent="0">
              <a:buNone/>
              <a:defRPr sz="2200" b="1"/>
            </a:lvl2pPr>
            <a:lvl3pPr marL="1022482" indent="0">
              <a:buNone/>
              <a:defRPr sz="2000" b="1"/>
            </a:lvl3pPr>
            <a:lvl4pPr marL="1533723" indent="0">
              <a:buNone/>
              <a:defRPr sz="1800" b="1"/>
            </a:lvl4pPr>
            <a:lvl5pPr marL="2044964" indent="0">
              <a:buNone/>
              <a:defRPr sz="1800" b="1"/>
            </a:lvl5pPr>
            <a:lvl6pPr marL="2556205" indent="0">
              <a:buNone/>
              <a:defRPr sz="1800" b="1"/>
            </a:lvl6pPr>
            <a:lvl7pPr marL="3067446" indent="0">
              <a:buNone/>
              <a:defRPr sz="1800" b="1"/>
            </a:lvl7pPr>
            <a:lvl8pPr marL="3578687" indent="0">
              <a:buNone/>
              <a:defRPr sz="1800" b="1"/>
            </a:lvl8pPr>
            <a:lvl9pPr marL="4089928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853055" y="2055056"/>
            <a:ext cx="5092917" cy="373360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7E4D6-F8DB-414C-95BE-4AFE6D9B0C92}" type="datetimeFigureOut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91765-53FE-4CD6-B863-28DB88C2CAF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93433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EC3BC-C7B3-453F-9694-6072B45E84BA}" type="datetimeFigureOut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C4A37-AB6E-4712-AFEB-68D55DF1002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3062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F5873-5599-4786-8B89-1ADBBA02B580}" type="datetimeFigureOut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8F98E-3147-48A1-9DD9-AFE3F981FA1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883478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6" y="258007"/>
            <a:ext cx="3790683" cy="109803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4811" y="258008"/>
            <a:ext cx="6441160" cy="553065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6106" y="1356038"/>
            <a:ext cx="3790683" cy="4432620"/>
          </a:xfrm>
        </p:spPr>
        <p:txBody>
          <a:bodyPr/>
          <a:lstStyle>
            <a:lvl1pPr marL="0" indent="0">
              <a:buNone/>
              <a:defRPr sz="1600"/>
            </a:lvl1pPr>
            <a:lvl2pPr marL="511241" indent="0">
              <a:buNone/>
              <a:defRPr sz="1300"/>
            </a:lvl2pPr>
            <a:lvl3pPr marL="1022482" indent="0">
              <a:buNone/>
              <a:defRPr sz="1100"/>
            </a:lvl3pPr>
            <a:lvl4pPr marL="1533723" indent="0">
              <a:buNone/>
              <a:defRPr sz="1000"/>
            </a:lvl4pPr>
            <a:lvl5pPr marL="2044964" indent="0">
              <a:buNone/>
              <a:defRPr sz="1000"/>
            </a:lvl5pPr>
            <a:lvl6pPr marL="2556205" indent="0">
              <a:buNone/>
              <a:defRPr sz="1000"/>
            </a:lvl6pPr>
            <a:lvl7pPr marL="3067446" indent="0">
              <a:buNone/>
              <a:defRPr sz="1000"/>
            </a:lvl7pPr>
            <a:lvl8pPr marL="3578687" indent="0">
              <a:buNone/>
              <a:defRPr sz="1000"/>
            </a:lvl8pPr>
            <a:lvl9pPr marL="4089928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2B322-3C63-480B-8C83-C154277C7D62}" type="datetimeFigureOut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64901-7FC5-4C99-BB94-3E593DC3256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188422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8407" y="4536123"/>
            <a:ext cx="6913245" cy="53551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58407" y="579016"/>
            <a:ext cx="6913245" cy="3888105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11241" indent="0">
              <a:buNone/>
              <a:defRPr sz="3100"/>
            </a:lvl2pPr>
            <a:lvl3pPr marL="1022482" indent="0">
              <a:buNone/>
              <a:defRPr sz="2700"/>
            </a:lvl3pPr>
            <a:lvl4pPr marL="1533723" indent="0">
              <a:buNone/>
              <a:defRPr sz="2200"/>
            </a:lvl4pPr>
            <a:lvl5pPr marL="2044964" indent="0">
              <a:buNone/>
              <a:defRPr sz="2200"/>
            </a:lvl5pPr>
            <a:lvl6pPr marL="2556205" indent="0">
              <a:buNone/>
              <a:defRPr sz="2200"/>
            </a:lvl6pPr>
            <a:lvl7pPr marL="3067446" indent="0">
              <a:buNone/>
              <a:defRPr sz="2200"/>
            </a:lvl7pPr>
            <a:lvl8pPr marL="3578687" indent="0">
              <a:buNone/>
              <a:defRPr sz="2200"/>
            </a:lvl8pPr>
            <a:lvl9pPr marL="4089928" indent="0">
              <a:buNone/>
              <a:defRPr sz="22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58407" y="5071638"/>
            <a:ext cx="6913245" cy="760520"/>
          </a:xfrm>
        </p:spPr>
        <p:txBody>
          <a:bodyPr/>
          <a:lstStyle>
            <a:lvl1pPr marL="0" indent="0">
              <a:buNone/>
              <a:defRPr sz="1600"/>
            </a:lvl1pPr>
            <a:lvl2pPr marL="511241" indent="0">
              <a:buNone/>
              <a:defRPr sz="1300"/>
            </a:lvl2pPr>
            <a:lvl3pPr marL="1022482" indent="0">
              <a:buNone/>
              <a:defRPr sz="1100"/>
            </a:lvl3pPr>
            <a:lvl4pPr marL="1533723" indent="0">
              <a:buNone/>
              <a:defRPr sz="1000"/>
            </a:lvl4pPr>
            <a:lvl5pPr marL="2044964" indent="0">
              <a:buNone/>
              <a:defRPr sz="1000"/>
            </a:lvl5pPr>
            <a:lvl6pPr marL="2556205" indent="0">
              <a:buNone/>
              <a:defRPr sz="1000"/>
            </a:lvl6pPr>
            <a:lvl7pPr marL="3067446" indent="0">
              <a:buNone/>
              <a:defRPr sz="1000"/>
            </a:lvl7pPr>
            <a:lvl8pPr marL="3578687" indent="0">
              <a:buNone/>
              <a:defRPr sz="1000"/>
            </a:lvl8pPr>
            <a:lvl9pPr marL="4089928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5E380-D82D-4330-999D-428C71CCB6A6}" type="datetimeFigureOut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9C198-335B-4F97-9FDF-D4BEA7D0758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55011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76263" y="258763"/>
            <a:ext cx="1036955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2248" tIns="51124" rIns="102248" bIns="511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76263" y="1511300"/>
            <a:ext cx="1036955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2248" tIns="51124" rIns="102248" bIns="511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76263" y="6005513"/>
            <a:ext cx="2687637" cy="346075"/>
          </a:xfrm>
          <a:prstGeom prst="rect">
            <a:avLst/>
          </a:prstGeom>
        </p:spPr>
        <p:txBody>
          <a:bodyPr vert="horz" lIns="102248" tIns="51124" rIns="102248" bIns="51124" rtlCol="0" anchor="ctr"/>
          <a:lstStyle>
            <a:lvl1pPr algn="l" defTabSz="1022482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592416-593B-4241-B297-EA47B6D55C9A}" type="datetimeFigureOut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37000" y="6005513"/>
            <a:ext cx="3648075" cy="346075"/>
          </a:xfrm>
          <a:prstGeom prst="rect">
            <a:avLst/>
          </a:prstGeom>
        </p:spPr>
        <p:txBody>
          <a:bodyPr vert="horz" lIns="102248" tIns="51124" rIns="102248" bIns="51124" rtlCol="0" anchor="ctr"/>
          <a:lstStyle>
            <a:lvl1pPr algn="ctr" defTabSz="1022482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58175" y="6005513"/>
            <a:ext cx="2687638" cy="346075"/>
          </a:xfrm>
          <a:prstGeom prst="rect">
            <a:avLst/>
          </a:prstGeom>
        </p:spPr>
        <p:txBody>
          <a:bodyPr vert="horz" wrap="square" lIns="102248" tIns="51124" rIns="102248" bIns="51124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5F43B17-7EE6-4B31-8670-B9CD655B080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0763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207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207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207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207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2235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2235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2235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2235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2588" indent="-382588" algn="l" defTabSz="1020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0263" indent="-319088" algn="l" defTabSz="1020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7938" indent="-255588" algn="l" defTabSz="1020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9113" indent="-255588" algn="l" defTabSz="1020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00288" indent="-255588" algn="l" defTabSz="1020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1826" indent="-255621" algn="l" defTabSz="102248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3067" indent="-255621" algn="l" defTabSz="102248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4308" indent="-255621" algn="l" defTabSz="102248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45549" indent="-255621" algn="l" defTabSz="102248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241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482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3723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4964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6205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67446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78687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89928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-3175"/>
            <a:ext cx="10493375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Прямоугольник 1"/>
          <p:cNvSpPr>
            <a:spLocks noChangeArrowheads="1"/>
          </p:cNvSpPr>
          <p:nvPr/>
        </p:nvSpPr>
        <p:spPr bwMode="auto">
          <a:xfrm>
            <a:off x="1008063" y="1944688"/>
            <a:ext cx="4284662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95288"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5750" defTabSz="395288">
              <a:spcBef>
                <a:spcPct val="20000"/>
              </a:spcBef>
              <a:buFont typeface="Arial" panose="020B0604020202020204" pitchFamily="34" charset="0"/>
              <a:buChar char="–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8600" defTabSz="395288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8600" defTabSz="395288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8600" defTabSz="395288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8600" defTabSz="3952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8600" defTabSz="3952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8600" defTabSz="3952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8600" defTabSz="3952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 dirty="0">
              <a:solidFill>
                <a:srgbClr val="3B4555"/>
              </a:solidFill>
              <a:latin typeface="Futura PT Medium" pitchFamily="34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65188" y="1223963"/>
            <a:ext cx="9217025" cy="2979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defTabSz="1022482" eaLnBrk="1" fontAlgn="auto" hangingPunct="1">
              <a:spcAft>
                <a:spcPts val="0"/>
              </a:spcAft>
              <a:defRPr/>
            </a:pPr>
            <a:endParaRPr lang="ru-RU" sz="3600" dirty="0">
              <a:solidFill>
                <a:srgbClr val="3B4555"/>
              </a:solidFill>
              <a:latin typeface="Trebuchet MS" panose="020B0603020202020204" pitchFamily="34" charset="0"/>
            </a:endParaRPr>
          </a:p>
        </p:txBody>
      </p:sp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635938" y="1312843"/>
            <a:ext cx="10237667" cy="461664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СПЕЦИАЛЬНЫЕ СОЦИАЛЬНЫЕ ВЫПЛАТЫ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МЕДИЦИНСКИМ И ИНЫМ РАБОТНИКАМ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УЧАСТВУЮЩИМ В БОРЬБЕ С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COVID-19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(Постановление Правительства Российской Федерации от 30.10.2020 №1762)</a:t>
            </a:r>
          </a:p>
          <a:p>
            <a:pPr>
              <a:spcBef>
                <a:spcPct val="0"/>
              </a:spcBef>
              <a:buNone/>
              <a:defRPr/>
            </a:pP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ВНЕСЕНИИ ИЗМЕНЕНИЙ В ПОСТАНОЛЕНИЕ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ПРАВИТЕЛЬСТВА КЕМЕРОВСКОЙ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КУЗБАССА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03.04.2020 №216</a:t>
            </a:r>
          </a:p>
          <a:p>
            <a:pPr>
              <a:spcBef>
                <a:spcPct val="0"/>
              </a:spcBef>
              <a:buNone/>
              <a:defRPr/>
            </a:pP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  <a:defRPr/>
            </a:pP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Начальник отдела отраслевого планирования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нормирования труда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Красиков Павел Борисович</a:t>
            </a:r>
            <a:endParaRPr lang="en-US" alt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2" name="Рисунок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244475"/>
            <a:ext cx="754063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263" y="258763"/>
            <a:ext cx="10369550" cy="930821"/>
          </a:xfrm>
        </p:spPr>
        <p:txBody>
          <a:bodyPr/>
          <a:lstStyle/>
          <a:p>
            <a:r>
              <a:rPr lang="ru-RU" sz="2400" dirty="0"/>
              <a:t>Областные стимулирующие выплаты за работу с пациентами с </a:t>
            </a:r>
            <a:r>
              <a:rPr lang="en-US" sz="2400" dirty="0"/>
              <a:t>COVID-19</a:t>
            </a:r>
            <a:br>
              <a:rPr lang="en-US" sz="2400" dirty="0"/>
            </a:br>
            <a:r>
              <a:rPr lang="en-US" sz="2400" dirty="0"/>
              <a:t>(</a:t>
            </a:r>
            <a:r>
              <a:rPr lang="ru-RU" sz="2400" dirty="0"/>
              <a:t>постановление Правительства Кемеровской области Кузбасса</a:t>
            </a:r>
            <a:br>
              <a:rPr lang="ru-RU" sz="2400" dirty="0"/>
            </a:br>
            <a:r>
              <a:rPr lang="ru-RU" sz="2400" dirty="0"/>
              <a:t>от 03.04.2020 №216)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263" y="1511300"/>
            <a:ext cx="10369550" cy="4609107"/>
          </a:xfrm>
        </p:spPr>
        <p:txBody>
          <a:bodyPr/>
          <a:lstStyle/>
          <a:p>
            <a:pPr algn="just"/>
            <a:endParaRPr lang="ru-RU" sz="2000" dirty="0">
              <a:solidFill>
                <a:srgbClr val="FF0000"/>
              </a:solidFill>
            </a:endParaRPr>
          </a:p>
          <a:p>
            <a:pPr algn="just"/>
            <a:endParaRPr lang="ru-RU" sz="2000" dirty="0">
              <a:solidFill>
                <a:srgbClr val="00B050"/>
              </a:solidFill>
            </a:endParaRPr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5" y="10765"/>
            <a:ext cx="779463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1636" y="155228"/>
            <a:ext cx="15779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>
            <a:cxnSpLocks/>
          </p:cNvCxnSpPr>
          <p:nvPr/>
        </p:nvCxnSpPr>
        <p:spPr>
          <a:xfrm>
            <a:off x="1368549" y="1278313"/>
            <a:ext cx="8135937" cy="0"/>
          </a:xfrm>
          <a:prstGeom prst="line">
            <a:avLst/>
          </a:prstGeom>
          <a:ln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911599" y="1724889"/>
            <a:ext cx="9001000" cy="2741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66207" y="4764831"/>
            <a:ext cx="8928992" cy="601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3059" y="1505861"/>
            <a:ext cx="9793088" cy="13310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45504" y="1437582"/>
            <a:ext cx="8568952" cy="4230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tx1"/>
                </a:solidFill>
              </a:rPr>
              <a:t>По графику с выходом из мед. организации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301775"/>
              </p:ext>
            </p:extLst>
          </p:nvPr>
        </p:nvGraphicFramePr>
        <p:xfrm>
          <a:off x="1366589" y="1950763"/>
          <a:ext cx="942861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7178">
                  <a:extLst>
                    <a:ext uri="{9D8B030D-6E8A-4147-A177-3AD203B41FA5}">
                      <a16:colId xmlns:a16="http://schemas.microsoft.com/office/drawing/2014/main" val="2607998049"/>
                    </a:ext>
                  </a:extLst>
                </a:gridCol>
                <a:gridCol w="2819878">
                  <a:extLst>
                    <a:ext uri="{9D8B030D-6E8A-4147-A177-3AD203B41FA5}">
                      <a16:colId xmlns:a16="http://schemas.microsoft.com/office/drawing/2014/main" val="4079911583"/>
                    </a:ext>
                  </a:extLst>
                </a:gridCol>
                <a:gridCol w="1561554">
                  <a:extLst>
                    <a:ext uri="{9D8B030D-6E8A-4147-A177-3AD203B41FA5}">
                      <a16:colId xmlns:a16="http://schemas.microsoft.com/office/drawing/2014/main" val="33496824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Категория персонала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Стоимость часа,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ru-RU" dirty="0"/>
                        <a:t>Максимальный</a:t>
                      </a:r>
                      <a:r>
                        <a:rPr lang="ru-RU" baseline="0" dirty="0"/>
                        <a:t> размер выплаты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51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Врачи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416,66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100 000,00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106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Средний мед. персонал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208,33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70 000,00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351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Младший мед. Персонал, прочий</a:t>
                      </a:r>
                      <a:r>
                        <a:rPr lang="ru-RU" baseline="0" dirty="0"/>
                        <a:t> персонал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145,83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35 000,00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848514"/>
                  </a:ext>
                </a:extLst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377180" y="5063111"/>
            <a:ext cx="828092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Размер стимулирующей выплаты составит =416,66 х 240 = 99 998,40 руб.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105948"/>
              </p:ext>
            </p:extLst>
          </p:nvPr>
        </p:nvGraphicFramePr>
        <p:xfrm>
          <a:off x="1070097" y="4233665"/>
          <a:ext cx="9842502" cy="571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4544">
                  <a:extLst>
                    <a:ext uri="{9D8B030D-6E8A-4147-A177-3AD203B41FA5}">
                      <a16:colId xmlns:a16="http://schemas.microsoft.com/office/drawing/2014/main" val="4162403437"/>
                    </a:ext>
                  </a:extLst>
                </a:gridCol>
                <a:gridCol w="333267">
                  <a:extLst>
                    <a:ext uri="{9D8B030D-6E8A-4147-A177-3AD203B41FA5}">
                      <a16:colId xmlns:a16="http://schemas.microsoft.com/office/drawing/2014/main" val="37790107"/>
                    </a:ext>
                  </a:extLst>
                </a:gridCol>
                <a:gridCol w="317398">
                  <a:extLst>
                    <a:ext uri="{9D8B030D-6E8A-4147-A177-3AD203B41FA5}">
                      <a16:colId xmlns:a16="http://schemas.microsoft.com/office/drawing/2014/main" val="1779502371"/>
                    </a:ext>
                  </a:extLst>
                </a:gridCol>
                <a:gridCol w="317398">
                  <a:extLst>
                    <a:ext uri="{9D8B030D-6E8A-4147-A177-3AD203B41FA5}">
                      <a16:colId xmlns:a16="http://schemas.microsoft.com/office/drawing/2014/main" val="2330548093"/>
                    </a:ext>
                  </a:extLst>
                </a:gridCol>
                <a:gridCol w="241222">
                  <a:extLst>
                    <a:ext uri="{9D8B030D-6E8A-4147-A177-3AD203B41FA5}">
                      <a16:colId xmlns:a16="http://schemas.microsoft.com/office/drawing/2014/main" val="2618048622"/>
                    </a:ext>
                  </a:extLst>
                </a:gridCol>
                <a:gridCol w="304702">
                  <a:extLst>
                    <a:ext uri="{9D8B030D-6E8A-4147-A177-3AD203B41FA5}">
                      <a16:colId xmlns:a16="http://schemas.microsoft.com/office/drawing/2014/main" val="1898412684"/>
                    </a:ext>
                  </a:extLst>
                </a:gridCol>
                <a:gridCol w="304702">
                  <a:extLst>
                    <a:ext uri="{9D8B030D-6E8A-4147-A177-3AD203B41FA5}">
                      <a16:colId xmlns:a16="http://schemas.microsoft.com/office/drawing/2014/main" val="2535246812"/>
                    </a:ext>
                  </a:extLst>
                </a:gridCol>
                <a:gridCol w="203134">
                  <a:extLst>
                    <a:ext uri="{9D8B030D-6E8A-4147-A177-3AD203B41FA5}">
                      <a16:colId xmlns:a16="http://schemas.microsoft.com/office/drawing/2014/main" val="2387976767"/>
                    </a:ext>
                  </a:extLst>
                </a:gridCol>
                <a:gridCol w="203134">
                  <a:extLst>
                    <a:ext uri="{9D8B030D-6E8A-4147-A177-3AD203B41FA5}">
                      <a16:colId xmlns:a16="http://schemas.microsoft.com/office/drawing/2014/main" val="4203117979"/>
                    </a:ext>
                  </a:extLst>
                </a:gridCol>
                <a:gridCol w="304702">
                  <a:extLst>
                    <a:ext uri="{9D8B030D-6E8A-4147-A177-3AD203B41FA5}">
                      <a16:colId xmlns:a16="http://schemas.microsoft.com/office/drawing/2014/main" val="450519617"/>
                    </a:ext>
                  </a:extLst>
                </a:gridCol>
                <a:gridCol w="304702">
                  <a:extLst>
                    <a:ext uri="{9D8B030D-6E8A-4147-A177-3AD203B41FA5}">
                      <a16:colId xmlns:a16="http://schemas.microsoft.com/office/drawing/2014/main" val="3717180637"/>
                    </a:ext>
                  </a:extLst>
                </a:gridCol>
                <a:gridCol w="304702">
                  <a:extLst>
                    <a:ext uri="{9D8B030D-6E8A-4147-A177-3AD203B41FA5}">
                      <a16:colId xmlns:a16="http://schemas.microsoft.com/office/drawing/2014/main" val="223597720"/>
                    </a:ext>
                  </a:extLst>
                </a:gridCol>
                <a:gridCol w="304702">
                  <a:extLst>
                    <a:ext uri="{9D8B030D-6E8A-4147-A177-3AD203B41FA5}">
                      <a16:colId xmlns:a16="http://schemas.microsoft.com/office/drawing/2014/main" val="626418156"/>
                    </a:ext>
                  </a:extLst>
                </a:gridCol>
                <a:gridCol w="304702">
                  <a:extLst>
                    <a:ext uri="{9D8B030D-6E8A-4147-A177-3AD203B41FA5}">
                      <a16:colId xmlns:a16="http://schemas.microsoft.com/office/drawing/2014/main" val="3231023912"/>
                    </a:ext>
                  </a:extLst>
                </a:gridCol>
                <a:gridCol w="203134">
                  <a:extLst>
                    <a:ext uri="{9D8B030D-6E8A-4147-A177-3AD203B41FA5}">
                      <a16:colId xmlns:a16="http://schemas.microsoft.com/office/drawing/2014/main" val="1443248164"/>
                    </a:ext>
                  </a:extLst>
                </a:gridCol>
                <a:gridCol w="203134">
                  <a:extLst>
                    <a:ext uri="{9D8B030D-6E8A-4147-A177-3AD203B41FA5}">
                      <a16:colId xmlns:a16="http://schemas.microsoft.com/office/drawing/2014/main" val="478613461"/>
                    </a:ext>
                  </a:extLst>
                </a:gridCol>
                <a:gridCol w="304702">
                  <a:extLst>
                    <a:ext uri="{9D8B030D-6E8A-4147-A177-3AD203B41FA5}">
                      <a16:colId xmlns:a16="http://schemas.microsoft.com/office/drawing/2014/main" val="1721332648"/>
                    </a:ext>
                  </a:extLst>
                </a:gridCol>
                <a:gridCol w="304702">
                  <a:extLst>
                    <a:ext uri="{9D8B030D-6E8A-4147-A177-3AD203B41FA5}">
                      <a16:colId xmlns:a16="http://schemas.microsoft.com/office/drawing/2014/main" val="909796680"/>
                    </a:ext>
                  </a:extLst>
                </a:gridCol>
                <a:gridCol w="304702">
                  <a:extLst>
                    <a:ext uri="{9D8B030D-6E8A-4147-A177-3AD203B41FA5}">
                      <a16:colId xmlns:a16="http://schemas.microsoft.com/office/drawing/2014/main" val="2181966054"/>
                    </a:ext>
                  </a:extLst>
                </a:gridCol>
                <a:gridCol w="304702">
                  <a:extLst>
                    <a:ext uri="{9D8B030D-6E8A-4147-A177-3AD203B41FA5}">
                      <a16:colId xmlns:a16="http://schemas.microsoft.com/office/drawing/2014/main" val="2822555106"/>
                    </a:ext>
                  </a:extLst>
                </a:gridCol>
                <a:gridCol w="304702">
                  <a:extLst>
                    <a:ext uri="{9D8B030D-6E8A-4147-A177-3AD203B41FA5}">
                      <a16:colId xmlns:a16="http://schemas.microsoft.com/office/drawing/2014/main" val="1379914431"/>
                    </a:ext>
                  </a:extLst>
                </a:gridCol>
                <a:gridCol w="203134">
                  <a:extLst>
                    <a:ext uri="{9D8B030D-6E8A-4147-A177-3AD203B41FA5}">
                      <a16:colId xmlns:a16="http://schemas.microsoft.com/office/drawing/2014/main" val="64159662"/>
                    </a:ext>
                  </a:extLst>
                </a:gridCol>
                <a:gridCol w="203134">
                  <a:extLst>
                    <a:ext uri="{9D8B030D-6E8A-4147-A177-3AD203B41FA5}">
                      <a16:colId xmlns:a16="http://schemas.microsoft.com/office/drawing/2014/main" val="2135744443"/>
                    </a:ext>
                  </a:extLst>
                </a:gridCol>
                <a:gridCol w="304702">
                  <a:extLst>
                    <a:ext uri="{9D8B030D-6E8A-4147-A177-3AD203B41FA5}">
                      <a16:colId xmlns:a16="http://schemas.microsoft.com/office/drawing/2014/main" val="1642653820"/>
                    </a:ext>
                  </a:extLst>
                </a:gridCol>
                <a:gridCol w="304702">
                  <a:extLst>
                    <a:ext uri="{9D8B030D-6E8A-4147-A177-3AD203B41FA5}">
                      <a16:colId xmlns:a16="http://schemas.microsoft.com/office/drawing/2014/main" val="1699021900"/>
                    </a:ext>
                  </a:extLst>
                </a:gridCol>
                <a:gridCol w="304702">
                  <a:extLst>
                    <a:ext uri="{9D8B030D-6E8A-4147-A177-3AD203B41FA5}">
                      <a16:colId xmlns:a16="http://schemas.microsoft.com/office/drawing/2014/main" val="586990434"/>
                    </a:ext>
                  </a:extLst>
                </a:gridCol>
                <a:gridCol w="304702">
                  <a:extLst>
                    <a:ext uri="{9D8B030D-6E8A-4147-A177-3AD203B41FA5}">
                      <a16:colId xmlns:a16="http://schemas.microsoft.com/office/drawing/2014/main" val="894015446"/>
                    </a:ext>
                  </a:extLst>
                </a:gridCol>
                <a:gridCol w="304702">
                  <a:extLst>
                    <a:ext uri="{9D8B030D-6E8A-4147-A177-3AD203B41FA5}">
                      <a16:colId xmlns:a16="http://schemas.microsoft.com/office/drawing/2014/main" val="2420811394"/>
                    </a:ext>
                  </a:extLst>
                </a:gridCol>
                <a:gridCol w="203134">
                  <a:extLst>
                    <a:ext uri="{9D8B030D-6E8A-4147-A177-3AD203B41FA5}">
                      <a16:colId xmlns:a16="http://schemas.microsoft.com/office/drawing/2014/main" val="4163658262"/>
                    </a:ext>
                  </a:extLst>
                </a:gridCol>
                <a:gridCol w="203134">
                  <a:extLst>
                    <a:ext uri="{9D8B030D-6E8A-4147-A177-3AD203B41FA5}">
                      <a16:colId xmlns:a16="http://schemas.microsoft.com/office/drawing/2014/main" val="395640142"/>
                    </a:ext>
                  </a:extLst>
                </a:gridCol>
                <a:gridCol w="330094">
                  <a:extLst>
                    <a:ext uri="{9D8B030D-6E8A-4147-A177-3AD203B41FA5}">
                      <a16:colId xmlns:a16="http://schemas.microsoft.com/office/drawing/2014/main" val="2840577025"/>
                    </a:ext>
                  </a:extLst>
                </a:gridCol>
                <a:gridCol w="393573">
                  <a:extLst>
                    <a:ext uri="{9D8B030D-6E8A-4147-A177-3AD203B41FA5}">
                      <a16:colId xmlns:a16="http://schemas.microsoft.com/office/drawing/2014/main" val="342193336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Должность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итого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0848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Врач инфекционист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981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104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1588"/>
            <a:ext cx="95123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720725" y="2592388"/>
            <a:ext cx="4445000" cy="10779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БЛАГОДАРЮ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ЗА ВНИМАНИЕ!</a:t>
            </a:r>
          </a:p>
        </p:txBody>
      </p:sp>
      <p:pic>
        <p:nvPicPr>
          <p:cNvPr id="10244" name="Рисунок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8" y="244475"/>
            <a:ext cx="754062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104624" y="326099"/>
            <a:ext cx="9004604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9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организации работники которых, могут получать специальную социальную выплату</a:t>
            </a:r>
            <a:endParaRPr lang="ru-RU" sz="1890" b="1" dirty="0">
              <a:solidFill>
                <a:schemeClr val="bg1"/>
              </a:solidFill>
            </a:endParaRPr>
          </a:p>
        </p:txBody>
      </p:sp>
      <p:sp>
        <p:nvSpPr>
          <p:cNvPr id="3" name="AutoShape 8" descr="http://www.clipartbest.com/cliparts/aie/6bX/aie6bXyGT.jpg"/>
          <p:cNvSpPr>
            <a:spLocks noChangeAspect="1" noChangeArrowheads="1"/>
          </p:cNvSpPr>
          <p:nvPr/>
        </p:nvSpPr>
        <p:spPr bwMode="auto">
          <a:xfrm>
            <a:off x="1224533" y="-144004"/>
            <a:ext cx="288008" cy="288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6402" tIns="43201" rIns="86402" bIns="43201" numCol="1" anchor="t" anchorCtr="0" compatLnSpc="1">
            <a:prstTxWarp prst="textNoShape">
              <a:avLst/>
            </a:prstTxWarp>
          </a:bodyPr>
          <a:lstStyle/>
          <a:p>
            <a:endParaRPr lang="ru-RU" sz="1890"/>
          </a:p>
        </p:txBody>
      </p:sp>
      <p:sp>
        <p:nvSpPr>
          <p:cNvPr id="4" name="Прямоугольник 3"/>
          <p:cNvSpPr/>
          <p:nvPr/>
        </p:nvSpPr>
        <p:spPr>
          <a:xfrm>
            <a:off x="5840095" y="272081"/>
            <a:ext cx="184731" cy="499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2646" b="1" dirty="0">
              <a:solidFill>
                <a:schemeClr val="bg1"/>
              </a:solidFill>
            </a:endParaRPr>
          </a:p>
        </p:txBody>
      </p:sp>
      <p:pic>
        <p:nvPicPr>
          <p:cNvPr id="10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779463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638" y="144463"/>
            <a:ext cx="15779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Прямая соединительная линия 12"/>
          <p:cNvCxnSpPr>
            <a:cxnSpLocks/>
          </p:cNvCxnSpPr>
          <p:nvPr/>
        </p:nvCxnSpPr>
        <p:spPr>
          <a:xfrm>
            <a:off x="1224533" y="1151855"/>
            <a:ext cx="8135937" cy="0"/>
          </a:xfrm>
          <a:prstGeom prst="line">
            <a:avLst/>
          </a:prstGeom>
          <a:ln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76263" y="1421830"/>
            <a:ext cx="10369550" cy="4366195"/>
          </a:xfrm>
        </p:spPr>
        <p:txBody>
          <a:bodyPr/>
          <a:lstStyle/>
          <a:p>
            <a:pPr algn="ctr"/>
            <a:r>
              <a:rPr lang="ru-RU" sz="2000" dirty="0"/>
              <a:t>Специальная социальная выплата осуществляется работникам медицинских и иных организаций в соответствии с перечнем медицинских  и иных организаций который формируется Министерством здравоохранения Кузбасса на основании информации размещенной в информационно ресурсе учета информации в целях предотвращения распространения новой </a:t>
            </a:r>
            <a:r>
              <a:rPr lang="ru-RU" sz="2000" dirty="0" err="1"/>
              <a:t>коронавирусной</a:t>
            </a:r>
            <a:r>
              <a:rPr lang="ru-RU" sz="2000" dirty="0"/>
              <a:t> инфекции (</a:t>
            </a:r>
            <a:r>
              <a:rPr lang="en-US" sz="2000" dirty="0"/>
              <a:t>COVID-19) </a:t>
            </a:r>
            <a:r>
              <a:rPr lang="ru-RU" sz="2000" dirty="0"/>
              <a:t>в порядке, установленном постановлением Правительства Российской Федерации от 31.03.2020г. №373 «Об утверждении Временных правил учета информации в целях предотвращения распространения новой </a:t>
            </a:r>
            <a:r>
              <a:rPr lang="ru-RU" sz="2000" dirty="0" err="1"/>
              <a:t>коронавирусной</a:t>
            </a:r>
            <a:r>
              <a:rPr lang="ru-RU" sz="2000" dirty="0"/>
              <a:t> инфекции (</a:t>
            </a:r>
            <a:r>
              <a:rPr lang="en-US" sz="2000" dirty="0"/>
              <a:t>COVID-19)</a:t>
            </a:r>
            <a:r>
              <a:rPr lang="ru-RU" sz="2000" dirty="0"/>
              <a:t>»</a:t>
            </a:r>
          </a:p>
          <a:p>
            <a:pPr algn="ctr"/>
            <a:endParaRPr lang="ru-RU" sz="2000" dirty="0"/>
          </a:p>
          <a:p>
            <a:pPr marL="0" indent="0" algn="ctr">
              <a:buNone/>
            </a:pPr>
            <a:r>
              <a:rPr lang="ru-RU" sz="2000" dirty="0">
                <a:solidFill>
                  <a:srgbClr val="00B050"/>
                </a:solidFill>
              </a:rPr>
              <a:t>«Федеральный регистр пациентов с новой </a:t>
            </a:r>
            <a:r>
              <a:rPr lang="ru-RU" sz="2000" dirty="0" err="1">
                <a:solidFill>
                  <a:srgbClr val="00B050"/>
                </a:solidFill>
              </a:rPr>
              <a:t>коронавирусной</a:t>
            </a:r>
            <a:r>
              <a:rPr lang="ru-RU" sz="2000" dirty="0">
                <a:solidFill>
                  <a:srgbClr val="00B050"/>
                </a:solidFill>
              </a:rPr>
              <a:t> инфекцией»</a:t>
            </a:r>
          </a:p>
        </p:txBody>
      </p:sp>
    </p:spTree>
    <p:extLst>
      <p:ext uri="{BB962C8B-B14F-4D97-AF65-F5344CB8AC3E}">
        <p14:creationId xmlns:p14="http://schemas.microsoft.com/office/powerpoint/2010/main" val="1638402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Учет дней оказания помощи пациентам с </a:t>
            </a:r>
            <a:r>
              <a:rPr lang="en-US" sz="2400" dirty="0"/>
              <a:t>COVID-19</a:t>
            </a:r>
            <a:r>
              <a:rPr lang="ru-RU" sz="2400" dirty="0"/>
              <a:t>, дней контакта с пациентом с </a:t>
            </a:r>
            <a:r>
              <a:rPr lang="en-US" sz="2400" dirty="0"/>
              <a:t>COVID-19</a:t>
            </a:r>
            <a:r>
              <a:rPr lang="ru-RU" sz="2400" dirty="0"/>
              <a:t> при выполнении должностных обязанностей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263" y="1511300"/>
            <a:ext cx="10369550" cy="4609107"/>
          </a:xfrm>
        </p:spPr>
        <p:txBody>
          <a:bodyPr/>
          <a:lstStyle/>
          <a:p>
            <a:pPr algn="just"/>
            <a:endParaRPr lang="ru-RU" sz="2000" dirty="0">
              <a:solidFill>
                <a:srgbClr val="FF0000"/>
              </a:solidFill>
            </a:endParaRPr>
          </a:p>
          <a:p>
            <a:pPr algn="just"/>
            <a:endParaRPr lang="ru-RU" sz="2000" dirty="0">
              <a:solidFill>
                <a:srgbClr val="00B050"/>
              </a:solidFill>
            </a:endParaRPr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5" y="10765"/>
            <a:ext cx="779463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1636" y="155228"/>
            <a:ext cx="15779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>
            <a:cxnSpLocks/>
          </p:cNvCxnSpPr>
          <p:nvPr/>
        </p:nvCxnSpPr>
        <p:spPr>
          <a:xfrm>
            <a:off x="1368549" y="1278313"/>
            <a:ext cx="8135937" cy="0"/>
          </a:xfrm>
          <a:prstGeom prst="line">
            <a:avLst/>
          </a:prstGeom>
          <a:ln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624657" y="1524001"/>
            <a:ext cx="914400" cy="914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1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66207" y="1297881"/>
            <a:ext cx="9001000" cy="2741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Учет </a:t>
            </a:r>
            <a:r>
              <a:rPr lang="ru-RU" dirty="0">
                <a:solidFill>
                  <a:schemeClr val="tx1"/>
                </a:solidFill>
              </a:rPr>
              <a:t>отработанного времени за дни работы в соответствующем календарном месяце, в которые работник привлекался к оказанию медицинской помощи (участию в оказании, обеспечению оказания медицинской помощи) по диагностике и лечению новой </a:t>
            </a:r>
            <a:r>
              <a:rPr lang="ru-RU" dirty="0" err="1">
                <a:solidFill>
                  <a:schemeClr val="tx1"/>
                </a:solidFill>
              </a:rPr>
              <a:t>коронавирусной</a:t>
            </a:r>
            <a:r>
              <a:rPr lang="ru-RU" dirty="0">
                <a:solidFill>
                  <a:schemeClr val="tx1"/>
                </a:solidFill>
              </a:rPr>
              <a:t> инфекции </a:t>
            </a:r>
            <a:r>
              <a:rPr lang="en-US" dirty="0">
                <a:solidFill>
                  <a:schemeClr val="tx1"/>
                </a:solidFill>
              </a:rPr>
              <a:t>COVID-19</a:t>
            </a:r>
            <a:r>
              <a:rPr lang="ru-RU" dirty="0">
                <a:solidFill>
                  <a:schemeClr val="tx1"/>
                </a:solidFill>
              </a:rPr>
              <a:t>, контактировал с пациентами с установленным диагнозом новой </a:t>
            </a:r>
            <a:r>
              <a:rPr lang="ru-RU" dirty="0" err="1">
                <a:solidFill>
                  <a:schemeClr val="tx1"/>
                </a:solidFill>
              </a:rPr>
              <a:t>коронавирусной</a:t>
            </a:r>
            <a:r>
              <a:rPr lang="ru-RU" dirty="0">
                <a:solidFill>
                  <a:schemeClr val="tx1"/>
                </a:solidFill>
              </a:rPr>
              <a:t> инфекции (</a:t>
            </a:r>
            <a:r>
              <a:rPr lang="en-US" dirty="0">
                <a:solidFill>
                  <a:schemeClr val="tx1"/>
                </a:solidFill>
              </a:rPr>
              <a:t>COVID-19</a:t>
            </a:r>
            <a:r>
              <a:rPr lang="ru-RU" dirty="0">
                <a:solidFill>
                  <a:schemeClr val="tx1"/>
                </a:solidFill>
              </a:rPr>
              <a:t>) при выполнении должностных обязанностей независимо  от длительности контакта с пациентом в эти дни – </a:t>
            </a:r>
            <a:r>
              <a:rPr lang="ru-RU" b="1" dirty="0">
                <a:solidFill>
                  <a:srgbClr val="00B050"/>
                </a:solidFill>
              </a:rPr>
              <a:t>осуществляется в табеле учета рабочего времени</a:t>
            </a:r>
          </a:p>
        </p:txBody>
      </p:sp>
      <p:sp>
        <p:nvSpPr>
          <p:cNvPr id="9" name="Овал 8"/>
          <p:cNvSpPr/>
          <p:nvPr/>
        </p:nvSpPr>
        <p:spPr>
          <a:xfrm>
            <a:off x="573920" y="4608239"/>
            <a:ext cx="914400" cy="914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66207" y="4764831"/>
            <a:ext cx="8928992" cy="601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Обозначения для табеля учета рабочего времени - </a:t>
            </a:r>
            <a:r>
              <a:rPr lang="ru-RU" b="1" dirty="0">
                <a:solidFill>
                  <a:srgbClr val="00B050"/>
                </a:solidFill>
              </a:rPr>
              <a:t>КВ</a:t>
            </a:r>
          </a:p>
        </p:txBody>
      </p:sp>
    </p:spTree>
    <p:extLst>
      <p:ext uri="{BB962C8B-B14F-4D97-AF65-F5344CB8AC3E}">
        <p14:creationId xmlns:p14="http://schemas.microsoft.com/office/powerpoint/2010/main" val="118925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Учет дней оказания помощи пациентам с </a:t>
            </a:r>
            <a:r>
              <a:rPr lang="en-US" sz="2400" dirty="0"/>
              <a:t>COVID-19</a:t>
            </a:r>
            <a:r>
              <a:rPr lang="ru-RU" sz="2400" dirty="0"/>
              <a:t>, дней контакта с пациентом с </a:t>
            </a:r>
            <a:r>
              <a:rPr lang="en-US" sz="2400" dirty="0"/>
              <a:t>COVID-19</a:t>
            </a:r>
            <a:r>
              <a:rPr lang="ru-RU" sz="2400" dirty="0"/>
              <a:t> при выполнении должностных обязанностей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263" y="1511300"/>
            <a:ext cx="10369550" cy="4609107"/>
          </a:xfrm>
        </p:spPr>
        <p:txBody>
          <a:bodyPr/>
          <a:lstStyle/>
          <a:p>
            <a:pPr algn="just"/>
            <a:endParaRPr lang="ru-RU" sz="2000" dirty="0">
              <a:solidFill>
                <a:srgbClr val="FF0000"/>
              </a:solidFill>
            </a:endParaRPr>
          </a:p>
          <a:p>
            <a:pPr algn="just"/>
            <a:endParaRPr lang="ru-RU" sz="2000" dirty="0">
              <a:solidFill>
                <a:srgbClr val="00B050"/>
              </a:solidFill>
            </a:endParaRPr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5" y="10765"/>
            <a:ext cx="779463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1636" y="155228"/>
            <a:ext cx="15779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>
            <a:cxnSpLocks/>
          </p:cNvCxnSpPr>
          <p:nvPr/>
        </p:nvCxnSpPr>
        <p:spPr>
          <a:xfrm>
            <a:off x="1368549" y="1278313"/>
            <a:ext cx="8135937" cy="0"/>
          </a:xfrm>
          <a:prstGeom prst="line">
            <a:avLst/>
          </a:prstGeom>
          <a:ln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505521" y="1552402"/>
            <a:ext cx="8928992" cy="90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Учет времени по основной должности и должности занимаемой в рамках совместительства производиться отдельно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Например: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22747" y="1487641"/>
            <a:ext cx="914400" cy="85660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896941" y="3233746"/>
            <a:ext cx="4752528" cy="590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7,8 / 7,8 КВ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896941" y="3971248"/>
            <a:ext cx="4752528" cy="826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3,9 / 0 КВ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96541" y="3198775"/>
            <a:ext cx="3190179" cy="621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Иванов А.А.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Врач-терапевт участковый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296542" y="3971249"/>
            <a:ext cx="3190180" cy="826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Иванов А.А.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Врач-терапевт участковый (совм.)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08509" y="4801976"/>
            <a:ext cx="10225136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B050"/>
                </a:solidFill>
              </a:rPr>
              <a:t>Для начисления специальной социальной выплаты по совместительству действует такие же условия т.е. оказание помощи пациенту с подтвержденным диагнозом, или контакт с пациентом с подтвержденным диагнозом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296541" y="2691152"/>
            <a:ext cx="3190179" cy="438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Ф.И.О.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852887" y="2691152"/>
            <a:ext cx="4763343" cy="438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12 ноября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9691686" y="2691152"/>
            <a:ext cx="1620294" cy="429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/>
              <a:t>Специальная социальная выплата</a:t>
            </a:r>
          </a:p>
        </p:txBody>
      </p:sp>
      <p:sp>
        <p:nvSpPr>
          <p:cNvPr id="21" name="Овал 20"/>
          <p:cNvSpPr/>
          <p:nvPr/>
        </p:nvSpPr>
        <p:spPr>
          <a:xfrm>
            <a:off x="10215314" y="3228826"/>
            <a:ext cx="586283" cy="5951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Да</a:t>
            </a:r>
          </a:p>
        </p:txBody>
      </p:sp>
      <p:sp>
        <p:nvSpPr>
          <p:cNvPr id="22" name="Овал 21"/>
          <p:cNvSpPr/>
          <p:nvPr/>
        </p:nvSpPr>
        <p:spPr>
          <a:xfrm>
            <a:off x="10225733" y="4030950"/>
            <a:ext cx="648072" cy="6274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Нет</a:t>
            </a:r>
          </a:p>
        </p:txBody>
      </p:sp>
    </p:spTree>
    <p:extLst>
      <p:ext uri="{BB962C8B-B14F-4D97-AF65-F5344CB8AC3E}">
        <p14:creationId xmlns:p14="http://schemas.microsoft.com/office/powerpoint/2010/main" val="303050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Учет дней оказания помощи пациентам с </a:t>
            </a:r>
            <a:r>
              <a:rPr lang="en-US" sz="2400" dirty="0"/>
              <a:t>COVID-19</a:t>
            </a:r>
            <a:r>
              <a:rPr lang="ru-RU" sz="2400" dirty="0"/>
              <a:t>, дней контакта с пациентом с </a:t>
            </a:r>
            <a:r>
              <a:rPr lang="en-US" sz="2400" dirty="0"/>
              <a:t>COVID-19</a:t>
            </a:r>
            <a:r>
              <a:rPr lang="ru-RU" sz="2400" dirty="0"/>
              <a:t> при выполнении должностных обязанностей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263" y="1511300"/>
            <a:ext cx="10369550" cy="4609107"/>
          </a:xfrm>
        </p:spPr>
        <p:txBody>
          <a:bodyPr/>
          <a:lstStyle/>
          <a:p>
            <a:pPr algn="just"/>
            <a:endParaRPr lang="ru-RU" sz="2000" dirty="0">
              <a:solidFill>
                <a:srgbClr val="FF0000"/>
              </a:solidFill>
            </a:endParaRPr>
          </a:p>
          <a:p>
            <a:pPr algn="just"/>
            <a:endParaRPr lang="ru-RU" sz="2000" dirty="0">
              <a:solidFill>
                <a:srgbClr val="00B050"/>
              </a:solidFill>
            </a:endParaRPr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5" y="10765"/>
            <a:ext cx="779463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1636" y="155228"/>
            <a:ext cx="15779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>
            <a:cxnSpLocks/>
          </p:cNvCxnSpPr>
          <p:nvPr/>
        </p:nvCxnSpPr>
        <p:spPr>
          <a:xfrm>
            <a:off x="1368549" y="1278313"/>
            <a:ext cx="8135937" cy="0"/>
          </a:xfrm>
          <a:prstGeom prst="line">
            <a:avLst/>
          </a:prstGeom>
          <a:ln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505521" y="1552401"/>
            <a:ext cx="8928992" cy="16156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Учет времени в случае продолжительности смены 24 часа в рамках одной занимаемой должности: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Фактическое число нормативных смен будет определяться как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22747" y="1487641"/>
            <a:ext cx="914400" cy="85660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4</a:t>
            </a:r>
          </a:p>
        </p:txBody>
      </p:sp>
      <p:sp>
        <p:nvSpPr>
          <p:cNvPr id="7" name="Деление 6"/>
          <p:cNvSpPr/>
          <p:nvPr/>
        </p:nvSpPr>
        <p:spPr>
          <a:xfrm>
            <a:off x="5184489" y="3812701"/>
            <a:ext cx="504056" cy="554361"/>
          </a:xfrm>
          <a:prstGeom prst="mathDivid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192295" y="3306440"/>
            <a:ext cx="1799716" cy="124241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24 часа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951875" y="3370880"/>
            <a:ext cx="2022982" cy="118375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Нормативная смена час.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(например 7,8 час.)</a:t>
            </a:r>
          </a:p>
        </p:txBody>
      </p:sp>
      <p:sp>
        <p:nvSpPr>
          <p:cNvPr id="20" name="Равно 19"/>
          <p:cNvSpPr/>
          <p:nvPr/>
        </p:nvSpPr>
        <p:spPr>
          <a:xfrm>
            <a:off x="7992999" y="3191737"/>
            <a:ext cx="575097" cy="1488510"/>
          </a:xfrm>
          <a:prstGeom prst="mathEqual">
            <a:avLst>
              <a:gd name="adj1" fmla="val 23520"/>
              <a:gd name="adj2" fmla="val 0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742243" y="3370880"/>
            <a:ext cx="1106979" cy="117797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3,1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152525" y="4883049"/>
            <a:ext cx="9433048" cy="877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B050"/>
                </a:solidFill>
              </a:rPr>
              <a:t>Таким образом, оплата в данном случае будет произведена за 3,1 смены</a:t>
            </a:r>
          </a:p>
        </p:txBody>
      </p:sp>
    </p:spTree>
    <p:extLst>
      <p:ext uri="{BB962C8B-B14F-4D97-AF65-F5344CB8AC3E}">
        <p14:creationId xmlns:p14="http://schemas.microsoft.com/office/powerpoint/2010/main" val="710965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Пример расчета специальной социальной выплаты врачу-терапевту участковому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ru-RU" sz="1400" b="1" dirty="0"/>
          </a:p>
          <a:p>
            <a:pPr marL="0" indent="0" algn="just">
              <a:buNone/>
            </a:pPr>
            <a:r>
              <a:rPr lang="ru-RU" sz="1400" b="1" dirty="0"/>
              <a:t>                  Расчет нормативной смены (часы) </a:t>
            </a:r>
          </a:p>
          <a:p>
            <a:pPr marL="0" indent="0" algn="just">
              <a:buNone/>
            </a:pPr>
            <a:endParaRPr lang="ru-RU" sz="1400" b="1" dirty="0"/>
          </a:p>
          <a:p>
            <a:pPr marL="1080000" indent="0" algn="just">
              <a:buNone/>
            </a:pPr>
            <a:endParaRPr lang="ru-RU" sz="1400" b="1" dirty="0"/>
          </a:p>
          <a:p>
            <a:pPr marL="1080000" indent="0" algn="just">
              <a:buNone/>
            </a:pPr>
            <a:r>
              <a:rPr lang="ru-RU" sz="1400" b="1" dirty="0"/>
              <a:t>Подсчитывается отработанное время по табелю учета рабочего времени за дни работы в соответствующем календарном месяце, в которые работник привлекался к оказанию (участию в оказании, обеспечению оказания медицинской помощи) пациентам с новой коронавирусной инфекцией </a:t>
            </a:r>
            <a:r>
              <a:rPr lang="en-US" sz="1400" b="1" dirty="0"/>
              <a:t>(COVID-19)</a:t>
            </a:r>
            <a:r>
              <a:rPr lang="ru-RU" sz="1400" b="1" dirty="0"/>
              <a:t>, независимо от длительности контакта с пациентом в эти дни</a:t>
            </a:r>
          </a:p>
          <a:p>
            <a:pPr marL="0" indent="0" algn="ctr">
              <a:buNone/>
            </a:pPr>
            <a:endParaRPr lang="ru-RU" sz="1800" u="sng" dirty="0">
              <a:solidFill>
                <a:srgbClr val="00B05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779463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638" y="144463"/>
            <a:ext cx="15779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>
            <a:off x="1440557" y="1256282"/>
            <a:ext cx="8135937" cy="0"/>
          </a:xfrm>
          <a:prstGeom prst="line">
            <a:avLst/>
          </a:prstGeom>
          <a:ln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Стрелка вправо 3"/>
          <p:cNvSpPr/>
          <p:nvPr/>
        </p:nvSpPr>
        <p:spPr>
          <a:xfrm>
            <a:off x="4248869" y="1674535"/>
            <a:ext cx="978408" cy="48463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436740" y="1359150"/>
            <a:ext cx="1044600" cy="5577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>
                <a:solidFill>
                  <a:schemeClr val="tx1"/>
                </a:solidFill>
              </a:rPr>
              <a:t>39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527686" y="1916851"/>
            <a:ext cx="828576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514663" y="1991597"/>
            <a:ext cx="882340" cy="3897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4" name="Овал 13"/>
          <p:cNvSpPr/>
          <p:nvPr/>
        </p:nvSpPr>
        <p:spPr>
          <a:xfrm>
            <a:off x="576263" y="1524001"/>
            <a:ext cx="710096" cy="59657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1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742057" y="2400601"/>
            <a:ext cx="10287360" cy="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492659" y="2492298"/>
            <a:ext cx="793700" cy="63664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2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76263" y="5288298"/>
            <a:ext cx="10369550" cy="999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11" name="Равно 10"/>
          <p:cNvSpPr/>
          <p:nvPr/>
        </p:nvSpPr>
        <p:spPr>
          <a:xfrm>
            <a:off x="6507668" y="1674535"/>
            <a:ext cx="693529" cy="446042"/>
          </a:xfrm>
          <a:prstGeom prst="mathEqual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488874" y="1582316"/>
            <a:ext cx="1364744" cy="538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>
                <a:solidFill>
                  <a:schemeClr val="tx1"/>
                </a:solidFill>
              </a:rPr>
              <a:t>7,8 час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565285"/>
              </p:ext>
            </p:extLst>
          </p:nvPr>
        </p:nvGraphicFramePr>
        <p:xfrm>
          <a:off x="864489" y="3712536"/>
          <a:ext cx="10009121" cy="19758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7554">
                  <a:extLst>
                    <a:ext uri="{9D8B030D-6E8A-4147-A177-3AD203B41FA5}">
                      <a16:colId xmlns:a16="http://schemas.microsoft.com/office/drawing/2014/main" val="115763905"/>
                    </a:ext>
                  </a:extLst>
                </a:gridCol>
                <a:gridCol w="688306">
                  <a:extLst>
                    <a:ext uri="{9D8B030D-6E8A-4147-A177-3AD203B41FA5}">
                      <a16:colId xmlns:a16="http://schemas.microsoft.com/office/drawing/2014/main" val="2989076545"/>
                    </a:ext>
                  </a:extLst>
                </a:gridCol>
                <a:gridCol w="157736">
                  <a:extLst>
                    <a:ext uri="{9D8B030D-6E8A-4147-A177-3AD203B41FA5}">
                      <a16:colId xmlns:a16="http://schemas.microsoft.com/office/drawing/2014/main" val="2001576701"/>
                    </a:ext>
                  </a:extLst>
                </a:gridCol>
                <a:gridCol w="344152">
                  <a:extLst>
                    <a:ext uri="{9D8B030D-6E8A-4147-A177-3AD203B41FA5}">
                      <a16:colId xmlns:a16="http://schemas.microsoft.com/office/drawing/2014/main" val="1596200364"/>
                    </a:ext>
                  </a:extLst>
                </a:gridCol>
                <a:gridCol w="272455">
                  <a:extLst>
                    <a:ext uri="{9D8B030D-6E8A-4147-A177-3AD203B41FA5}">
                      <a16:colId xmlns:a16="http://schemas.microsoft.com/office/drawing/2014/main" val="1447028002"/>
                    </a:ext>
                  </a:extLst>
                </a:gridCol>
                <a:gridCol w="272455">
                  <a:extLst>
                    <a:ext uri="{9D8B030D-6E8A-4147-A177-3AD203B41FA5}">
                      <a16:colId xmlns:a16="http://schemas.microsoft.com/office/drawing/2014/main" val="2303014339"/>
                    </a:ext>
                  </a:extLst>
                </a:gridCol>
                <a:gridCol w="272455">
                  <a:extLst>
                    <a:ext uri="{9D8B030D-6E8A-4147-A177-3AD203B41FA5}">
                      <a16:colId xmlns:a16="http://schemas.microsoft.com/office/drawing/2014/main" val="1398624265"/>
                    </a:ext>
                  </a:extLst>
                </a:gridCol>
                <a:gridCol w="272455">
                  <a:extLst>
                    <a:ext uri="{9D8B030D-6E8A-4147-A177-3AD203B41FA5}">
                      <a16:colId xmlns:a16="http://schemas.microsoft.com/office/drawing/2014/main" val="3745309224"/>
                    </a:ext>
                  </a:extLst>
                </a:gridCol>
                <a:gridCol w="157736">
                  <a:extLst>
                    <a:ext uri="{9D8B030D-6E8A-4147-A177-3AD203B41FA5}">
                      <a16:colId xmlns:a16="http://schemas.microsoft.com/office/drawing/2014/main" val="3358723623"/>
                    </a:ext>
                  </a:extLst>
                </a:gridCol>
                <a:gridCol w="157736">
                  <a:extLst>
                    <a:ext uri="{9D8B030D-6E8A-4147-A177-3AD203B41FA5}">
                      <a16:colId xmlns:a16="http://schemas.microsoft.com/office/drawing/2014/main" val="811659652"/>
                    </a:ext>
                  </a:extLst>
                </a:gridCol>
                <a:gridCol w="272455">
                  <a:extLst>
                    <a:ext uri="{9D8B030D-6E8A-4147-A177-3AD203B41FA5}">
                      <a16:colId xmlns:a16="http://schemas.microsoft.com/office/drawing/2014/main" val="4032192817"/>
                    </a:ext>
                  </a:extLst>
                </a:gridCol>
                <a:gridCol w="272455">
                  <a:extLst>
                    <a:ext uri="{9D8B030D-6E8A-4147-A177-3AD203B41FA5}">
                      <a16:colId xmlns:a16="http://schemas.microsoft.com/office/drawing/2014/main" val="1110226291"/>
                    </a:ext>
                  </a:extLst>
                </a:gridCol>
                <a:gridCol w="272455">
                  <a:extLst>
                    <a:ext uri="{9D8B030D-6E8A-4147-A177-3AD203B41FA5}">
                      <a16:colId xmlns:a16="http://schemas.microsoft.com/office/drawing/2014/main" val="3904892588"/>
                    </a:ext>
                  </a:extLst>
                </a:gridCol>
                <a:gridCol w="272455">
                  <a:extLst>
                    <a:ext uri="{9D8B030D-6E8A-4147-A177-3AD203B41FA5}">
                      <a16:colId xmlns:a16="http://schemas.microsoft.com/office/drawing/2014/main" val="2774680882"/>
                    </a:ext>
                  </a:extLst>
                </a:gridCol>
                <a:gridCol w="272455">
                  <a:extLst>
                    <a:ext uri="{9D8B030D-6E8A-4147-A177-3AD203B41FA5}">
                      <a16:colId xmlns:a16="http://schemas.microsoft.com/office/drawing/2014/main" val="4230508793"/>
                    </a:ext>
                  </a:extLst>
                </a:gridCol>
                <a:gridCol w="229435">
                  <a:extLst>
                    <a:ext uri="{9D8B030D-6E8A-4147-A177-3AD203B41FA5}">
                      <a16:colId xmlns:a16="http://schemas.microsoft.com/office/drawing/2014/main" val="2760518876"/>
                    </a:ext>
                  </a:extLst>
                </a:gridCol>
                <a:gridCol w="229435">
                  <a:extLst>
                    <a:ext uri="{9D8B030D-6E8A-4147-A177-3AD203B41FA5}">
                      <a16:colId xmlns:a16="http://schemas.microsoft.com/office/drawing/2014/main" val="4049394821"/>
                    </a:ext>
                  </a:extLst>
                </a:gridCol>
                <a:gridCol w="272455">
                  <a:extLst>
                    <a:ext uri="{9D8B030D-6E8A-4147-A177-3AD203B41FA5}">
                      <a16:colId xmlns:a16="http://schemas.microsoft.com/office/drawing/2014/main" val="3674430868"/>
                    </a:ext>
                  </a:extLst>
                </a:gridCol>
                <a:gridCol w="272455">
                  <a:extLst>
                    <a:ext uri="{9D8B030D-6E8A-4147-A177-3AD203B41FA5}">
                      <a16:colId xmlns:a16="http://schemas.microsoft.com/office/drawing/2014/main" val="2384633767"/>
                    </a:ext>
                  </a:extLst>
                </a:gridCol>
                <a:gridCol w="272455">
                  <a:extLst>
                    <a:ext uri="{9D8B030D-6E8A-4147-A177-3AD203B41FA5}">
                      <a16:colId xmlns:a16="http://schemas.microsoft.com/office/drawing/2014/main" val="433648908"/>
                    </a:ext>
                  </a:extLst>
                </a:gridCol>
                <a:gridCol w="272455">
                  <a:extLst>
                    <a:ext uri="{9D8B030D-6E8A-4147-A177-3AD203B41FA5}">
                      <a16:colId xmlns:a16="http://schemas.microsoft.com/office/drawing/2014/main" val="1568748095"/>
                    </a:ext>
                  </a:extLst>
                </a:gridCol>
                <a:gridCol w="272455">
                  <a:extLst>
                    <a:ext uri="{9D8B030D-6E8A-4147-A177-3AD203B41FA5}">
                      <a16:colId xmlns:a16="http://schemas.microsoft.com/office/drawing/2014/main" val="1861589477"/>
                    </a:ext>
                  </a:extLst>
                </a:gridCol>
                <a:gridCol w="229435">
                  <a:extLst>
                    <a:ext uri="{9D8B030D-6E8A-4147-A177-3AD203B41FA5}">
                      <a16:colId xmlns:a16="http://schemas.microsoft.com/office/drawing/2014/main" val="3315931352"/>
                    </a:ext>
                  </a:extLst>
                </a:gridCol>
                <a:gridCol w="229435">
                  <a:extLst>
                    <a:ext uri="{9D8B030D-6E8A-4147-A177-3AD203B41FA5}">
                      <a16:colId xmlns:a16="http://schemas.microsoft.com/office/drawing/2014/main" val="2915834136"/>
                    </a:ext>
                  </a:extLst>
                </a:gridCol>
                <a:gridCol w="272455">
                  <a:extLst>
                    <a:ext uri="{9D8B030D-6E8A-4147-A177-3AD203B41FA5}">
                      <a16:colId xmlns:a16="http://schemas.microsoft.com/office/drawing/2014/main" val="3400371355"/>
                    </a:ext>
                  </a:extLst>
                </a:gridCol>
                <a:gridCol w="272455">
                  <a:extLst>
                    <a:ext uri="{9D8B030D-6E8A-4147-A177-3AD203B41FA5}">
                      <a16:colId xmlns:a16="http://schemas.microsoft.com/office/drawing/2014/main" val="3874011121"/>
                    </a:ext>
                  </a:extLst>
                </a:gridCol>
                <a:gridCol w="272455">
                  <a:extLst>
                    <a:ext uri="{9D8B030D-6E8A-4147-A177-3AD203B41FA5}">
                      <a16:colId xmlns:a16="http://schemas.microsoft.com/office/drawing/2014/main" val="2922085042"/>
                    </a:ext>
                  </a:extLst>
                </a:gridCol>
                <a:gridCol w="272455">
                  <a:extLst>
                    <a:ext uri="{9D8B030D-6E8A-4147-A177-3AD203B41FA5}">
                      <a16:colId xmlns:a16="http://schemas.microsoft.com/office/drawing/2014/main" val="3387398020"/>
                    </a:ext>
                  </a:extLst>
                </a:gridCol>
                <a:gridCol w="272455">
                  <a:extLst>
                    <a:ext uri="{9D8B030D-6E8A-4147-A177-3AD203B41FA5}">
                      <a16:colId xmlns:a16="http://schemas.microsoft.com/office/drawing/2014/main" val="1630045605"/>
                    </a:ext>
                  </a:extLst>
                </a:gridCol>
                <a:gridCol w="229435">
                  <a:extLst>
                    <a:ext uri="{9D8B030D-6E8A-4147-A177-3AD203B41FA5}">
                      <a16:colId xmlns:a16="http://schemas.microsoft.com/office/drawing/2014/main" val="3881041803"/>
                    </a:ext>
                  </a:extLst>
                </a:gridCol>
                <a:gridCol w="229435">
                  <a:extLst>
                    <a:ext uri="{9D8B030D-6E8A-4147-A177-3AD203B41FA5}">
                      <a16:colId xmlns:a16="http://schemas.microsoft.com/office/drawing/2014/main" val="3300627796"/>
                    </a:ext>
                  </a:extLst>
                </a:gridCol>
                <a:gridCol w="258115">
                  <a:extLst>
                    <a:ext uri="{9D8B030D-6E8A-4147-A177-3AD203B41FA5}">
                      <a16:colId xmlns:a16="http://schemas.microsoft.com/office/drawing/2014/main" val="2336203697"/>
                    </a:ext>
                  </a:extLst>
                </a:gridCol>
                <a:gridCol w="444531">
                  <a:extLst>
                    <a:ext uri="{9D8B030D-6E8A-4147-A177-3AD203B41FA5}">
                      <a16:colId xmlns:a16="http://schemas.microsoft.com/office/drawing/2014/main" val="1755291600"/>
                    </a:ext>
                  </a:extLst>
                </a:gridCol>
              </a:tblGrid>
              <a:tr h="2744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Должность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итого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166650"/>
                  </a:ext>
                </a:extLst>
              </a:tr>
              <a:tr h="8232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Врач терапевт участковый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Учет отработанного времени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7,8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7,8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155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7472654"/>
                  </a:ext>
                </a:extLst>
              </a:tr>
              <a:tr h="878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КВ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78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9572956"/>
                  </a:ext>
                </a:extLst>
              </a:tr>
            </a:tbl>
          </a:graphicData>
        </a:graphic>
      </p:graphicFrame>
      <p:sp>
        <p:nvSpPr>
          <p:cNvPr id="17" name="Овал 16"/>
          <p:cNvSpPr/>
          <p:nvPr/>
        </p:nvSpPr>
        <p:spPr>
          <a:xfrm>
            <a:off x="10453353" y="5318806"/>
            <a:ext cx="576064" cy="56671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391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Пример расчета специальной социальной выплаты врачу-терапевту участковому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ru-RU" sz="1400" b="1" dirty="0"/>
          </a:p>
          <a:p>
            <a:pPr marL="0" indent="0" algn="just">
              <a:buNone/>
            </a:pPr>
            <a:endParaRPr lang="ru-RU" sz="1400" b="1" dirty="0"/>
          </a:p>
          <a:p>
            <a:pPr marL="0" indent="0" algn="just">
              <a:buNone/>
            </a:pPr>
            <a:endParaRPr lang="ru-RU" sz="1400" b="1" dirty="0"/>
          </a:p>
          <a:p>
            <a:pPr marL="0" indent="0" algn="just">
              <a:buNone/>
            </a:pPr>
            <a:r>
              <a:rPr lang="ru-RU" sz="1400" b="1" dirty="0"/>
              <a:t>     </a:t>
            </a:r>
          </a:p>
          <a:p>
            <a:pPr marL="1080000" indent="0" algn="just">
              <a:spcBef>
                <a:spcPts val="0"/>
              </a:spcBef>
              <a:buNone/>
            </a:pPr>
            <a:r>
              <a:rPr lang="ru-RU" sz="1400" b="1" dirty="0"/>
              <a:t>Расчет фактического числа </a:t>
            </a:r>
          </a:p>
          <a:p>
            <a:pPr marL="1080000" indent="0" algn="just">
              <a:spcBef>
                <a:spcPts val="0"/>
              </a:spcBef>
              <a:buNone/>
            </a:pPr>
            <a:r>
              <a:rPr lang="ru-RU" sz="1400" b="1" dirty="0"/>
              <a:t>нормативных смен в календарном</a:t>
            </a:r>
          </a:p>
          <a:p>
            <a:pPr marL="1080000" indent="0" algn="just">
              <a:spcBef>
                <a:spcPts val="0"/>
              </a:spcBef>
              <a:buNone/>
            </a:pPr>
            <a:r>
              <a:rPr lang="ru-RU" sz="1400" b="1" dirty="0"/>
              <a:t>месяце, подлежащих к оплате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400" b="1" dirty="0"/>
          </a:p>
          <a:p>
            <a:pPr marL="0" indent="0" algn="just">
              <a:buNone/>
            </a:pPr>
            <a:endParaRPr lang="ru-RU" sz="1400" b="1" dirty="0"/>
          </a:p>
          <a:p>
            <a:pPr marL="0" indent="0" algn="just">
              <a:buNone/>
            </a:pPr>
            <a:endParaRPr lang="ru-RU" sz="1400" b="1" dirty="0"/>
          </a:p>
          <a:p>
            <a:pPr marL="1080000" indent="0" algn="just">
              <a:spcBef>
                <a:spcPts val="0"/>
              </a:spcBef>
              <a:buNone/>
            </a:pPr>
            <a:endParaRPr lang="ru-RU" sz="1400" b="1" dirty="0"/>
          </a:p>
          <a:p>
            <a:pPr marL="1080000" indent="0" algn="just">
              <a:spcBef>
                <a:spcPts val="0"/>
              </a:spcBef>
              <a:buNone/>
            </a:pPr>
            <a:endParaRPr lang="ru-RU" sz="1400" b="1" dirty="0"/>
          </a:p>
          <a:p>
            <a:pPr marL="1080000" indent="0" algn="just">
              <a:spcBef>
                <a:spcPts val="0"/>
              </a:spcBef>
              <a:buNone/>
            </a:pPr>
            <a:endParaRPr lang="ru-RU" sz="1400" b="1" dirty="0"/>
          </a:p>
          <a:p>
            <a:pPr marL="1080000" indent="0" algn="just">
              <a:spcBef>
                <a:spcPts val="0"/>
              </a:spcBef>
              <a:buNone/>
            </a:pPr>
            <a:r>
              <a:rPr lang="ru-RU" sz="1400" b="1" dirty="0"/>
              <a:t>  Расчет </a:t>
            </a:r>
          </a:p>
          <a:p>
            <a:pPr marL="1080000" indent="0" algn="just">
              <a:spcBef>
                <a:spcPts val="0"/>
              </a:spcBef>
              <a:buNone/>
            </a:pPr>
            <a:r>
              <a:rPr lang="ru-RU" sz="1400" b="1" dirty="0"/>
              <a:t>  специальной выплаты </a:t>
            </a:r>
          </a:p>
          <a:p>
            <a:pPr marL="1080000" indent="0" algn="just">
              <a:spcBef>
                <a:spcPts val="0"/>
              </a:spcBef>
              <a:buNone/>
            </a:pPr>
            <a:r>
              <a:rPr lang="ru-RU" sz="1400" b="1" dirty="0"/>
              <a:t>  за календарный месяц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779463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638" y="144463"/>
            <a:ext cx="15779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>
            <a:off x="1440557" y="1256282"/>
            <a:ext cx="8135937" cy="0"/>
          </a:xfrm>
          <a:prstGeom prst="line">
            <a:avLst/>
          </a:prstGeom>
          <a:ln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Стрелка вправо 3"/>
          <p:cNvSpPr/>
          <p:nvPr/>
        </p:nvSpPr>
        <p:spPr>
          <a:xfrm>
            <a:off x="4471305" y="2452639"/>
            <a:ext cx="978408" cy="48463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508525" y="2253802"/>
            <a:ext cx="1476648" cy="3471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>
                <a:solidFill>
                  <a:schemeClr val="tx1"/>
                </a:solidFill>
              </a:rPr>
              <a:t>78 час.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17021" y="2686645"/>
            <a:ext cx="1257932" cy="1230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473005" y="2772369"/>
            <a:ext cx="1585608" cy="4677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</a:rPr>
              <a:t>7,8 час.</a:t>
            </a:r>
          </a:p>
        </p:txBody>
      </p:sp>
      <p:sp>
        <p:nvSpPr>
          <p:cNvPr id="14" name="Овал 13"/>
          <p:cNvSpPr/>
          <p:nvPr/>
        </p:nvSpPr>
        <p:spPr>
          <a:xfrm>
            <a:off x="750528" y="2334394"/>
            <a:ext cx="914400" cy="914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3</a:t>
            </a:r>
          </a:p>
        </p:txBody>
      </p:sp>
      <p:cxnSp>
        <p:nvCxnSpPr>
          <p:cNvPr id="16" name="Прямая соединительная линия 15"/>
          <p:cNvCxnSpPr>
            <a:endCxn id="3" idx="3"/>
          </p:cNvCxnSpPr>
          <p:nvPr/>
        </p:nvCxnSpPr>
        <p:spPr>
          <a:xfrm>
            <a:off x="658453" y="3649662"/>
            <a:ext cx="10287360" cy="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802960" y="4282677"/>
            <a:ext cx="914400" cy="914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4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3921970" y="4594991"/>
            <a:ext cx="978408" cy="48463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829093" y="3708595"/>
            <a:ext cx="800528" cy="22574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101220" y="3883521"/>
            <a:ext cx="1159563" cy="2169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</a:rPr>
              <a:t>2430</a:t>
            </a:r>
            <a:r>
              <a:rPr lang="ru-RU" sz="1600" i="1" dirty="0">
                <a:solidFill>
                  <a:schemeClr val="tx1"/>
                </a:solidFill>
              </a:rPr>
              <a:t> руб.</a:t>
            </a:r>
          </a:p>
          <a:p>
            <a:pPr algn="ctr"/>
            <a:endParaRPr lang="ru-RU" sz="1600" i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678702" y="3756028"/>
            <a:ext cx="854466" cy="22451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</a:rPr>
              <a:t>1,3 </a:t>
            </a:r>
          </a:p>
        </p:txBody>
      </p:sp>
      <p:sp>
        <p:nvSpPr>
          <p:cNvPr id="11" name="Умножение 10"/>
          <p:cNvSpPr/>
          <p:nvPr/>
        </p:nvSpPr>
        <p:spPr>
          <a:xfrm>
            <a:off x="5712945" y="4481836"/>
            <a:ext cx="281578" cy="752226"/>
          </a:xfrm>
          <a:prstGeom prst="mathMultiply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множение 21"/>
          <p:cNvSpPr/>
          <p:nvPr/>
        </p:nvSpPr>
        <p:spPr>
          <a:xfrm>
            <a:off x="7290427" y="4444131"/>
            <a:ext cx="281578" cy="752226"/>
          </a:xfrm>
          <a:prstGeom prst="mathMultiply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542362" y="2316559"/>
            <a:ext cx="1225346" cy="6896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3" name="Равно 22"/>
          <p:cNvSpPr/>
          <p:nvPr/>
        </p:nvSpPr>
        <p:spPr>
          <a:xfrm>
            <a:off x="6985173" y="2474141"/>
            <a:ext cx="693529" cy="446042"/>
          </a:xfrm>
          <a:prstGeom prst="mathEqual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Равно 23"/>
          <p:cNvSpPr/>
          <p:nvPr/>
        </p:nvSpPr>
        <p:spPr>
          <a:xfrm>
            <a:off x="8639495" y="4614286"/>
            <a:ext cx="693529" cy="446042"/>
          </a:xfrm>
          <a:prstGeom prst="mathEqual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442268" y="3832127"/>
            <a:ext cx="1359329" cy="2169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</a:rPr>
              <a:t>31 590</a:t>
            </a:r>
            <a:r>
              <a:rPr lang="ru-RU" sz="1600" i="1" dirty="0">
                <a:solidFill>
                  <a:schemeClr val="tx1"/>
                </a:solidFill>
              </a:rPr>
              <a:t> руб.</a:t>
            </a:r>
          </a:p>
          <a:p>
            <a:pPr algn="ctr"/>
            <a:endParaRPr lang="ru-RU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904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263" y="258763"/>
            <a:ext cx="10369550" cy="930821"/>
          </a:xfrm>
        </p:spPr>
        <p:txBody>
          <a:bodyPr/>
          <a:lstStyle/>
          <a:p>
            <a:r>
              <a:rPr lang="ru-RU" sz="2400" dirty="0"/>
              <a:t>Областные стимулирующие выплаты за работу с пациентами с </a:t>
            </a:r>
            <a:r>
              <a:rPr lang="en-US" sz="2400" dirty="0"/>
              <a:t>COVID-19</a:t>
            </a:r>
            <a:br>
              <a:rPr lang="en-US" sz="2400" dirty="0"/>
            </a:br>
            <a:r>
              <a:rPr lang="en-US" sz="2400" dirty="0"/>
              <a:t>(</a:t>
            </a:r>
            <a:r>
              <a:rPr lang="ru-RU" sz="2400" dirty="0"/>
              <a:t>постановление Правительства Кемеровской области Кузбасса</a:t>
            </a:r>
            <a:br>
              <a:rPr lang="ru-RU" sz="2400" dirty="0"/>
            </a:br>
            <a:r>
              <a:rPr lang="ru-RU" sz="2400" dirty="0"/>
              <a:t>от 03.04.2020 №216)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263" y="1511300"/>
            <a:ext cx="10369550" cy="4609107"/>
          </a:xfrm>
        </p:spPr>
        <p:txBody>
          <a:bodyPr/>
          <a:lstStyle/>
          <a:p>
            <a:pPr algn="just"/>
            <a:endParaRPr lang="ru-RU" sz="2000" dirty="0">
              <a:solidFill>
                <a:srgbClr val="FF0000"/>
              </a:solidFill>
            </a:endParaRPr>
          </a:p>
          <a:p>
            <a:pPr algn="just"/>
            <a:endParaRPr lang="ru-RU" sz="2000" dirty="0">
              <a:solidFill>
                <a:srgbClr val="00B050"/>
              </a:solidFill>
            </a:endParaRPr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5" y="10765"/>
            <a:ext cx="779463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1636" y="155228"/>
            <a:ext cx="15779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>
            <a:cxnSpLocks/>
          </p:cNvCxnSpPr>
          <p:nvPr/>
        </p:nvCxnSpPr>
        <p:spPr>
          <a:xfrm>
            <a:off x="1368549" y="1278313"/>
            <a:ext cx="8135937" cy="0"/>
          </a:xfrm>
          <a:prstGeom prst="line">
            <a:avLst/>
          </a:prstGeom>
          <a:ln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911599" y="1724889"/>
            <a:ext cx="9001000" cy="2741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66207" y="4764831"/>
            <a:ext cx="8928992" cy="601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24533" y="1600029"/>
            <a:ext cx="9217024" cy="1568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B050"/>
                </a:solidFill>
              </a:rPr>
              <a:t>График работы работников перепрофилированных стационаров, работа в которых организована в соответствии с приказом  Минздрава РФ от 19.03.2020 №198н, должен быть составлен в соответствии с соблюдением норм </a:t>
            </a:r>
          </a:p>
          <a:p>
            <a:pPr algn="ctr"/>
            <a:r>
              <a:rPr lang="ru-RU" dirty="0">
                <a:solidFill>
                  <a:srgbClr val="00B050"/>
                </a:solidFill>
              </a:rPr>
              <a:t>Трудового законодательства РФ (с соблюдением междусменного перерыва)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36501" y="3372192"/>
            <a:ext cx="3888432" cy="13926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Непрерывное пребывание в течении 14 календарных дней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343923" y="3372485"/>
            <a:ext cx="3796927" cy="14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 графику с выходом из мед.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261437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263" y="258763"/>
            <a:ext cx="10369550" cy="930821"/>
          </a:xfrm>
        </p:spPr>
        <p:txBody>
          <a:bodyPr/>
          <a:lstStyle/>
          <a:p>
            <a:r>
              <a:rPr lang="ru-RU" sz="2400" dirty="0"/>
              <a:t>Областные стимулирующие выплаты за работу с пациентами с </a:t>
            </a:r>
            <a:r>
              <a:rPr lang="en-US" sz="2400" dirty="0"/>
              <a:t>COVID-19</a:t>
            </a:r>
            <a:br>
              <a:rPr lang="en-US" sz="2400" dirty="0"/>
            </a:br>
            <a:r>
              <a:rPr lang="en-US" sz="2400" dirty="0"/>
              <a:t>(</a:t>
            </a:r>
            <a:r>
              <a:rPr lang="ru-RU" sz="2400" dirty="0"/>
              <a:t>постановление Правительства Кемеровской области Кузбасса</a:t>
            </a:r>
            <a:br>
              <a:rPr lang="ru-RU" sz="2400" dirty="0"/>
            </a:br>
            <a:r>
              <a:rPr lang="ru-RU" sz="2400" dirty="0"/>
              <a:t>от 03.04.2020 №216)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263" y="1511300"/>
            <a:ext cx="10369550" cy="4609107"/>
          </a:xfrm>
        </p:spPr>
        <p:txBody>
          <a:bodyPr/>
          <a:lstStyle/>
          <a:p>
            <a:pPr algn="just"/>
            <a:endParaRPr lang="ru-RU" sz="2000" dirty="0">
              <a:solidFill>
                <a:srgbClr val="FF0000"/>
              </a:solidFill>
            </a:endParaRPr>
          </a:p>
          <a:p>
            <a:pPr algn="just"/>
            <a:endParaRPr lang="ru-RU" sz="2000" dirty="0">
              <a:solidFill>
                <a:srgbClr val="00B050"/>
              </a:solidFill>
            </a:endParaRPr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5" y="10765"/>
            <a:ext cx="779463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1636" y="155228"/>
            <a:ext cx="15779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>
            <a:cxnSpLocks/>
          </p:cNvCxnSpPr>
          <p:nvPr/>
        </p:nvCxnSpPr>
        <p:spPr>
          <a:xfrm>
            <a:off x="1368549" y="1278313"/>
            <a:ext cx="8135937" cy="0"/>
          </a:xfrm>
          <a:prstGeom prst="line">
            <a:avLst/>
          </a:prstGeom>
          <a:ln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911599" y="1724889"/>
            <a:ext cx="9001000" cy="2741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66207" y="4764831"/>
            <a:ext cx="8928992" cy="601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3059" y="1505861"/>
            <a:ext cx="9793088" cy="13310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52525" y="1424882"/>
            <a:ext cx="8568952" cy="4230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Непрерывное пребывание в течении 14 календарных дней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701788"/>
              </p:ext>
            </p:extLst>
          </p:nvPr>
        </p:nvGraphicFramePr>
        <p:xfrm>
          <a:off x="1366589" y="1950763"/>
          <a:ext cx="9146976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7156">
                  <a:extLst>
                    <a:ext uri="{9D8B030D-6E8A-4147-A177-3AD203B41FA5}">
                      <a16:colId xmlns:a16="http://schemas.microsoft.com/office/drawing/2014/main" val="2607998049"/>
                    </a:ext>
                  </a:extLst>
                </a:gridCol>
                <a:gridCol w="1514910">
                  <a:extLst>
                    <a:ext uri="{9D8B030D-6E8A-4147-A177-3AD203B41FA5}">
                      <a16:colId xmlns:a16="http://schemas.microsoft.com/office/drawing/2014/main" val="4079911583"/>
                    </a:ext>
                  </a:extLst>
                </a:gridCol>
                <a:gridCol w="1514910">
                  <a:extLst>
                    <a:ext uri="{9D8B030D-6E8A-4147-A177-3AD203B41FA5}">
                      <a16:colId xmlns:a16="http://schemas.microsoft.com/office/drawing/2014/main" val="242406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Категория персонала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Стоимость часа,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Максимальный</a:t>
                      </a:r>
                      <a:r>
                        <a:rPr lang="ru-RU" baseline="0" dirty="0"/>
                        <a:t> размер выплаты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51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Врачи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595,23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100 000,00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106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Средний мед. персонал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416,66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70 000,00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351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Младший мед. Персонал, прочий</a:t>
                      </a:r>
                      <a:r>
                        <a:rPr lang="ru-RU" baseline="0" dirty="0"/>
                        <a:t> персонал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208,33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35 000,00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848514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835061"/>
              </p:ext>
            </p:extLst>
          </p:nvPr>
        </p:nvGraphicFramePr>
        <p:xfrm>
          <a:off x="813475" y="4518341"/>
          <a:ext cx="9895126" cy="7669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0451">
                  <a:extLst>
                    <a:ext uri="{9D8B030D-6E8A-4147-A177-3AD203B41FA5}">
                      <a16:colId xmlns:a16="http://schemas.microsoft.com/office/drawing/2014/main" val="1520268128"/>
                    </a:ext>
                  </a:extLst>
                </a:gridCol>
                <a:gridCol w="335049">
                  <a:extLst>
                    <a:ext uri="{9D8B030D-6E8A-4147-A177-3AD203B41FA5}">
                      <a16:colId xmlns:a16="http://schemas.microsoft.com/office/drawing/2014/main" val="764721919"/>
                    </a:ext>
                  </a:extLst>
                </a:gridCol>
                <a:gridCol w="319095">
                  <a:extLst>
                    <a:ext uri="{9D8B030D-6E8A-4147-A177-3AD203B41FA5}">
                      <a16:colId xmlns:a16="http://schemas.microsoft.com/office/drawing/2014/main" val="3963187044"/>
                    </a:ext>
                  </a:extLst>
                </a:gridCol>
                <a:gridCol w="319095">
                  <a:extLst>
                    <a:ext uri="{9D8B030D-6E8A-4147-A177-3AD203B41FA5}">
                      <a16:colId xmlns:a16="http://schemas.microsoft.com/office/drawing/2014/main" val="3477324570"/>
                    </a:ext>
                  </a:extLst>
                </a:gridCol>
                <a:gridCol w="242512">
                  <a:extLst>
                    <a:ext uri="{9D8B030D-6E8A-4147-A177-3AD203B41FA5}">
                      <a16:colId xmlns:a16="http://schemas.microsoft.com/office/drawing/2014/main" val="3582307795"/>
                    </a:ext>
                  </a:extLst>
                </a:gridCol>
                <a:gridCol w="306331">
                  <a:extLst>
                    <a:ext uri="{9D8B030D-6E8A-4147-A177-3AD203B41FA5}">
                      <a16:colId xmlns:a16="http://schemas.microsoft.com/office/drawing/2014/main" val="2239860192"/>
                    </a:ext>
                  </a:extLst>
                </a:gridCol>
                <a:gridCol w="306331">
                  <a:extLst>
                    <a:ext uri="{9D8B030D-6E8A-4147-A177-3AD203B41FA5}">
                      <a16:colId xmlns:a16="http://schemas.microsoft.com/office/drawing/2014/main" val="223441787"/>
                    </a:ext>
                  </a:extLst>
                </a:gridCol>
                <a:gridCol w="204220">
                  <a:extLst>
                    <a:ext uri="{9D8B030D-6E8A-4147-A177-3AD203B41FA5}">
                      <a16:colId xmlns:a16="http://schemas.microsoft.com/office/drawing/2014/main" val="829572675"/>
                    </a:ext>
                  </a:extLst>
                </a:gridCol>
                <a:gridCol w="204220">
                  <a:extLst>
                    <a:ext uri="{9D8B030D-6E8A-4147-A177-3AD203B41FA5}">
                      <a16:colId xmlns:a16="http://schemas.microsoft.com/office/drawing/2014/main" val="4214641858"/>
                    </a:ext>
                  </a:extLst>
                </a:gridCol>
                <a:gridCol w="306331">
                  <a:extLst>
                    <a:ext uri="{9D8B030D-6E8A-4147-A177-3AD203B41FA5}">
                      <a16:colId xmlns:a16="http://schemas.microsoft.com/office/drawing/2014/main" val="2704246003"/>
                    </a:ext>
                  </a:extLst>
                </a:gridCol>
                <a:gridCol w="306331">
                  <a:extLst>
                    <a:ext uri="{9D8B030D-6E8A-4147-A177-3AD203B41FA5}">
                      <a16:colId xmlns:a16="http://schemas.microsoft.com/office/drawing/2014/main" val="3328262653"/>
                    </a:ext>
                  </a:extLst>
                </a:gridCol>
                <a:gridCol w="306331">
                  <a:extLst>
                    <a:ext uri="{9D8B030D-6E8A-4147-A177-3AD203B41FA5}">
                      <a16:colId xmlns:a16="http://schemas.microsoft.com/office/drawing/2014/main" val="2760245056"/>
                    </a:ext>
                  </a:extLst>
                </a:gridCol>
                <a:gridCol w="306331">
                  <a:extLst>
                    <a:ext uri="{9D8B030D-6E8A-4147-A177-3AD203B41FA5}">
                      <a16:colId xmlns:a16="http://schemas.microsoft.com/office/drawing/2014/main" val="4122277948"/>
                    </a:ext>
                  </a:extLst>
                </a:gridCol>
                <a:gridCol w="306331">
                  <a:extLst>
                    <a:ext uri="{9D8B030D-6E8A-4147-A177-3AD203B41FA5}">
                      <a16:colId xmlns:a16="http://schemas.microsoft.com/office/drawing/2014/main" val="3879008646"/>
                    </a:ext>
                  </a:extLst>
                </a:gridCol>
                <a:gridCol w="204220">
                  <a:extLst>
                    <a:ext uri="{9D8B030D-6E8A-4147-A177-3AD203B41FA5}">
                      <a16:colId xmlns:a16="http://schemas.microsoft.com/office/drawing/2014/main" val="2980072432"/>
                    </a:ext>
                  </a:extLst>
                </a:gridCol>
                <a:gridCol w="204220">
                  <a:extLst>
                    <a:ext uri="{9D8B030D-6E8A-4147-A177-3AD203B41FA5}">
                      <a16:colId xmlns:a16="http://schemas.microsoft.com/office/drawing/2014/main" val="1213849926"/>
                    </a:ext>
                  </a:extLst>
                </a:gridCol>
                <a:gridCol w="306331">
                  <a:extLst>
                    <a:ext uri="{9D8B030D-6E8A-4147-A177-3AD203B41FA5}">
                      <a16:colId xmlns:a16="http://schemas.microsoft.com/office/drawing/2014/main" val="322926733"/>
                    </a:ext>
                  </a:extLst>
                </a:gridCol>
                <a:gridCol w="306331">
                  <a:extLst>
                    <a:ext uri="{9D8B030D-6E8A-4147-A177-3AD203B41FA5}">
                      <a16:colId xmlns:a16="http://schemas.microsoft.com/office/drawing/2014/main" val="3811018965"/>
                    </a:ext>
                  </a:extLst>
                </a:gridCol>
                <a:gridCol w="306331">
                  <a:extLst>
                    <a:ext uri="{9D8B030D-6E8A-4147-A177-3AD203B41FA5}">
                      <a16:colId xmlns:a16="http://schemas.microsoft.com/office/drawing/2014/main" val="1012149292"/>
                    </a:ext>
                  </a:extLst>
                </a:gridCol>
                <a:gridCol w="306331">
                  <a:extLst>
                    <a:ext uri="{9D8B030D-6E8A-4147-A177-3AD203B41FA5}">
                      <a16:colId xmlns:a16="http://schemas.microsoft.com/office/drawing/2014/main" val="4172147533"/>
                    </a:ext>
                  </a:extLst>
                </a:gridCol>
                <a:gridCol w="306331">
                  <a:extLst>
                    <a:ext uri="{9D8B030D-6E8A-4147-A177-3AD203B41FA5}">
                      <a16:colId xmlns:a16="http://schemas.microsoft.com/office/drawing/2014/main" val="4040538011"/>
                    </a:ext>
                  </a:extLst>
                </a:gridCol>
                <a:gridCol w="204220">
                  <a:extLst>
                    <a:ext uri="{9D8B030D-6E8A-4147-A177-3AD203B41FA5}">
                      <a16:colId xmlns:a16="http://schemas.microsoft.com/office/drawing/2014/main" val="1376783721"/>
                    </a:ext>
                  </a:extLst>
                </a:gridCol>
                <a:gridCol w="204220">
                  <a:extLst>
                    <a:ext uri="{9D8B030D-6E8A-4147-A177-3AD203B41FA5}">
                      <a16:colId xmlns:a16="http://schemas.microsoft.com/office/drawing/2014/main" val="3141056020"/>
                    </a:ext>
                  </a:extLst>
                </a:gridCol>
                <a:gridCol w="306331">
                  <a:extLst>
                    <a:ext uri="{9D8B030D-6E8A-4147-A177-3AD203B41FA5}">
                      <a16:colId xmlns:a16="http://schemas.microsoft.com/office/drawing/2014/main" val="2950473534"/>
                    </a:ext>
                  </a:extLst>
                </a:gridCol>
                <a:gridCol w="306331">
                  <a:extLst>
                    <a:ext uri="{9D8B030D-6E8A-4147-A177-3AD203B41FA5}">
                      <a16:colId xmlns:a16="http://schemas.microsoft.com/office/drawing/2014/main" val="2361470427"/>
                    </a:ext>
                  </a:extLst>
                </a:gridCol>
                <a:gridCol w="306331">
                  <a:extLst>
                    <a:ext uri="{9D8B030D-6E8A-4147-A177-3AD203B41FA5}">
                      <a16:colId xmlns:a16="http://schemas.microsoft.com/office/drawing/2014/main" val="3834877082"/>
                    </a:ext>
                  </a:extLst>
                </a:gridCol>
                <a:gridCol w="306331">
                  <a:extLst>
                    <a:ext uri="{9D8B030D-6E8A-4147-A177-3AD203B41FA5}">
                      <a16:colId xmlns:a16="http://schemas.microsoft.com/office/drawing/2014/main" val="77327981"/>
                    </a:ext>
                  </a:extLst>
                </a:gridCol>
                <a:gridCol w="306331">
                  <a:extLst>
                    <a:ext uri="{9D8B030D-6E8A-4147-A177-3AD203B41FA5}">
                      <a16:colId xmlns:a16="http://schemas.microsoft.com/office/drawing/2014/main" val="1494032095"/>
                    </a:ext>
                  </a:extLst>
                </a:gridCol>
                <a:gridCol w="204220">
                  <a:extLst>
                    <a:ext uri="{9D8B030D-6E8A-4147-A177-3AD203B41FA5}">
                      <a16:colId xmlns:a16="http://schemas.microsoft.com/office/drawing/2014/main" val="4269331613"/>
                    </a:ext>
                  </a:extLst>
                </a:gridCol>
                <a:gridCol w="204220">
                  <a:extLst>
                    <a:ext uri="{9D8B030D-6E8A-4147-A177-3AD203B41FA5}">
                      <a16:colId xmlns:a16="http://schemas.microsoft.com/office/drawing/2014/main" val="1423651880"/>
                    </a:ext>
                  </a:extLst>
                </a:gridCol>
                <a:gridCol w="331859">
                  <a:extLst>
                    <a:ext uri="{9D8B030D-6E8A-4147-A177-3AD203B41FA5}">
                      <a16:colId xmlns:a16="http://schemas.microsoft.com/office/drawing/2014/main" val="3436301457"/>
                    </a:ext>
                  </a:extLst>
                </a:gridCol>
                <a:gridCol w="395678">
                  <a:extLst>
                    <a:ext uri="{9D8B030D-6E8A-4147-A177-3AD203B41FA5}">
                      <a16:colId xmlns:a16="http://schemas.microsoft.com/office/drawing/2014/main" val="3752715094"/>
                    </a:ext>
                  </a:extLst>
                </a:gridCol>
              </a:tblGrid>
              <a:tr h="2556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Должность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итого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7431591"/>
                  </a:ext>
                </a:extLst>
              </a:tr>
              <a:tr h="2556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Врач инфекционист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168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8836838"/>
                  </a:ext>
                </a:extLst>
              </a:tr>
              <a:tr h="255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0818938"/>
                  </a:ext>
                </a:extLst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377179" y="5366047"/>
            <a:ext cx="9136385" cy="611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Размер стимулирующей выплаты составит = 595,23 х 168 =  99 998,64 руб.</a:t>
            </a:r>
          </a:p>
        </p:txBody>
      </p:sp>
    </p:spTree>
    <p:extLst>
      <p:ext uri="{BB962C8B-B14F-4D97-AF65-F5344CB8AC3E}">
        <p14:creationId xmlns:p14="http://schemas.microsoft.com/office/powerpoint/2010/main" val="25463554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15300</TotalTime>
  <Words>1010</Words>
  <Application>Microsoft Office PowerPoint</Application>
  <PresentationFormat>Произвольный</PresentationFormat>
  <Paragraphs>382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Futura PT Medium</vt:lpstr>
      <vt:lpstr>Tahoma</vt:lpstr>
      <vt:lpstr>Times New Roman</vt:lpstr>
      <vt:lpstr>Trebuchet MS</vt:lpstr>
      <vt:lpstr>Тема Office</vt:lpstr>
      <vt:lpstr>Презентация PowerPoint</vt:lpstr>
      <vt:lpstr>Презентация PowerPoint</vt:lpstr>
      <vt:lpstr>Учет дней оказания помощи пациентам с COVID-19, дней контакта с пациентом с COVID-19 при выполнении должностных обязанностей</vt:lpstr>
      <vt:lpstr>Учет дней оказания помощи пациентам с COVID-19, дней контакта с пациентом с COVID-19 при выполнении должностных обязанностей</vt:lpstr>
      <vt:lpstr>Учет дней оказания помощи пациентам с COVID-19, дней контакта с пациентом с COVID-19 при выполнении должностных обязанностей</vt:lpstr>
      <vt:lpstr>Пример расчета специальной социальной выплаты врачу-терапевту участковому</vt:lpstr>
      <vt:lpstr>Пример расчета специальной социальной выплаты врачу-терапевту участковому</vt:lpstr>
      <vt:lpstr>Областные стимулирующие выплаты за работу с пациентами с COVID-19 (постановление Правительства Кемеровской области Кузбасса от 03.04.2020 №216)</vt:lpstr>
      <vt:lpstr>Областные стимулирующие выплаты за работу с пациентами с COVID-19 (постановление Правительства Кемеровской области Кузбасса от 03.04.2020 №216)</vt:lpstr>
      <vt:lpstr>Областные стимулирующие выплаты за работу с пациентами с COVID-19 (постановление Правительства Кемеровской области Кузбасса от 03.04.2020 №216)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Бахтигиреев Роман Иванович</dc:creator>
  <cp:lastModifiedBy>User</cp:lastModifiedBy>
  <cp:revision>1226</cp:revision>
  <cp:lastPrinted>2020-09-18T01:33:12Z</cp:lastPrinted>
  <dcterms:created xsi:type="dcterms:W3CDTF">2018-10-19T07:56:24Z</dcterms:created>
  <dcterms:modified xsi:type="dcterms:W3CDTF">2020-11-17T04:37:18Z</dcterms:modified>
</cp:coreProperties>
</file>