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5" r:id="rId2"/>
    <p:sldId id="298" r:id="rId3"/>
    <p:sldId id="308" r:id="rId4"/>
    <p:sldId id="309" r:id="rId5"/>
    <p:sldId id="310" r:id="rId6"/>
    <p:sldId id="315" r:id="rId7"/>
    <p:sldId id="312" r:id="rId8"/>
    <p:sldId id="313" r:id="rId9"/>
    <p:sldId id="303" r:id="rId10"/>
    <p:sldId id="304" r:id="rId11"/>
    <p:sldId id="305" r:id="rId12"/>
    <p:sldId id="306" r:id="rId13"/>
    <p:sldId id="307" r:id="rId14"/>
    <p:sldId id="302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D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80A47CC6-459D-4029-8CE7-9489D16CF929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7"/>
            <a:ext cx="5438140" cy="3908238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198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9198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89FF0207-C743-47B4-B709-BFAE2A98A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51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F0207-C743-47B4-B709-BFAE2A98AB3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952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F0207-C743-47B4-B709-BFAE2A98AB3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369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F0207-C743-47B4-B709-BFAE2A98AB3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353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F0207-C743-47B4-B709-BFAE2A98AB3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012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F0207-C743-47B4-B709-BFAE2A98AB3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7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F0207-C743-47B4-B709-BFAE2A98AB3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876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52DB-B154-474A-980B-056418F8DE59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6FE1-9B0C-465B-82D4-CF9634E0BD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52DB-B154-474A-980B-056418F8DE59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6FE1-9B0C-465B-82D4-CF9634E0BD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52DB-B154-474A-980B-056418F8DE59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6FE1-9B0C-465B-82D4-CF9634E0BD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52DB-B154-474A-980B-056418F8DE59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6FE1-9B0C-465B-82D4-CF9634E0BD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52DB-B154-474A-980B-056418F8DE59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6FE1-9B0C-465B-82D4-CF9634E0BD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52DB-B154-474A-980B-056418F8DE59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6FE1-9B0C-465B-82D4-CF9634E0BD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52DB-B154-474A-980B-056418F8DE59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6FE1-9B0C-465B-82D4-CF9634E0BD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52DB-B154-474A-980B-056418F8DE59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6FE1-9B0C-465B-82D4-CF9634E0BD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52DB-B154-474A-980B-056418F8DE59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6FE1-9B0C-465B-82D4-CF9634E0BD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52DB-B154-474A-980B-056418F8DE59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6FE1-9B0C-465B-82D4-CF9634E0BD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52DB-B154-474A-980B-056418F8DE59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6FE1-9B0C-465B-82D4-CF9634E0BD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A52DB-B154-474A-980B-056418F8DE59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66FE1-9B0C-465B-82D4-CF9634E0BD8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обложка11-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1934" y="1937707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СПЕЦИАЛЬНЫЕ СОЦИАЛЬНЫЕ ВЫПЛАТЫ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8737" y="3890022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4BD34"/>
                </a:solidFill>
                <a:latin typeface="Times New Roman" pitchFamily="18" charset="0"/>
                <a:cs typeface="Times New Roman" pitchFamily="18" charset="0"/>
              </a:rPr>
              <a:t>медицинским и иным работникам участвующим в борьбе с новой короновирусной инфекцией</a:t>
            </a:r>
            <a:endParaRPr lang="ru-RU" sz="2000" b="1" dirty="0">
              <a:solidFill>
                <a:srgbClr val="F4BD3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80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бложка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5656" y="188640"/>
            <a:ext cx="6983322" cy="655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Справочник категорий работников</a:t>
            </a:r>
            <a:endParaRPr lang="ru-RU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39444" t="23347" r="36024" b="51770"/>
          <a:stretch/>
        </p:blipFill>
        <p:spPr bwMode="auto">
          <a:xfrm>
            <a:off x="395536" y="2056225"/>
            <a:ext cx="8280920" cy="43251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l="29663" t="33094" r="28007" b="59286"/>
          <a:stretch/>
        </p:blipFill>
        <p:spPr bwMode="auto">
          <a:xfrm>
            <a:off x="467544" y="1053421"/>
            <a:ext cx="8136904" cy="1014506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2537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бложка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91680" y="116632"/>
            <a:ext cx="6983322" cy="655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Справочник категорий работников</a:t>
            </a:r>
            <a:endParaRPr lang="ru-RU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4"/>
          <a:srcRect l="29663" t="33094" r="28007" b="59286"/>
          <a:stretch/>
        </p:blipFill>
        <p:spPr bwMode="auto">
          <a:xfrm>
            <a:off x="467544" y="1053421"/>
            <a:ext cx="8136904" cy="1014506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l="39668" t="29994" r="36332" b="38965"/>
          <a:stretch/>
        </p:blipFill>
        <p:spPr bwMode="auto">
          <a:xfrm>
            <a:off x="467544" y="2067926"/>
            <a:ext cx="8136904" cy="424139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9875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бложка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91680" y="116632"/>
            <a:ext cx="6983322" cy="655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Справочник категорий работников</a:t>
            </a:r>
            <a:endParaRPr lang="ru-RU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4"/>
          <a:srcRect l="29663" t="33094" r="28007" b="59286"/>
          <a:stretch/>
        </p:blipFill>
        <p:spPr bwMode="auto">
          <a:xfrm>
            <a:off x="467544" y="1053421"/>
            <a:ext cx="8136904" cy="1014506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l="39740" t="21003" r="36344" b="55105"/>
          <a:stretch/>
        </p:blipFill>
        <p:spPr bwMode="auto">
          <a:xfrm>
            <a:off x="467544" y="2093438"/>
            <a:ext cx="8136903" cy="321610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/>
          <a:srcRect l="39676" t="61687" r="36344" b="31505"/>
          <a:stretch/>
        </p:blipFill>
        <p:spPr bwMode="auto">
          <a:xfrm>
            <a:off x="467544" y="5309546"/>
            <a:ext cx="8136903" cy="110742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1945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бложка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91680" y="116632"/>
            <a:ext cx="6983322" cy="655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Справочник категорий работников</a:t>
            </a:r>
            <a:endParaRPr lang="ru-RU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4"/>
          <a:srcRect l="29663" t="33094" r="28007" b="59286"/>
          <a:stretch/>
        </p:blipFill>
        <p:spPr bwMode="auto">
          <a:xfrm>
            <a:off x="467544" y="1053421"/>
            <a:ext cx="8136904" cy="1014506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l="39658" t="42073" r="36188" b="39969"/>
          <a:stretch/>
        </p:blipFill>
        <p:spPr bwMode="auto">
          <a:xfrm>
            <a:off x="467544" y="2067927"/>
            <a:ext cx="8168456" cy="36653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80897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бложка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12387" y="28497"/>
            <a:ext cx="2319225" cy="655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Справочно</a:t>
            </a:r>
            <a:endParaRPr lang="ru-RU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23730" t="35147" r="23196" b="13033"/>
          <a:stretch/>
        </p:blipFill>
        <p:spPr bwMode="auto">
          <a:xfrm>
            <a:off x="251520" y="980728"/>
            <a:ext cx="8784976" cy="5328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8052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475656" y="10946"/>
            <a:ext cx="7596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оформления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листков нетрудоспособности, назначения и выплаты пособий по временной нетрудоспособности в случае карантина застрахованным лицам в возрасте 65 лет и старше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</a:rPr>
              <a:t> </a:t>
            </a:r>
            <a:endParaRPr lang="ru-RU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 descr="обложка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843"/>
            <a:ext cx="9144000" cy="6865843"/>
          </a:xfrm>
          <a:prstGeom prst="rect">
            <a:avLst/>
          </a:prstGeom>
        </p:spPr>
      </p:pic>
      <p:sp>
        <p:nvSpPr>
          <p:cNvPr id="3" name="AutoShape 8" descr="http://www.clipartbest.com/cliparts/aie/6bX/aie6bXyG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36545" y="287945"/>
            <a:ext cx="5833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термины и определения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41215" y="1088164"/>
            <a:ext cx="7465217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Нормосмена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равна 1/5 установленной продолжительности рабочего времени в неделю.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выплаты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за одну нормосмену и зависит от категории работника.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нормативной смены работника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39/5 = 7,8 часов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36/5 = 7,2 часов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33/5 = 6,6 часов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30/5 = 6 часов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24/5 = 4,8 часов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 descr="https://png.pngtree.com/png-clipart/20190116/ourlarge/pngtree-hand-drawn-medical-surgical-vehicle-monitoring-instrument-doctors-png-image_4015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8" y="1641836"/>
            <a:ext cx="1393117" cy="157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im0-tub-ru.yandex.net/i?id=394d4f6b5e234d101ebf57a0ea45dd10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2" y="4582860"/>
            <a:ext cx="1233367" cy="128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537280" y="4104374"/>
            <a:ext cx="7465217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фактического числа нормосмен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работодателем путем деления суммарного отработанного времени по табелю учета рабочего времени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дни работы,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соответствующем календарном месяце, в который работник оказывал медицинскую помощь или контактировал с пациентами с НКИ,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 от длительности контакта с пациентом в эти дни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деленному на продолжительность нормосмены.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77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бложка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281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https://st2.depositphotos.com/4080545/11860/v/950/depositphotos_118609242-stock-illustration-office-worker-is-very-busy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6" y="1686510"/>
            <a:ext cx="1745939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267744" y="1020096"/>
            <a:ext cx="651536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63582" y="1499504"/>
            <a:ext cx="728041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8615" marR="342900" algn="just" eaLnBrk="0">
              <a:lnSpc>
                <a:spcPct val="10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</a:t>
            </a:r>
            <a:r>
              <a:rPr lang="ru-RU" spc="45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каждому</a:t>
            </a:r>
            <a:r>
              <a:rPr lang="ru-RU" spc="245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работнику</a:t>
            </a:r>
            <a:r>
              <a:rPr lang="ru-RU" spc="2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ведет</a:t>
            </a:r>
            <a:r>
              <a:rPr lang="ru-RU" spc="4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учет</a:t>
            </a:r>
            <a:r>
              <a:rPr lang="ru-RU" spc="1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рабочего</a:t>
            </a:r>
            <a:r>
              <a:rPr lang="ru-RU" spc="26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времени,</a:t>
            </a:r>
            <a:r>
              <a:rPr lang="ru-RU" spc="12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учет</a:t>
            </a:r>
            <a:r>
              <a:rPr lang="ru-RU" spc="5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дней,</a:t>
            </a:r>
            <a:r>
              <a:rPr lang="ru-RU" spc="12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</a:t>
            </a:r>
            <a:r>
              <a:rPr lang="ru-RU" spc="5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которые</a:t>
            </a:r>
            <a:r>
              <a:rPr lang="ru-RU" spc="22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работник</a:t>
            </a:r>
            <a:r>
              <a:rPr lang="ru-RU" spc="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оказывал</a:t>
            </a:r>
            <a:r>
              <a:rPr lang="ru-RU" spc="245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медицинскую</a:t>
            </a:r>
            <a:r>
              <a:rPr lang="ru-RU" spc="34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помощь</a:t>
            </a:r>
            <a:r>
              <a:rPr lang="ru-RU" spc="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(участвовал</a:t>
            </a:r>
            <a:r>
              <a:rPr lang="ru-RU" spc="28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</a:t>
            </a:r>
            <a:r>
              <a:rPr lang="ru-RU" spc="-55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оказании,</a:t>
            </a:r>
            <a:r>
              <a:rPr lang="ru-RU" spc="205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обеспечивал</a:t>
            </a:r>
            <a:r>
              <a:rPr lang="ru-RU" spc="27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оказание</a:t>
            </a:r>
            <a:r>
              <a:rPr lang="ru-RU" spc="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медицинской</a:t>
            </a:r>
            <a:r>
              <a:rPr lang="ru-RU" spc="335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помощи)</a:t>
            </a:r>
            <a:r>
              <a:rPr lang="ru-RU" spc="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</a:t>
            </a:r>
            <a:r>
              <a:rPr lang="ru-RU" spc="-65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диагностике</a:t>
            </a:r>
            <a:r>
              <a:rPr lang="ru-RU" spc="3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</a:t>
            </a:r>
            <a:r>
              <a:rPr lang="ru-RU" spc="-1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лечению</a:t>
            </a:r>
            <a:r>
              <a:rPr lang="ru-RU" spc="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новой</a:t>
            </a:r>
            <a:r>
              <a:rPr lang="ru-RU" spc="135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коронавирусной</a:t>
            </a:r>
            <a:r>
              <a:rPr lang="ru-RU" spc="435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инфекции</a:t>
            </a:r>
            <a:r>
              <a:rPr lang="ru-RU" spc="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(covid-19),</a:t>
            </a:r>
            <a:r>
              <a:rPr lang="ru-RU" spc="43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контактировал</a:t>
            </a:r>
            <a:r>
              <a:rPr lang="ru-RU" spc="515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</a:t>
            </a:r>
            <a:r>
              <a:rPr lang="ru-RU" spc="175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пациентами</a:t>
            </a:r>
            <a:r>
              <a:rPr lang="ru-RU" spc="47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</a:t>
            </a:r>
            <a:r>
              <a:rPr lang="ru-RU" spc="95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установленным</a:t>
            </a:r>
            <a:r>
              <a:rPr lang="ru-RU" spc="53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диагнозом</a:t>
            </a:r>
            <a:r>
              <a:rPr lang="ru-RU" spc="44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новой</a:t>
            </a:r>
            <a:r>
              <a:rPr lang="ru-RU" spc="33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коронавирусной</a:t>
            </a:r>
            <a:r>
              <a:rPr lang="ru-RU" spc="625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инфекции</a:t>
            </a:r>
            <a:r>
              <a:rPr lang="ru-RU" spc="385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(covid-19)</a:t>
            </a:r>
            <a:r>
              <a:rPr lang="ru-RU" spc="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или</a:t>
            </a:r>
            <a:r>
              <a:rPr lang="ru-RU" spc="245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проводил</a:t>
            </a:r>
            <a:r>
              <a:rPr lang="ru-RU" spc="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судебно-медицинские</a:t>
            </a:r>
            <a:r>
              <a:rPr lang="ru-RU" spc="7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экспертизы</a:t>
            </a:r>
            <a:r>
              <a:rPr lang="ru-RU" spc="455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</a:t>
            </a:r>
            <a:r>
              <a:rPr lang="ru-RU" spc="115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случае</a:t>
            </a:r>
            <a:r>
              <a:rPr lang="ru-RU" spc="33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подтверждения</a:t>
            </a:r>
            <a:r>
              <a:rPr lang="ru-RU" spc="465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диагноза</a:t>
            </a:r>
            <a:r>
              <a:rPr lang="ru-RU" spc="37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новой</a:t>
            </a:r>
            <a:r>
              <a:rPr lang="ru-RU" spc="305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коронавирусной</a:t>
            </a:r>
            <a:r>
              <a:rPr lang="ru-RU" spc="59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инфекции</a:t>
            </a:r>
            <a:r>
              <a:rPr lang="ru-RU" spc="36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(covid-19),</a:t>
            </a:r>
            <a:r>
              <a:rPr lang="ru-RU" spc="395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</a:t>
            </a:r>
            <a:r>
              <a:rPr lang="ru-RU" spc="11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осуществляет</a:t>
            </a:r>
            <a:r>
              <a:rPr lang="ru-RU" spc="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расчет</a:t>
            </a:r>
            <a:r>
              <a:rPr lang="ru-RU" spc="7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количества</a:t>
            </a:r>
            <a:r>
              <a:rPr lang="ru-RU" spc="185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нормосмен</a:t>
            </a:r>
            <a:endParaRPr lang="ru-RU" sz="2400" dirty="0"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https://yur-gazeta.ru/wp-content/uploads/2020/01/1ae3dbf18fda1260e052738e007df19e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8" t="30647" r="42110" b="45021"/>
          <a:stretch/>
        </p:blipFill>
        <p:spPr bwMode="auto">
          <a:xfrm>
            <a:off x="251520" y="4884799"/>
            <a:ext cx="1512168" cy="12621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74396" y="4869160"/>
            <a:ext cx="6374068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12700" eaLnBrk="0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Осуществляет</a:t>
            </a:r>
            <a:r>
              <a:rPr lang="ru-RU" spc="84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исчисление</a:t>
            </a:r>
            <a:r>
              <a:rPr lang="ru-RU" spc="1585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выплаты</a:t>
            </a:r>
            <a:r>
              <a:rPr lang="ru-RU" spc="635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</a:t>
            </a:r>
            <a:r>
              <a:rPr lang="ru-RU" spc="315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учетом</a:t>
            </a:r>
            <a:r>
              <a:rPr lang="ru-RU" spc="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количества</a:t>
            </a:r>
            <a:r>
              <a:rPr lang="ru-RU" spc="92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нормосмен,</a:t>
            </a:r>
            <a:r>
              <a:rPr lang="ru-RU" spc="88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районного</a:t>
            </a:r>
            <a:r>
              <a:rPr lang="ru-RU" spc="88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коэффициента</a:t>
            </a:r>
            <a:r>
              <a:rPr lang="ru-RU" spc="1025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</a:t>
            </a:r>
            <a:r>
              <a:rPr lang="ru-RU" spc="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размера</a:t>
            </a:r>
            <a:r>
              <a:rPr lang="ru-RU" spc="85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выплаты</a:t>
            </a:r>
            <a:r>
              <a:rPr lang="ru-RU" spc="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</a:t>
            </a:r>
            <a:r>
              <a:rPr lang="ru-RU" spc="64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нормосмену,</a:t>
            </a:r>
            <a:r>
              <a:rPr lang="ru-RU" spc="97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соответствующей</a:t>
            </a:r>
            <a:r>
              <a:rPr lang="ru-RU" spc="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категории</a:t>
            </a:r>
            <a:r>
              <a:rPr lang="ru-RU" spc="205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работника,</a:t>
            </a:r>
            <a:r>
              <a:rPr lang="ru-RU" spc="255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</a:t>
            </a:r>
            <a:r>
              <a:rPr lang="ru-RU" spc="-9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перечисляет</a:t>
            </a:r>
            <a:r>
              <a:rPr lang="ru-RU" spc="32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выплату</a:t>
            </a:r>
            <a:endParaRPr lang="ru-RU" sz="1600" dirty="0"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74396" y="4484688"/>
            <a:ext cx="640871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23728" y="128041"/>
            <a:ext cx="5833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термины и определения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3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бложка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048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23730" t="26424" r="23196" b="64853"/>
          <a:stretch/>
        </p:blipFill>
        <p:spPr bwMode="auto">
          <a:xfrm>
            <a:off x="1331640" y="44624"/>
            <a:ext cx="7632848" cy="792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1634" y="1013317"/>
            <a:ext cx="2380011" cy="6558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Действие 1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623" y="1793632"/>
            <a:ext cx="7306231" cy="3886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Продолжительность нормативной смены работника (НС): 30/5 = 6 часов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0584" y="2285798"/>
            <a:ext cx="2380011" cy="6558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Действие 2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1633" y="3050664"/>
            <a:ext cx="7195752" cy="3886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Продолжительность работы с КОВИД-пациентами (например, 72 часа)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0585" y="3531166"/>
            <a:ext cx="2380011" cy="6558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Действие 3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0586" y="5591421"/>
            <a:ext cx="8802827" cy="4875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Расчет размера выплаты за месяц: (КНС) * ВНС_Кат * РК (1,3) =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12*2430*1,3 =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37908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1633" y="4339900"/>
            <a:ext cx="6893682" cy="3886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нормативных сме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 за месяц (КНС): РВК/НС = 72/6 = 12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0586" y="4853026"/>
            <a:ext cx="2380011" cy="6558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Действие 4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381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бложка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78956" y="128041"/>
            <a:ext cx="3323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https://st3.depositphotos.com/1036429/13910/i/1600/depositphotos_139101888-stock-photo-numeral-10-ten-isolated-o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6"/>
          <a:stretch/>
        </p:blipFill>
        <p:spPr bwMode="auto">
          <a:xfrm>
            <a:off x="390804" y="5118928"/>
            <a:ext cx="612839" cy="49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37756" y="5129046"/>
            <a:ext cx="762128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Направление сведений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ежемесячно, не позднее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 числа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после окончания отчетного месяца</a:t>
            </a:r>
            <a:endParaRPr lang="ru-RU" dirty="0"/>
          </a:p>
        </p:txBody>
      </p:sp>
      <p:pic>
        <p:nvPicPr>
          <p:cNvPr id="1028" name="Picture 4" descr="https://im0-tub-ru.yandex.net/i?id=c143633dbf16a8b3e75eae2ddf94ddf5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3" y="2076200"/>
            <a:ext cx="874490" cy="52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37756" y="1764350"/>
            <a:ext cx="7632848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наличия у получателей выплаты счетов в банке (получение выплаты почтовым переводом не предусмотрено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получения выплаты рекомендуется использовать номер карты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МИР: быстрое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зачисление, быстрый возврат, бесплатное смс-информирование о зачислении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выплаты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1034" name="Picture 10" descr="https://torg94.ru/wp-content/uploads/2019/02/image-1-1024x7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21" y="3089640"/>
            <a:ext cx="1075324" cy="80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37756" y="3152103"/>
            <a:ext cx="763284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Составление списков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ответственных сотрудников с указанием номера телефона (сотовый), ФИО,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должности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связи.</a:t>
            </a:r>
            <a:endParaRPr lang="ru-RU" dirty="0"/>
          </a:p>
        </p:txBody>
      </p:sp>
      <p:pic>
        <p:nvPicPr>
          <p:cNvPr id="1036" name="Picture 12" descr="https://im0-tub-ru.yandex.net/i?id=837c17dbd4313fef4700c08f97edfe74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14" y="4058562"/>
            <a:ext cx="803029" cy="74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437756" y="4013857"/>
            <a:ext cx="7621286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Включение номеров телефонов ответственных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сотрудников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чат мессенджера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Telegram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связи и получения оперативной информации по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выплатам.</a:t>
            </a:r>
            <a:endParaRPr lang="ru-RU" dirty="0"/>
          </a:p>
        </p:txBody>
      </p:sp>
      <p:pic>
        <p:nvPicPr>
          <p:cNvPr id="1038" name="Picture 14" descr="https://ic.pics.livejournal.com/dobrijhomjachok/50408311/213322/213322_orig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07" y="5798530"/>
            <a:ext cx="712656" cy="53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446071" y="5989041"/>
            <a:ext cx="761297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формировании реестров указывать районный коэффициент 1,3</a:t>
            </a:r>
            <a:endParaRPr lang="ru-RU" dirty="0"/>
          </a:p>
        </p:txBody>
      </p:sp>
      <p:pic>
        <p:nvPicPr>
          <p:cNvPr id="14" name="Рисунок 13" descr="https://kc.hse.ru/wp-content/uploads/2019/09/test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21" y="1075566"/>
            <a:ext cx="958821" cy="65190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>
            <a:off x="1483267" y="1179802"/>
            <a:ext cx="759320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в тестировании формирования и отправки реестров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44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обложка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38" y="-20711"/>
            <a:ext cx="9154238" cy="69220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6432" y="4907491"/>
            <a:ext cx="2987468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ru-RU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входа в личный кабинет следует зарегистрироваться через портал госуслуг</a:t>
            </a:r>
            <a:endParaRPr lang="ru-RU" dirty="0">
              <a:solidFill>
                <a:srgbClr val="0A0A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astrakhanfm.ru/uploads/posts/2018-04/1524468638_zagranpasport-gosuslug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2" r="21815"/>
          <a:stretch/>
        </p:blipFill>
        <p:spPr bwMode="auto">
          <a:xfrm>
            <a:off x="51012" y="5093189"/>
            <a:ext cx="514350" cy="49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46830" y="1454874"/>
            <a:ext cx="5638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 личного кабинета для физических лиц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12978" y="2204428"/>
            <a:ext cx="154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ЭЛН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s://r18.fss.ru/files/414453/doccheck-tha-brand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934" y="3248045"/>
            <a:ext cx="590858" cy="57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49316" y="4217501"/>
            <a:ext cx="3499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ФСС — вход в личный кабинет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33750" y="2798332"/>
            <a:ext cx="4076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Распечатка электронных больничных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12978" y="3440327"/>
            <a:ext cx="4748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данных о начисленных пособиях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33750" y="409870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расчета пособия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12977" y="480992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запросов в Фонд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 descr="https://vlichnyj-kabinet.ru/wp-content/uploads/2019/09/2019-09-28_15-40-5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60" y="1342515"/>
            <a:ext cx="2408855" cy="2024894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106742" y="999470"/>
            <a:ext cx="76157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 ЗАСТРАХОВАННОГО ЛИЦА</a:t>
            </a:r>
            <a:endParaRPr lang="ru-RU" sz="21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80367" y="3756228"/>
            <a:ext cx="168507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https://lk.fss.ru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59722" y="128041"/>
            <a:ext cx="59618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 получателя услуг 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917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8524" y="1703393"/>
            <a:ext cx="2273828" cy="830997"/>
          </a:xfrm>
          <a:prstGeom prst="rect">
            <a:avLst/>
          </a:prstGeom>
          <a:solidFill>
            <a:srgbClr val="F7E491"/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застрахованного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</a:t>
            </a:r>
          </a:p>
          <a:p>
            <a:pPr algn="ctr"/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lk.fss.ru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9621" t="48230" r="56459" b="37150"/>
          <a:stretch/>
        </p:blipFill>
        <p:spPr bwMode="auto">
          <a:xfrm>
            <a:off x="189819" y="4733334"/>
            <a:ext cx="3739805" cy="10443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2"/>
          <a:srcRect l="10743" t="25398" r="57030" b="58049"/>
          <a:stretch/>
        </p:blipFill>
        <p:spPr bwMode="auto">
          <a:xfrm>
            <a:off x="125536" y="2928048"/>
            <a:ext cx="3739805" cy="11654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8376" t="13107" r="9856" b="26093"/>
          <a:stretch/>
        </p:blipFill>
        <p:spPr bwMode="auto">
          <a:xfrm>
            <a:off x="3995824" y="4691468"/>
            <a:ext cx="5023921" cy="165003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l="8819" t="19074" r="11134" b="15717"/>
          <a:stretch/>
        </p:blipFill>
        <p:spPr bwMode="auto">
          <a:xfrm>
            <a:off x="3991941" y="3004399"/>
            <a:ext cx="5027805" cy="156427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5"/>
          <a:srcRect l="13309" t="10775" r="17610" b="41508"/>
          <a:stretch/>
        </p:blipFill>
        <p:spPr bwMode="auto">
          <a:xfrm>
            <a:off x="3991941" y="1109956"/>
            <a:ext cx="5027805" cy="1771650"/>
          </a:xfrm>
          <a:prstGeom prst="rect">
            <a:avLst/>
          </a:prstGeom>
          <a:solidFill>
            <a:schemeClr val="accent2"/>
          </a:solidFill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обложка1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262" y="0"/>
            <a:ext cx="9144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059722" y="128041"/>
            <a:ext cx="59618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 получателя услуг 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34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ложка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" y="-99392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5616" y="44624"/>
            <a:ext cx="792088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ответственных лиц по работе с медицинскими организациями – сотрудников филиалов ГУ – Кузбасского РО ФСС РФ</a:t>
            </a:r>
            <a:endParaRPr lang="ru-RU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l="19474" t="23380" r="51073" b="11332"/>
          <a:stretch/>
        </p:blipFill>
        <p:spPr bwMode="auto">
          <a:xfrm>
            <a:off x="2051720" y="901510"/>
            <a:ext cx="4536504" cy="53701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337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бложка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116632"/>
            <a:ext cx="6983322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Справочник категорий работников</a:t>
            </a:r>
            <a:endParaRPr lang="ru-RU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29663" t="33094" r="28007" b="23038"/>
          <a:stretch/>
        </p:blipFill>
        <p:spPr bwMode="auto">
          <a:xfrm>
            <a:off x="539552" y="1340768"/>
            <a:ext cx="7920880" cy="475252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79605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2672</TotalTime>
  <Words>502</Words>
  <Application>Microsoft Office PowerPoint</Application>
  <PresentationFormat>Экран (4:3)</PresentationFormat>
  <Paragraphs>60</Paragraphs>
  <Slides>14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 Unicode MS</vt:lpstr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ПФР по Кемеровской области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2902</dc:creator>
  <cp:lastModifiedBy>Таранова Виктория Юрьевна</cp:lastModifiedBy>
  <cp:revision>164</cp:revision>
  <cp:lastPrinted>2020-11-05T08:03:01Z</cp:lastPrinted>
  <dcterms:created xsi:type="dcterms:W3CDTF">2016-03-31T06:19:19Z</dcterms:created>
  <dcterms:modified xsi:type="dcterms:W3CDTF">2020-11-12T04:02:08Z</dcterms:modified>
</cp:coreProperties>
</file>