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687" r:id="rId2"/>
    <p:sldId id="698" r:id="rId3"/>
    <p:sldId id="714" r:id="rId4"/>
    <p:sldId id="711" r:id="rId5"/>
    <p:sldId id="705" r:id="rId6"/>
    <p:sldId id="707" r:id="rId7"/>
    <p:sldId id="706" r:id="rId8"/>
    <p:sldId id="708" r:id="rId9"/>
    <p:sldId id="709" r:id="rId10"/>
    <p:sldId id="713" r:id="rId11"/>
    <p:sldId id="710" r:id="rId12"/>
    <p:sldId id="266" r:id="rId13"/>
  </p:sldIdLst>
  <p:sldSz cx="11522075" cy="6480175"/>
  <p:notesSz cx="6797675" cy="9926638"/>
  <p:defaultTextStyle>
    <a:defPPr>
      <a:defRPr lang="ru-RU"/>
    </a:defPPr>
    <a:lvl1pPr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09588" indent="-53975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20763" indent="-107950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31938" indent="-161925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43113" indent="-215900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892"/>
    <a:srgbClr val="355C7A"/>
    <a:srgbClr val="BC0000"/>
    <a:srgbClr val="3B4555"/>
    <a:srgbClr val="336A7A"/>
    <a:srgbClr val="FF1515"/>
    <a:srgbClr val="FF696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6" autoAdjust="0"/>
    <p:restoredTop sz="96404" autoAdjust="0"/>
  </p:normalViewPr>
  <p:slideViewPr>
    <p:cSldViewPr>
      <p:cViewPr varScale="1">
        <p:scale>
          <a:sx n="172" d="100"/>
          <a:sy n="172" d="100"/>
        </p:scale>
        <p:origin x="2436" y="138"/>
      </p:cViewPr>
      <p:guideLst>
        <p:guide orient="horz" pos="2041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F5B4C0-385F-474F-8EF3-B17A133553B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08DD6D-D7EE-4696-9D41-3A3F9943BD28}">
      <dgm:prSet custT="1"/>
      <dgm:spPr/>
      <dgm:t>
        <a:bodyPr/>
        <a:lstStyle/>
        <a:p>
          <a:pPr rtl="0"/>
          <a:r>
            <a:rPr lang="ru-RU" sz="1400" b="1" dirty="0">
              <a:solidFill>
                <a:srgbClr val="FF0000"/>
              </a:solidFill>
            </a:rPr>
            <a:t>с</a:t>
          </a:r>
          <a:r>
            <a:rPr lang="en-US" sz="1400" b="1" dirty="0">
              <a:solidFill>
                <a:srgbClr val="FF0000"/>
              </a:solidFill>
            </a:rPr>
            <a:t> 01.04.2020 </a:t>
          </a:r>
          <a:r>
            <a:rPr lang="ru-RU" sz="1400" b="1" dirty="0">
              <a:solidFill>
                <a:srgbClr val="FF0000"/>
              </a:solidFill>
            </a:rPr>
            <a:t>по 31.10.2020 </a:t>
          </a:r>
        </a:p>
        <a:p>
          <a:pPr rtl="0"/>
          <a:r>
            <a:rPr lang="ru-RU" sz="1800" b="1" dirty="0"/>
            <a:t>Осуществление выплат стимулирующего характера медицинским и иным работникам в соответствии с постановлениями Правительства Российской Федерации от 02.04.2020 №415 и от 12.04.2020 №484 </a:t>
          </a:r>
          <a:r>
            <a:rPr lang="ru-RU" sz="1400" dirty="0"/>
            <a:t>	</a:t>
          </a:r>
        </a:p>
      </dgm:t>
    </dgm:pt>
    <dgm:pt modelId="{25152E51-3DAD-4861-A600-5B361FEF2CF5}" type="parTrans" cxnId="{B9CD4EEC-493A-410E-A46F-D947CC00FD12}">
      <dgm:prSet/>
      <dgm:spPr/>
      <dgm:t>
        <a:bodyPr/>
        <a:lstStyle/>
        <a:p>
          <a:endParaRPr lang="ru-RU"/>
        </a:p>
      </dgm:t>
    </dgm:pt>
    <dgm:pt modelId="{EAA91B4B-F38E-4C71-83E2-61215C9713D9}" type="sibTrans" cxnId="{B9CD4EEC-493A-410E-A46F-D947CC00FD12}">
      <dgm:prSet/>
      <dgm:spPr/>
      <dgm:t>
        <a:bodyPr/>
        <a:lstStyle/>
        <a:p>
          <a:endParaRPr lang="ru-RU"/>
        </a:p>
      </dgm:t>
    </dgm:pt>
    <dgm:pt modelId="{2CD79CF5-32C8-4BCD-812C-19B93BC0A83B}">
      <dgm:prSet custT="1"/>
      <dgm:spPr/>
      <dgm:t>
        <a:bodyPr/>
        <a:lstStyle/>
        <a:p>
          <a:pPr rtl="0"/>
          <a:r>
            <a:rPr lang="ru-RU" sz="1400" b="1" dirty="0">
              <a:solidFill>
                <a:srgbClr val="00B050"/>
              </a:solidFill>
            </a:rPr>
            <a:t>с 01.11.2020 по 31.12.2021 </a:t>
          </a:r>
        </a:p>
        <a:p>
          <a:pPr rtl="0"/>
          <a:r>
            <a:rPr lang="ru-RU" sz="1800" b="1" dirty="0"/>
            <a:t>Осуществление специальной социальной выплаты медицинским и иным работникам в соответствии с постановлениями Правительства Российской Федерации от 30.10.2020 № 1762</a:t>
          </a:r>
          <a:endParaRPr lang="ru-RU" sz="1800" dirty="0"/>
        </a:p>
      </dgm:t>
    </dgm:pt>
    <dgm:pt modelId="{019848CD-AFC6-4192-A099-8954CD548647}" type="parTrans" cxnId="{E03F3FC9-70E2-4144-8DB6-8437BC0D2464}">
      <dgm:prSet/>
      <dgm:spPr/>
      <dgm:t>
        <a:bodyPr/>
        <a:lstStyle/>
        <a:p>
          <a:endParaRPr lang="ru-RU"/>
        </a:p>
      </dgm:t>
    </dgm:pt>
    <dgm:pt modelId="{6E51FBD2-3FFF-41BE-99D8-097CD662D8A1}" type="sibTrans" cxnId="{E03F3FC9-70E2-4144-8DB6-8437BC0D2464}">
      <dgm:prSet/>
      <dgm:spPr/>
      <dgm:t>
        <a:bodyPr/>
        <a:lstStyle/>
        <a:p>
          <a:endParaRPr lang="ru-RU"/>
        </a:p>
      </dgm:t>
    </dgm:pt>
    <dgm:pt modelId="{443B1268-904B-4E81-A604-70318608602F}" type="pres">
      <dgm:prSet presAssocID="{2EF5B4C0-385F-474F-8EF3-B17A133553BA}" presName="Name0" presStyleCnt="0">
        <dgm:presLayoutVars>
          <dgm:dir/>
          <dgm:resizeHandles val="exact"/>
        </dgm:presLayoutVars>
      </dgm:prSet>
      <dgm:spPr/>
    </dgm:pt>
    <dgm:pt modelId="{548C3F8A-09D9-41D4-ABB4-6B2248067100}" type="pres">
      <dgm:prSet presAssocID="{2EF5B4C0-385F-474F-8EF3-B17A133553BA}" presName="arrow" presStyleLbl="bgShp" presStyleIdx="0" presStyleCnt="1"/>
      <dgm:spPr/>
    </dgm:pt>
    <dgm:pt modelId="{DA61BF06-9447-4D59-952C-7D989717A461}" type="pres">
      <dgm:prSet presAssocID="{2EF5B4C0-385F-474F-8EF3-B17A133553BA}" presName="points" presStyleCnt="0"/>
      <dgm:spPr/>
    </dgm:pt>
    <dgm:pt modelId="{BA6FB8D1-B1AE-445E-B6EA-EE5D0145C7BC}" type="pres">
      <dgm:prSet presAssocID="{AB08DD6D-D7EE-4696-9D41-3A3F9943BD28}" presName="compositeA" presStyleCnt="0"/>
      <dgm:spPr/>
    </dgm:pt>
    <dgm:pt modelId="{501A7ABB-0702-4661-A19F-5E116F25D2FF}" type="pres">
      <dgm:prSet presAssocID="{AB08DD6D-D7EE-4696-9D41-3A3F9943BD28}" presName="textA" presStyleLbl="revTx" presStyleIdx="0" presStyleCnt="2" custScaleX="86652">
        <dgm:presLayoutVars>
          <dgm:bulletEnabled val="1"/>
        </dgm:presLayoutVars>
      </dgm:prSet>
      <dgm:spPr/>
    </dgm:pt>
    <dgm:pt modelId="{3A7B94BB-E7DE-4271-A5AB-CA30C4B1F662}" type="pres">
      <dgm:prSet presAssocID="{AB08DD6D-D7EE-4696-9D41-3A3F9943BD28}" presName="circleA" presStyleLbl="node1" presStyleIdx="0" presStyleCnt="2"/>
      <dgm:spPr>
        <a:solidFill>
          <a:srgbClr val="FF0000"/>
        </a:solidFill>
      </dgm:spPr>
    </dgm:pt>
    <dgm:pt modelId="{84A58BE2-7E96-46C7-9EAA-0BE489F5B827}" type="pres">
      <dgm:prSet presAssocID="{AB08DD6D-D7EE-4696-9D41-3A3F9943BD28}" presName="spaceA" presStyleCnt="0"/>
      <dgm:spPr/>
    </dgm:pt>
    <dgm:pt modelId="{0A28318D-FFA0-4B06-9882-B5E99A7CFD08}" type="pres">
      <dgm:prSet presAssocID="{EAA91B4B-F38E-4C71-83E2-61215C9713D9}" presName="space" presStyleCnt="0"/>
      <dgm:spPr/>
    </dgm:pt>
    <dgm:pt modelId="{A654C892-875D-4608-A952-1436F77B1299}" type="pres">
      <dgm:prSet presAssocID="{2CD79CF5-32C8-4BCD-812C-19B93BC0A83B}" presName="compositeB" presStyleCnt="0"/>
      <dgm:spPr/>
    </dgm:pt>
    <dgm:pt modelId="{30BDC3EC-F80E-439B-8C0C-120B1E51CB32}" type="pres">
      <dgm:prSet presAssocID="{2CD79CF5-32C8-4BCD-812C-19B93BC0A83B}" presName="textB" presStyleLbl="revTx" presStyleIdx="1" presStyleCnt="2" custScaleX="82282" custLinFactNeighborX="-22832" custLinFactNeighborY="1569">
        <dgm:presLayoutVars>
          <dgm:bulletEnabled val="1"/>
        </dgm:presLayoutVars>
      </dgm:prSet>
      <dgm:spPr/>
    </dgm:pt>
    <dgm:pt modelId="{A4A8F7F0-D8CC-426C-A9E9-D62862C6408B}" type="pres">
      <dgm:prSet presAssocID="{2CD79CF5-32C8-4BCD-812C-19B93BC0A83B}" presName="circleB" presStyleLbl="node1" presStyleIdx="1" presStyleCnt="2"/>
      <dgm:spPr>
        <a:solidFill>
          <a:srgbClr val="00B050"/>
        </a:solidFill>
      </dgm:spPr>
    </dgm:pt>
    <dgm:pt modelId="{0EBED6A6-C394-4FCD-88B8-188087A10FE0}" type="pres">
      <dgm:prSet presAssocID="{2CD79CF5-32C8-4BCD-812C-19B93BC0A83B}" presName="spaceB" presStyleCnt="0"/>
      <dgm:spPr/>
    </dgm:pt>
  </dgm:ptLst>
  <dgm:cxnLst>
    <dgm:cxn modelId="{71BFA297-50E3-44C2-838C-827832E08677}" type="presOf" srcId="{AB08DD6D-D7EE-4696-9D41-3A3F9943BD28}" destId="{501A7ABB-0702-4661-A19F-5E116F25D2FF}" srcOrd="0" destOrd="0" presId="urn:microsoft.com/office/officeart/2005/8/layout/hProcess11"/>
    <dgm:cxn modelId="{7BFA6B9D-A2EE-41FA-9E0D-2F5EADEAADC8}" type="presOf" srcId="{2EF5B4C0-385F-474F-8EF3-B17A133553BA}" destId="{443B1268-904B-4E81-A604-70318608602F}" srcOrd="0" destOrd="0" presId="urn:microsoft.com/office/officeart/2005/8/layout/hProcess11"/>
    <dgm:cxn modelId="{E03F3FC9-70E2-4144-8DB6-8437BC0D2464}" srcId="{2EF5B4C0-385F-474F-8EF3-B17A133553BA}" destId="{2CD79CF5-32C8-4BCD-812C-19B93BC0A83B}" srcOrd="1" destOrd="0" parTransId="{019848CD-AFC6-4192-A099-8954CD548647}" sibTransId="{6E51FBD2-3FFF-41BE-99D8-097CD662D8A1}"/>
    <dgm:cxn modelId="{B9CD4EEC-493A-410E-A46F-D947CC00FD12}" srcId="{2EF5B4C0-385F-474F-8EF3-B17A133553BA}" destId="{AB08DD6D-D7EE-4696-9D41-3A3F9943BD28}" srcOrd="0" destOrd="0" parTransId="{25152E51-3DAD-4861-A600-5B361FEF2CF5}" sibTransId="{EAA91B4B-F38E-4C71-83E2-61215C9713D9}"/>
    <dgm:cxn modelId="{B92C9CEE-5E1E-499E-B574-69B8F5A15922}" type="presOf" srcId="{2CD79CF5-32C8-4BCD-812C-19B93BC0A83B}" destId="{30BDC3EC-F80E-439B-8C0C-120B1E51CB32}" srcOrd="0" destOrd="0" presId="urn:microsoft.com/office/officeart/2005/8/layout/hProcess11"/>
    <dgm:cxn modelId="{C7E89A2B-067B-49DA-8536-F0C7D1C70D21}" type="presParOf" srcId="{443B1268-904B-4E81-A604-70318608602F}" destId="{548C3F8A-09D9-41D4-ABB4-6B2248067100}" srcOrd="0" destOrd="0" presId="urn:microsoft.com/office/officeart/2005/8/layout/hProcess11"/>
    <dgm:cxn modelId="{470D307E-3C58-4231-A0D8-AA7086081E93}" type="presParOf" srcId="{443B1268-904B-4E81-A604-70318608602F}" destId="{DA61BF06-9447-4D59-952C-7D989717A461}" srcOrd="1" destOrd="0" presId="urn:microsoft.com/office/officeart/2005/8/layout/hProcess11"/>
    <dgm:cxn modelId="{E264151D-04EB-414A-B9F0-66DE7EC99DA6}" type="presParOf" srcId="{DA61BF06-9447-4D59-952C-7D989717A461}" destId="{BA6FB8D1-B1AE-445E-B6EA-EE5D0145C7BC}" srcOrd="0" destOrd="0" presId="urn:microsoft.com/office/officeart/2005/8/layout/hProcess11"/>
    <dgm:cxn modelId="{2EDAC864-26C4-434A-AAEE-80880E33618A}" type="presParOf" srcId="{BA6FB8D1-B1AE-445E-B6EA-EE5D0145C7BC}" destId="{501A7ABB-0702-4661-A19F-5E116F25D2FF}" srcOrd="0" destOrd="0" presId="urn:microsoft.com/office/officeart/2005/8/layout/hProcess11"/>
    <dgm:cxn modelId="{13DC3E97-5B92-4147-8F13-ACC872C81952}" type="presParOf" srcId="{BA6FB8D1-B1AE-445E-B6EA-EE5D0145C7BC}" destId="{3A7B94BB-E7DE-4271-A5AB-CA30C4B1F662}" srcOrd="1" destOrd="0" presId="urn:microsoft.com/office/officeart/2005/8/layout/hProcess11"/>
    <dgm:cxn modelId="{A18172B4-948C-46E8-AC44-535FBA72C0FC}" type="presParOf" srcId="{BA6FB8D1-B1AE-445E-B6EA-EE5D0145C7BC}" destId="{84A58BE2-7E96-46C7-9EAA-0BE489F5B827}" srcOrd="2" destOrd="0" presId="urn:microsoft.com/office/officeart/2005/8/layout/hProcess11"/>
    <dgm:cxn modelId="{D33C329F-33D2-4292-8471-3B97B52518CF}" type="presParOf" srcId="{DA61BF06-9447-4D59-952C-7D989717A461}" destId="{0A28318D-FFA0-4B06-9882-B5E99A7CFD08}" srcOrd="1" destOrd="0" presId="urn:microsoft.com/office/officeart/2005/8/layout/hProcess11"/>
    <dgm:cxn modelId="{0569A5C4-1C0E-490F-A28B-741A49945A3F}" type="presParOf" srcId="{DA61BF06-9447-4D59-952C-7D989717A461}" destId="{A654C892-875D-4608-A952-1436F77B1299}" srcOrd="2" destOrd="0" presId="urn:microsoft.com/office/officeart/2005/8/layout/hProcess11"/>
    <dgm:cxn modelId="{1B6727BF-2290-4C36-B02C-BFD4002DA256}" type="presParOf" srcId="{A654C892-875D-4608-A952-1436F77B1299}" destId="{30BDC3EC-F80E-439B-8C0C-120B1E51CB32}" srcOrd="0" destOrd="0" presId="urn:microsoft.com/office/officeart/2005/8/layout/hProcess11"/>
    <dgm:cxn modelId="{652DD639-77E9-4B2F-9BC8-23357DA0D0B2}" type="presParOf" srcId="{A654C892-875D-4608-A952-1436F77B1299}" destId="{A4A8F7F0-D8CC-426C-A9E9-D62862C6408B}" srcOrd="1" destOrd="0" presId="urn:microsoft.com/office/officeart/2005/8/layout/hProcess11"/>
    <dgm:cxn modelId="{7B84262B-694B-4B40-AE8B-BE9BEE6E8639}" type="presParOf" srcId="{A654C892-875D-4608-A952-1436F77B1299}" destId="{0EBED6A6-C394-4FCD-88B8-188087A10FE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C3F8A-09D9-41D4-ABB4-6B2248067100}">
      <dsp:nvSpPr>
        <dsp:cNvPr id="0" name=""/>
        <dsp:cNvSpPr/>
      </dsp:nvSpPr>
      <dsp:spPr>
        <a:xfrm>
          <a:off x="0" y="1283017"/>
          <a:ext cx="10369550" cy="171069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A7ABB-0702-4661-A19F-5E116F25D2FF}">
      <dsp:nvSpPr>
        <dsp:cNvPr id="0" name=""/>
        <dsp:cNvSpPr/>
      </dsp:nvSpPr>
      <dsp:spPr>
        <a:xfrm>
          <a:off x="303939" y="0"/>
          <a:ext cx="3944723" cy="1710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FF0000"/>
              </a:solidFill>
            </a:rPr>
            <a:t>с</a:t>
          </a:r>
          <a:r>
            <a:rPr lang="en-US" sz="1400" b="1" kern="1200" dirty="0">
              <a:solidFill>
                <a:srgbClr val="FF0000"/>
              </a:solidFill>
            </a:rPr>
            <a:t> 01.04.2020 </a:t>
          </a:r>
          <a:r>
            <a:rPr lang="ru-RU" sz="1400" b="1" kern="1200" dirty="0">
              <a:solidFill>
                <a:srgbClr val="FF0000"/>
              </a:solidFill>
            </a:rPr>
            <a:t>по 31.10.2020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Осуществление выплат стимулирующего характера медицинским и иным работникам в соответствии с постановлениями Правительства Российской Федерации от 02.04.2020 №415 и от 12.04.2020 №484 </a:t>
          </a:r>
          <a:r>
            <a:rPr lang="ru-RU" sz="1400" kern="1200" dirty="0"/>
            <a:t>	</a:t>
          </a:r>
        </a:p>
      </dsp:txBody>
      <dsp:txXfrm>
        <a:off x="303939" y="0"/>
        <a:ext cx="3944723" cy="1710690"/>
      </dsp:txXfrm>
    </dsp:sp>
    <dsp:sp modelId="{3A7B94BB-E7DE-4271-A5AB-CA30C4B1F662}">
      <dsp:nvSpPr>
        <dsp:cNvPr id="0" name=""/>
        <dsp:cNvSpPr/>
      </dsp:nvSpPr>
      <dsp:spPr>
        <a:xfrm>
          <a:off x="2062464" y="1924526"/>
          <a:ext cx="427672" cy="42767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DC3EC-F80E-439B-8C0C-120B1E51CB32}">
      <dsp:nvSpPr>
        <dsp:cNvPr id="0" name=""/>
        <dsp:cNvSpPr/>
      </dsp:nvSpPr>
      <dsp:spPr>
        <a:xfrm>
          <a:off x="4144003" y="2566034"/>
          <a:ext cx="3745784" cy="1710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00B050"/>
              </a:solidFill>
            </a:rPr>
            <a:t>с 01.11.2020 по 31.12.2021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Осуществление специальной социальной выплаты медицинским и иным работникам в соответствии с постановлениями Правительства Российской Федерации от 30.10.2020 № 1762</a:t>
          </a:r>
          <a:endParaRPr lang="ru-RU" sz="1800" kern="1200" dirty="0"/>
        </a:p>
      </dsp:txBody>
      <dsp:txXfrm>
        <a:off x="4144003" y="2566034"/>
        <a:ext cx="3745784" cy="1710690"/>
      </dsp:txXfrm>
    </dsp:sp>
    <dsp:sp modelId="{A4A8F7F0-D8CC-426C-A9E9-D62862C6408B}">
      <dsp:nvSpPr>
        <dsp:cNvPr id="0" name=""/>
        <dsp:cNvSpPr/>
      </dsp:nvSpPr>
      <dsp:spPr>
        <a:xfrm>
          <a:off x="6842457" y="1924526"/>
          <a:ext cx="427672" cy="427672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36EDB7-9F8D-4183-9CC7-C219C69F64EB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299D6E-EED9-460E-B072-0DC0EA19515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56665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C483C00-65AC-4BE1-B0DE-DA48E61682FB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99524C-63E4-4F5F-BEB8-1C4D12D9204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70485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B74372-6B4C-486D-8CE4-EC95A7449740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4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F0207-C743-47B4-B709-BFAE2A98AB3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459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98526C-CF31-425A-8702-BE28F279E16C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1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56" y="2013055"/>
            <a:ext cx="9793764" cy="13890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8311" y="3672099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6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8CDE2-8F56-4B29-A9BA-8815DA7BC526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38AB4-FAA8-44B6-BCB3-3776B634387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28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08DC3-948A-4A05-BEA4-30077F1FA684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45404-4114-4231-BB23-0D0AC0D1436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380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69759" y="273008"/>
            <a:ext cx="3030547" cy="58051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4122" y="273008"/>
            <a:ext cx="8903603" cy="58051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BD926-3B45-45F5-82E5-E0716A6DD4F7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4D0C8-A7FD-43BC-88C1-8F6121B228D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3232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F0586-039B-4CBF-AF72-B4E82272D1C0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C132C-437A-457E-B651-F6E9D4D59274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6243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2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4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6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CF36-5630-48F5-9AAC-A2E68AF34C3A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B321D-2776-4867-9818-3AF62D7B49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0129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4122" y="1587043"/>
            <a:ext cx="5967074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3232" y="1587043"/>
            <a:ext cx="5967075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2A760-2B96-4601-A01A-B931644329BC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0142E-C3CB-4144-B86D-689BD4B8517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4157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E4D6-F8DB-414C-95BE-4AFE6D9B0C92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91765-53FE-4CD6-B863-28DB88C2CAF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3433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EC3BC-C7B3-453F-9694-6072B45E84BA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C4A37-AB6E-4712-AFEB-68D55DF1002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3062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F5873-5599-4786-8B89-1ADBBA02B580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8F98E-3147-48A1-9DD9-AFE3F981FA1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83478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58007"/>
            <a:ext cx="3790683" cy="109803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4811" y="258008"/>
            <a:ext cx="6441160" cy="553065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106" y="1356038"/>
            <a:ext cx="3790683" cy="44326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2B322-3C63-480B-8C83-C154277C7D62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64901-7FC5-4C99-BB94-3E593DC3256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8842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07" y="4536123"/>
            <a:ext cx="6913245" cy="5355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1241" indent="0">
              <a:buNone/>
              <a:defRPr sz="3100"/>
            </a:lvl2pPr>
            <a:lvl3pPr marL="1022482" indent="0">
              <a:buNone/>
              <a:defRPr sz="2700"/>
            </a:lvl3pPr>
            <a:lvl4pPr marL="1533723" indent="0">
              <a:buNone/>
              <a:defRPr sz="2200"/>
            </a:lvl4pPr>
            <a:lvl5pPr marL="2044964" indent="0">
              <a:buNone/>
              <a:defRPr sz="2200"/>
            </a:lvl5pPr>
            <a:lvl6pPr marL="2556205" indent="0">
              <a:buNone/>
              <a:defRPr sz="2200"/>
            </a:lvl6pPr>
            <a:lvl7pPr marL="3067446" indent="0">
              <a:buNone/>
              <a:defRPr sz="2200"/>
            </a:lvl7pPr>
            <a:lvl8pPr marL="3578687" indent="0">
              <a:buNone/>
              <a:defRPr sz="2200"/>
            </a:lvl8pPr>
            <a:lvl9pPr marL="4089928" indent="0">
              <a:buNone/>
              <a:defRPr sz="22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58407" y="5071638"/>
            <a:ext cx="6913245" cy="7605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5E380-D82D-4330-999D-428C71CCB6A6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9C198-335B-4F97-9FDF-D4BEA7D0758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501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76263" y="258763"/>
            <a:ext cx="103695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48" tIns="51124" rIns="102248" bIns="511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76263" y="1511300"/>
            <a:ext cx="1036955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48" tIns="51124" rIns="102248" bIns="511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6263" y="6005513"/>
            <a:ext cx="2687637" cy="34607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l" defTabSz="1022482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592416-593B-4241-B297-EA47B6D55C9A}" type="datetimeFigureOut">
              <a:rPr lang="ru-RU"/>
              <a:pPr>
                <a:defRPr/>
              </a:pPr>
              <a:t>12.11.2020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37000" y="6005513"/>
            <a:ext cx="3648075" cy="34607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ctr" defTabSz="1022482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58175" y="6005513"/>
            <a:ext cx="2687638" cy="346075"/>
          </a:xfrm>
          <a:prstGeom prst="rect">
            <a:avLst/>
          </a:prstGeom>
        </p:spPr>
        <p:txBody>
          <a:bodyPr vert="horz" wrap="square" lIns="102248" tIns="51124" rIns="102248" bIns="5112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5F43B17-7EE6-4B31-8670-B9CD655B080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0763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2588" indent="-382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3190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7938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113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288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826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3067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08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549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241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482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723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964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6205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446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687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928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6.emf"/><Relationship Id="rId5" Type="http://schemas.openxmlformats.org/officeDocument/2006/relationships/diagramData" Target="../diagrams/data1.xml"/><Relationship Id="rId10" Type="http://schemas.openxmlformats.org/officeDocument/2006/relationships/image" Target="../media/image5.emf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-3175"/>
            <a:ext cx="10493375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Прямоугольник 1"/>
          <p:cNvSpPr>
            <a:spLocks noChangeArrowheads="1"/>
          </p:cNvSpPr>
          <p:nvPr/>
        </p:nvSpPr>
        <p:spPr bwMode="auto">
          <a:xfrm>
            <a:off x="1008063" y="1944688"/>
            <a:ext cx="428466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95288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defTabSz="395288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defTabSz="395288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defTabSz="395288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defTabSz="395288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60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5188" y="1223963"/>
            <a:ext cx="9217025" cy="29797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1022482" eaLnBrk="1" fontAlgn="auto" hangingPunct="1">
              <a:spcAft>
                <a:spcPts val="0"/>
              </a:spcAft>
              <a:defRPr/>
            </a:pPr>
            <a:endParaRPr lang="ru-RU" sz="3600" dirty="0">
              <a:solidFill>
                <a:srgbClr val="3B4555"/>
              </a:solidFill>
              <a:latin typeface="Trebuchet MS" panose="020B0603020202020204" pitchFamily="34" charset="0"/>
            </a:endParaRPr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35938" y="1312843"/>
            <a:ext cx="10237667" cy="44012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СПЕЦИАЛЬНЫЕ СОЦИАЛЬНЫЕ ВЫПЛАТЫ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МЕДИЦИНСКИМ И ИНЫМ РАБОТНИКАМ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УЧАСТВУЮЩИМ В БОРЬБЕ С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COVID-19</a:t>
            </a:r>
          </a:p>
          <a:p>
            <a:pPr>
              <a:spcBef>
                <a:spcPct val="0"/>
              </a:spcBef>
              <a:buNone/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30.10.2020 №1762</a:t>
            </a: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Заместитель министра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Олег Борисович Уфимцев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Рисунок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44475"/>
            <a:ext cx="75406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Пример расчета (врач стационара)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339850"/>
            <a:ext cx="10369550" cy="427672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u="sng" dirty="0"/>
              <a:t>Ноябрь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rgbClr val="FF0000"/>
                </a:solidFill>
              </a:rPr>
              <a:t>По «старому порядку» (постановление Правительства № 484):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80 000 руб. (размер выплаты) х 1,3 (</a:t>
            </a:r>
            <a:r>
              <a:rPr lang="ru-RU" sz="2000" b="1" dirty="0" err="1"/>
              <a:t>р.к</a:t>
            </a:r>
            <a:r>
              <a:rPr lang="ru-RU" sz="2000" b="1" dirty="0"/>
              <a:t>.) = 104 000 руб.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rgbClr val="FF0000"/>
                </a:solidFill>
              </a:rPr>
              <a:t>По «новому порядку» (постановление Правительства № 1762):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30 часовая рабочая неделя /5 = 6 часов продолжительность </a:t>
            </a:r>
            <a:r>
              <a:rPr lang="ru-RU" sz="2000" dirty="0" err="1"/>
              <a:t>нормосмены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dirty="0"/>
              <a:t>119 часов (месячная норма РВ) / 6 часов продолжит. НС = 19,8 кол-во </a:t>
            </a:r>
            <a:r>
              <a:rPr lang="ru-RU" sz="2000" dirty="0" err="1"/>
              <a:t>нормосмен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b="1" dirty="0"/>
              <a:t>Размер ССВ = 3880 х 19,8 х 1,3 = 99 871,2 руб.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000" b="1" u="sng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u="sng" dirty="0"/>
              <a:t>Декабрь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rgbClr val="FF0000"/>
                </a:solidFill>
              </a:rPr>
              <a:t>По «новому порядку» (постановление Правительства № 1762):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30 часовая рабочая неделя /5 = 6 часов продолжительность </a:t>
            </a:r>
            <a:r>
              <a:rPr lang="ru-RU" sz="2000" dirty="0" err="1"/>
              <a:t>нормосмены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dirty="0"/>
              <a:t>137 часов (месячная норма РВ) / 6 часов продолжит. НС = 22,8 кол-во </a:t>
            </a:r>
            <a:r>
              <a:rPr lang="ru-RU" sz="2000" dirty="0" err="1"/>
              <a:t>нормосмен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b="1" dirty="0"/>
              <a:t>Размер ССВ = 3880 х 22,8 х 1,3 = 115 003,2 руб.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dirty="0">
              <a:solidFill>
                <a:srgbClr val="285892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285892"/>
                </a:solidFill>
              </a:rPr>
              <a:t>Среднегодовое количество НС - 20,6 х 3880 х 1,3 = </a:t>
            </a:r>
            <a:r>
              <a:rPr lang="ru-RU" sz="2000" b="1" dirty="0">
                <a:solidFill>
                  <a:srgbClr val="FF0000"/>
                </a:solidFill>
              </a:rPr>
              <a:t>103 906,4 руб.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6367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Порядок осуществления специальной социальной выплаты </a:t>
            </a:r>
            <a:br>
              <a:rPr lang="ru-RU" sz="2000" dirty="0"/>
            </a:br>
            <a:r>
              <a:rPr lang="ru-RU" sz="2000" dirty="0"/>
              <a:t>в соответствии с постановлением Правительства РФ от 30.10.2020 №1762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339850"/>
            <a:ext cx="10369550" cy="427672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1900" b="1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</a:rPr>
              <a:t>Минздрав</a:t>
            </a:r>
            <a:r>
              <a:rPr lang="ru-RU" sz="2400" dirty="0"/>
              <a:t> формирует итоговый Перечень медицинских и иных организаций, участвующих в оказании медицинской помощи пациентам с </a:t>
            </a:r>
            <a:r>
              <a:rPr lang="en-US" sz="2400" dirty="0"/>
              <a:t>COVID-19</a:t>
            </a:r>
            <a:endParaRPr lang="ru-RU" sz="2400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</a:rPr>
              <a:t>Организация</a:t>
            </a:r>
            <a:r>
              <a:rPr lang="ru-RU" sz="2400" dirty="0"/>
              <a:t> ведет учет рабочего времени и в течение 10 календарных дней предоставляет реестр работников, имеющих право на получение специальной социальной выплаты </a:t>
            </a:r>
            <a:r>
              <a:rPr lang="ru-RU" sz="2400"/>
              <a:t>в Фонд</a:t>
            </a:r>
            <a:endParaRPr lang="ru-RU" sz="2400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</a:rPr>
              <a:t>Фонд</a:t>
            </a:r>
            <a:r>
              <a:rPr lang="ru-RU" sz="2400" dirty="0"/>
              <a:t> в течение 7 рабочих дней со дня получения реестра перечисляет на банковскую карту или лицевой счет работника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53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1588"/>
            <a:ext cx="95123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720725" y="2592388"/>
            <a:ext cx="4445000" cy="10779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БЛАГОДАРЮ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 ВНИМАНИЕ!</a:t>
            </a:r>
          </a:p>
        </p:txBody>
      </p:sp>
      <p:pic>
        <p:nvPicPr>
          <p:cNvPr id="10244" name="Рисунок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244475"/>
            <a:ext cx="75406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08509" y="10343"/>
            <a:ext cx="9004604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стимулирующего характера и специальная социальная выплата в условиях пандемии </a:t>
            </a:r>
            <a:r>
              <a:rPr lang="en-US" sz="18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endParaRPr lang="ru-RU" sz="1890" b="1" dirty="0">
              <a:solidFill>
                <a:schemeClr val="bg1"/>
              </a:solidFill>
            </a:endParaRPr>
          </a:p>
        </p:txBody>
      </p:sp>
      <p:sp>
        <p:nvSpPr>
          <p:cNvPr id="3" name="AutoShape 8" descr="http://www.clipartbest.com/cliparts/aie/6bX/aie6bXyGT.jpg"/>
          <p:cNvSpPr>
            <a:spLocks noChangeAspect="1" noChangeArrowheads="1"/>
          </p:cNvSpPr>
          <p:nvPr/>
        </p:nvSpPr>
        <p:spPr bwMode="auto">
          <a:xfrm>
            <a:off x="1224533" y="-144004"/>
            <a:ext cx="288008" cy="28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6402" tIns="43201" rIns="86402" bIns="43201" numCol="1" anchor="t" anchorCtr="0" compatLnSpc="1">
            <a:prstTxWarp prst="textNoShape">
              <a:avLst/>
            </a:prstTxWarp>
          </a:bodyPr>
          <a:lstStyle/>
          <a:p>
            <a:endParaRPr lang="ru-RU" sz="1890"/>
          </a:p>
        </p:txBody>
      </p:sp>
      <p:sp>
        <p:nvSpPr>
          <p:cNvPr id="4" name="Прямоугольник 3"/>
          <p:cNvSpPr/>
          <p:nvPr/>
        </p:nvSpPr>
        <p:spPr>
          <a:xfrm>
            <a:off x="5840095" y="272081"/>
            <a:ext cx="184731" cy="49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646" b="1" dirty="0">
              <a:solidFill>
                <a:schemeClr val="bg1"/>
              </a:solidFill>
            </a:endParaRPr>
          </a:p>
        </p:txBody>
      </p:sp>
      <p:pic>
        <p:nvPicPr>
          <p:cNvPr id="10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Прямая соединительная линия 12"/>
          <p:cNvCxnSpPr>
            <a:cxnSpLocks/>
          </p:cNvCxnSpPr>
          <p:nvPr/>
        </p:nvCxnSpPr>
        <p:spPr>
          <a:xfrm>
            <a:off x="1296541" y="801170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743972"/>
              </p:ext>
            </p:extLst>
          </p:nvPr>
        </p:nvGraphicFramePr>
        <p:xfrm>
          <a:off x="576263" y="1511300"/>
          <a:ext cx="10369550" cy="4276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49518" y="917835"/>
            <a:ext cx="1572420" cy="22005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09110" y="917835"/>
            <a:ext cx="1584176" cy="220961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97341" y="4248199"/>
            <a:ext cx="1405214" cy="198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40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Основные отличия и сходства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511300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Смена уполномоченного органа с региональных </a:t>
            </a:r>
            <a:r>
              <a:rPr lang="ru-RU" sz="2000" dirty="0" err="1">
                <a:solidFill>
                  <a:srgbClr val="FF0000"/>
                </a:solidFill>
              </a:rPr>
              <a:t>минздравов</a:t>
            </a:r>
            <a:r>
              <a:rPr lang="ru-RU" sz="2000" dirty="0">
                <a:solidFill>
                  <a:srgbClr val="FF0000"/>
                </a:solidFill>
              </a:rPr>
              <a:t> на территориальные фонды социального страхования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Выплаты не учитываются при расчете среднего заработка, используемого при расчете отпускных, больничных, ученических отпусков и т.д.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Выплаты будут осуществляться «напрямую» работнику минуя работодателя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Расширен перечень должностей (члены летных экипажей воздушных судов </a:t>
            </a:r>
            <a:r>
              <a:rPr lang="ru-RU" sz="2000" dirty="0" err="1">
                <a:solidFill>
                  <a:srgbClr val="FF0000"/>
                </a:solidFill>
              </a:rPr>
              <a:t>санавиации</a:t>
            </a:r>
            <a:r>
              <a:rPr lang="ru-RU" sz="2000" dirty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ru-RU" sz="2000" b="1" dirty="0">
                <a:solidFill>
                  <a:srgbClr val="FF0000"/>
                </a:solidFill>
              </a:rPr>
              <a:t>ВЫПЛАТЫ НАЧИСЛЯЮТСЯ ЗА ФАКТИЧЕСКИ ОТРАБОТАННОЕ ВРЕМЯ </a:t>
            </a:r>
            <a:r>
              <a:rPr lang="ru-RU" sz="2000" dirty="0">
                <a:solidFill>
                  <a:srgbClr val="FF0000"/>
                </a:solidFill>
              </a:rPr>
              <a:t>(кол-во </a:t>
            </a:r>
            <a:r>
              <a:rPr lang="ru-RU" sz="2000" dirty="0" err="1">
                <a:solidFill>
                  <a:srgbClr val="FF0000"/>
                </a:solidFill>
              </a:rPr>
              <a:t>нормосмен</a:t>
            </a:r>
            <a:r>
              <a:rPr lang="ru-RU" sz="2000" dirty="0">
                <a:solidFill>
                  <a:srgbClr val="FF0000"/>
                </a:solidFill>
              </a:rPr>
              <a:t>) по оказанию медицинской помощи пациентам с </a:t>
            </a:r>
            <a:r>
              <a:rPr lang="en-US" sz="2000" dirty="0">
                <a:solidFill>
                  <a:srgbClr val="FF0000"/>
                </a:solidFill>
              </a:rPr>
              <a:t>COVID-19</a:t>
            </a:r>
          </a:p>
          <a:p>
            <a:pPr algn="just"/>
            <a:r>
              <a:rPr lang="ru-RU" sz="2000" dirty="0"/>
              <a:t>Выплаты не облагаются НДФЛ</a:t>
            </a:r>
          </a:p>
          <a:p>
            <a:pPr algn="just"/>
            <a:r>
              <a:rPr lang="ru-RU" sz="2000" dirty="0"/>
              <a:t>Не начисляются страховые взносы во внебюджетные фонды</a:t>
            </a:r>
          </a:p>
          <a:p>
            <a:pPr algn="just"/>
            <a:r>
              <a:rPr lang="ru-RU" sz="2000" dirty="0"/>
              <a:t>На выплаты начисляется районный коэффициент</a:t>
            </a:r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636" y="155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368549" y="1278313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26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Принципы социальной справедливости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511300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Размер выплат по 415 постановлению Правительства в каждом субъекте устанавливался от размера средней зарплаты в регионе, соответственно регионы с низкой средней заработной платой получали выплаты значительно в меньшем размере.</a:t>
            </a:r>
          </a:p>
          <a:p>
            <a:pPr marL="0" indent="0" algn="just"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Размер выплат по 484 постановлению не зависел от отработанного времени, но при этом  не было возможности заработать больше. Количество </a:t>
            </a:r>
            <a:r>
              <a:rPr lang="ru-RU" sz="20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нормативных смен не ограничивается и распространяется на работу по совместительству.</a:t>
            </a:r>
            <a:r>
              <a:rPr lang="ru-RU" sz="2000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pPr marL="0" indent="0" algn="just">
              <a:buNone/>
            </a:pPr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636" y="155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368549" y="1278313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25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Специальная социальная выплата медицинским и иным работникам в соответствии с постановлением Правительства РФ от 30.10.2020 №1762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265238"/>
            <a:ext cx="10369550" cy="4522787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B050"/>
                </a:solidFill>
              </a:rPr>
              <a:t>СПЕЦИАЛЬНАЯ СОЦИАЛЬНАЯ ВЫПЛАТА ПРЕДОСТАВЛЯЕТСЯ</a:t>
            </a:r>
            <a:endParaRPr lang="ru-RU" sz="2000" dirty="0">
              <a:solidFill>
                <a:srgbClr val="00B05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B050"/>
                </a:solidFill>
              </a:rPr>
              <a:t>а)</a:t>
            </a:r>
            <a:r>
              <a:rPr lang="ru-RU" sz="2000" b="1" dirty="0"/>
              <a:t> </a:t>
            </a:r>
            <a:r>
              <a:rPr lang="ru-RU" sz="1400" b="1" dirty="0"/>
              <a:t>медицинским и иным работникам оказывающим медицинскую помощь (участвующим в оказании, обеспечивающим оказание медицинской помощи) по диагностике и лечению новой коронавирусной инфекции (COVID-19) в соответствии с установленным Министерством здравоохранения Российской Федерации временным порядком организации работы медицинских организаций в целях реализации мер по профилактике и снижению рисков распространения новой коронавирусной инфекции (COVID-19) </a:t>
            </a:r>
            <a: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(ПРИКАЗ МИНЗДРАВА РФ от 19.03.2020 №198н)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ru-RU" sz="1800" b="1" u="sng" dirty="0">
                <a:solidFill>
                  <a:srgbClr val="00B050"/>
                </a:solidFill>
              </a:rPr>
              <a:t>ЗА ОДНУ НОРМАТИВНУЮ СМЕНУ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b="1" u="sng" dirty="0">
                <a:solidFill>
                  <a:srgbClr val="00B050"/>
                </a:solidFill>
              </a:rPr>
              <a:t> </a:t>
            </a:r>
          </a:p>
          <a:p>
            <a:pPr marL="0" indent="0" algn="ctr">
              <a:buNone/>
            </a:pPr>
            <a:endParaRPr lang="ru-RU" sz="1400" b="1" dirty="0"/>
          </a:p>
          <a:p>
            <a:pPr marL="0" indent="0">
              <a:buNone/>
            </a:pPr>
            <a:endParaRPr lang="ru-RU" sz="1400" dirty="0"/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773565"/>
              </p:ext>
            </p:extLst>
          </p:nvPr>
        </p:nvGraphicFramePr>
        <p:xfrm>
          <a:off x="784226" y="3707851"/>
          <a:ext cx="828917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2430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1215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950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Врачи</a:t>
                      </a:r>
                      <a:r>
                        <a:rPr lang="ru-RU" sz="1000" baseline="0" dirty="0"/>
                        <a:t> и медицинские работники с высшим (немедицинским) образованием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Средний медицинский персонал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Младший медицинский персонал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182159"/>
              </p:ext>
            </p:extLst>
          </p:nvPr>
        </p:nvGraphicFramePr>
        <p:xfrm>
          <a:off x="1621026" y="5418287"/>
          <a:ext cx="1763747" cy="89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877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600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77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Фельдшеры </a:t>
                      </a:r>
                    </a:p>
                    <a:p>
                      <a:pPr algn="ctr"/>
                      <a:r>
                        <a:rPr lang="ru-RU" sz="1000" dirty="0"/>
                        <a:t>(медицинские сестры)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934484"/>
              </p:ext>
            </p:extLst>
          </p:nvPr>
        </p:nvGraphicFramePr>
        <p:xfrm>
          <a:off x="9073405" y="3707852"/>
          <a:ext cx="2080371" cy="801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708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1215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39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Водители машин выездных бригад СМП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720446"/>
              </p:ext>
            </p:extLst>
          </p:nvPr>
        </p:nvGraphicFramePr>
        <p:xfrm>
          <a:off x="9073405" y="5323235"/>
          <a:ext cx="1656184" cy="996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80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1215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50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Члены летных экипажей воздушных судов санитарной авиации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48469" y="2901898"/>
            <a:ext cx="10505307" cy="955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Скорая медицинская помощь (СМП)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76263" y="4798443"/>
            <a:ext cx="4197081" cy="576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</a:rPr>
              <a:t>По приему вызовов СМП и передаче их выездным бригадам СМП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977061" y="4771270"/>
            <a:ext cx="5545014" cy="520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</a:rPr>
              <a:t>Занятые в организациях, предоставляющих транспортные услуги, для медицинской эвакуации пациентов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362821"/>
              </p:ext>
            </p:extLst>
          </p:nvPr>
        </p:nvGraphicFramePr>
        <p:xfrm>
          <a:off x="7233441" y="5323235"/>
          <a:ext cx="1516127" cy="1019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00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1215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9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Водители машин выездных бригад СМП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54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Специальная социальная выплата медицинским и иным работникам в соответствии с постановлением Правительства РФ от 30.10.2020 №1762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392238"/>
            <a:ext cx="10369550" cy="4395787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ru-RU" sz="1800" b="1" u="sng" dirty="0">
                <a:solidFill>
                  <a:srgbClr val="00B050"/>
                </a:solidFill>
              </a:rPr>
              <a:t>   ЗА ОДНУ НОРМАТИВНУЮ СМЕНУ </a:t>
            </a:r>
          </a:p>
          <a:p>
            <a:pPr marL="0" indent="0" algn="ctr">
              <a:buNone/>
            </a:pPr>
            <a:endParaRPr lang="ru-RU" sz="1400" b="1" dirty="0"/>
          </a:p>
          <a:p>
            <a:pPr marL="0" indent="0">
              <a:buNone/>
            </a:pPr>
            <a:endParaRPr lang="ru-RU" sz="1400" dirty="0"/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060762"/>
              </p:ext>
            </p:extLst>
          </p:nvPr>
        </p:nvGraphicFramePr>
        <p:xfrm>
          <a:off x="2441376" y="2244572"/>
          <a:ext cx="7127825" cy="90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7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63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2430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1215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600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93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Врачи и медицинские работники с высшим (немедицинским) образованием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224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Средний медицинский персонал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Младший медицинский персонал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2736701" y="1705286"/>
            <a:ext cx="6336704" cy="539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Первичная медико-санитарная помощь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736701" y="3150747"/>
            <a:ext cx="6336704" cy="539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Специализированная помощь в стационарных условиях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797289"/>
              </p:ext>
            </p:extLst>
          </p:nvPr>
        </p:nvGraphicFramePr>
        <p:xfrm>
          <a:off x="2470273" y="3778341"/>
          <a:ext cx="7127825" cy="90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7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63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3880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2430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1215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93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Врачи и медицинские работники с высшим (немедицинским) образованием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224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Средний медицинский персонал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Младший медицинский персонал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096741" y="4736904"/>
            <a:ext cx="6336704" cy="575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Патологоанатомические бюро и отделения</a:t>
            </a: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760878"/>
              </p:ext>
            </p:extLst>
          </p:nvPr>
        </p:nvGraphicFramePr>
        <p:xfrm>
          <a:off x="2520677" y="5361132"/>
          <a:ext cx="7127825" cy="90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7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63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3880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2430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1215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93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Врачи и медицинские работники с высшим (немедицинским) образованием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224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Средний медицинский персонал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Младший медицинский персонал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72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Специальная социальная выплата медицинским и иным работникам в соответствии с постановлением Правительства РФ от 30.10.2020 №1762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400" b="1" dirty="0">
                <a:solidFill>
                  <a:srgbClr val="00B050"/>
                </a:solidFill>
              </a:rPr>
              <a:t>б) </a:t>
            </a:r>
            <a:r>
              <a:rPr lang="ru-RU" sz="1400" b="1" dirty="0"/>
              <a:t>врачам и медицинским работникам с высшим (немедицинским) образованием, среднему медицинскому персоналу, младшему медицинскому персоналу, не оказывающим медицинскую помощь по диагностике и лечению новой коронавирусной инфекции (COVID-19), </a:t>
            </a:r>
            <a:r>
              <a:rPr lang="ru-RU" sz="2000" b="1" dirty="0">
                <a:solidFill>
                  <a:srgbClr val="FF0000"/>
                </a:solidFill>
              </a:rPr>
              <a:t>но контактирующим </a:t>
            </a:r>
            <a:r>
              <a:rPr lang="ru-RU" sz="1400" b="1" dirty="0"/>
              <a:t>с пациентами с установленным диагнозом новой коронавирусной инфекции (COVID-19) </a:t>
            </a:r>
            <a:r>
              <a:rPr lang="ru-RU" sz="2400" b="1" dirty="0">
                <a:solidFill>
                  <a:srgbClr val="FF0000"/>
                </a:solidFill>
              </a:rPr>
              <a:t>при выполнении должностных обязанностей </a:t>
            </a:r>
          </a:p>
          <a:p>
            <a:endParaRPr lang="ru-RU" sz="1400" b="1" dirty="0"/>
          </a:p>
          <a:p>
            <a:pPr marL="0" indent="0" algn="ctr">
              <a:buNone/>
            </a:pPr>
            <a:r>
              <a:rPr lang="ru-RU" sz="1800" u="sng" dirty="0">
                <a:solidFill>
                  <a:srgbClr val="00B050"/>
                </a:solidFill>
              </a:rPr>
              <a:t>ЗА ОДНУ НОРМАТИВНУЮ СМЕНУ</a:t>
            </a:r>
          </a:p>
          <a:p>
            <a:pPr marL="0" indent="0" algn="ctr">
              <a:buNone/>
            </a:pPr>
            <a:endParaRPr lang="ru-RU" sz="1800" u="sng" dirty="0">
              <a:solidFill>
                <a:srgbClr val="00B05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612624"/>
              </p:ext>
            </p:extLst>
          </p:nvPr>
        </p:nvGraphicFramePr>
        <p:xfrm>
          <a:off x="2304653" y="3196574"/>
          <a:ext cx="7127825" cy="90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7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63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2430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1215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600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93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Врачи и медицинские работники с высшим (немедицинским) образованием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224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Средний медицинский персонал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Младший медицинский персонал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19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Специальная социальная выплата медицинским и иным работникам в соответствии с постановлением Правительства РФ от 30.10.2020 №1762*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r>
              <a:rPr lang="ru-RU" sz="1400" b="1" dirty="0"/>
              <a:t>     </a:t>
            </a:r>
          </a:p>
          <a:p>
            <a:pPr marL="0" indent="0" algn="just">
              <a:buNone/>
            </a:pPr>
            <a:r>
              <a:rPr lang="ru-RU" sz="1400" b="1" dirty="0"/>
              <a:t>                         Расчет нормативной смены (часы) </a:t>
            </a:r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1080000" indent="0" algn="just">
              <a:buNone/>
            </a:pPr>
            <a:r>
              <a:rPr lang="ru-RU" sz="1400" b="1" dirty="0"/>
              <a:t>Подсчитывается отработанное время по табелю учета рабочего времени за дни работы в соответствующем календарном месяце, в которые работник привлекался к оказанию (участию в оказании, обеспечению оказания медицинской помощи) пациентам с новой коронавирусной инфекцией </a:t>
            </a:r>
            <a:r>
              <a:rPr lang="en-US" sz="1400" b="1" dirty="0"/>
              <a:t>(COVID-19)</a:t>
            </a:r>
            <a:r>
              <a:rPr lang="ru-RU" sz="1400" b="1" dirty="0"/>
              <a:t>, независимо от длительности контакта с пациентом в эти дни</a:t>
            </a:r>
          </a:p>
          <a:p>
            <a:pPr marL="0" indent="0" algn="ctr">
              <a:buNone/>
            </a:pPr>
            <a:endParaRPr lang="ru-RU" sz="1800" u="sng" dirty="0">
              <a:solidFill>
                <a:srgbClr val="00B05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трелка вправо 3"/>
          <p:cNvSpPr/>
          <p:nvPr/>
        </p:nvSpPr>
        <p:spPr>
          <a:xfrm>
            <a:off x="4471305" y="2452639"/>
            <a:ext cx="978408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08525" y="1601466"/>
            <a:ext cx="5400600" cy="999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Установленная законодательством продолжительность рабочего времени в неделю для соответствующей категории</a:t>
            </a:r>
          </a:p>
          <a:p>
            <a:pPr algn="ctr"/>
            <a:r>
              <a:rPr lang="ru-RU" sz="1400" i="1" dirty="0">
                <a:solidFill>
                  <a:schemeClr val="tx1"/>
                </a:solidFill>
              </a:rPr>
              <a:t>(39 часов, 36 часов,33 часа, 30 часов, 24 часа)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17021" y="2686645"/>
            <a:ext cx="5112568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473005" y="2744862"/>
            <a:ext cx="5328592" cy="495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4" name="Овал 13"/>
          <p:cNvSpPr/>
          <p:nvPr/>
        </p:nvSpPr>
        <p:spPr>
          <a:xfrm>
            <a:off x="658453" y="2134815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1</a:t>
            </a:r>
          </a:p>
        </p:txBody>
      </p:sp>
      <p:cxnSp>
        <p:nvCxnSpPr>
          <p:cNvPr id="16" name="Прямая соединительная линия 15"/>
          <p:cNvCxnSpPr>
            <a:endCxn id="3" idx="3"/>
          </p:cNvCxnSpPr>
          <p:nvPr/>
        </p:nvCxnSpPr>
        <p:spPr>
          <a:xfrm>
            <a:off x="658453" y="3649662"/>
            <a:ext cx="10287360" cy="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658453" y="4282677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6263" y="5288298"/>
            <a:ext cx="10369550" cy="999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dirty="0">
                <a:solidFill>
                  <a:schemeClr val="tx1"/>
                </a:solidFill>
              </a:rPr>
              <a:t>*Пункт 3 Правил осуществления Фондом социального страхования Российской Федерации в 2020-2021 годах специальной выплаты, утвержденных постановлением Правительства Российской Федерации от 30.10.2020 №1762</a:t>
            </a:r>
          </a:p>
        </p:txBody>
      </p:sp>
    </p:spTree>
    <p:extLst>
      <p:ext uri="{BB962C8B-B14F-4D97-AF65-F5344CB8AC3E}">
        <p14:creationId xmlns:p14="http://schemas.microsoft.com/office/powerpoint/2010/main" val="1542391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Специальная социальная выплата медицинским и иным работникам в соответствии с постановлением Правительства РФ от 30.10.2020 №1762*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r>
              <a:rPr lang="ru-RU" sz="1400" b="1" dirty="0"/>
              <a:t>     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Расчет фактического числа 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нормативных смен в календарном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месяце, подлежащих к оплате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1080000" indent="0" algn="just">
              <a:spcBef>
                <a:spcPts val="0"/>
              </a:spcBef>
              <a:buNone/>
            </a:pPr>
            <a:endParaRPr lang="ru-RU" sz="1400" b="1" dirty="0"/>
          </a:p>
          <a:p>
            <a:pPr marL="1080000" indent="0" algn="just">
              <a:spcBef>
                <a:spcPts val="0"/>
              </a:spcBef>
              <a:buNone/>
            </a:pPr>
            <a:endParaRPr lang="ru-RU" sz="1400" b="1" dirty="0"/>
          </a:p>
          <a:p>
            <a:pPr marL="1080000" indent="0" algn="just">
              <a:spcBef>
                <a:spcPts val="0"/>
              </a:spcBef>
              <a:buNone/>
            </a:pPr>
            <a:endParaRPr lang="ru-RU" sz="1400" b="1" dirty="0"/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Расчет 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специальной выплаты 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за календарный месяц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трелка вправо 3"/>
          <p:cNvSpPr/>
          <p:nvPr/>
        </p:nvSpPr>
        <p:spPr>
          <a:xfrm>
            <a:off x="4471305" y="2452639"/>
            <a:ext cx="978408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08525" y="1601466"/>
            <a:ext cx="5400600" cy="999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</a:rPr>
              <a:t>Суммарное отработанное время по табелю учета рабочего времени (часы)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17021" y="2686645"/>
            <a:ext cx="5112568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473005" y="2744862"/>
            <a:ext cx="5328592" cy="495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</a:rPr>
              <a:t>Нормативная смена (часы)</a:t>
            </a:r>
          </a:p>
        </p:txBody>
      </p:sp>
      <p:sp>
        <p:nvSpPr>
          <p:cNvPr id="14" name="Овал 13"/>
          <p:cNvSpPr/>
          <p:nvPr/>
        </p:nvSpPr>
        <p:spPr>
          <a:xfrm>
            <a:off x="658453" y="2134815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3</a:t>
            </a:r>
          </a:p>
        </p:txBody>
      </p:sp>
      <p:cxnSp>
        <p:nvCxnSpPr>
          <p:cNvPr id="16" name="Прямая соединительная линия 15"/>
          <p:cNvCxnSpPr>
            <a:endCxn id="3" idx="3"/>
          </p:cNvCxnSpPr>
          <p:nvPr/>
        </p:nvCxnSpPr>
        <p:spPr>
          <a:xfrm>
            <a:off x="658453" y="3649662"/>
            <a:ext cx="10287360" cy="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658453" y="4282677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4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3672805" y="4497561"/>
            <a:ext cx="978408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0509" y="3747689"/>
            <a:ext cx="1507230" cy="2245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</a:rPr>
              <a:t>Специальная социальная выплата за нормативную смену по категории работника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58613" y="3735388"/>
            <a:ext cx="1439938" cy="2245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</a:rPr>
              <a:t>Количество нормативных смен</a:t>
            </a:r>
          </a:p>
          <a:p>
            <a:pPr algn="ctr"/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089425" y="3736975"/>
            <a:ext cx="1531939" cy="2245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Районный коэффициент </a:t>
            </a:r>
          </a:p>
        </p:txBody>
      </p:sp>
      <p:sp>
        <p:nvSpPr>
          <p:cNvPr id="11" name="Умножение 10"/>
          <p:cNvSpPr/>
          <p:nvPr/>
        </p:nvSpPr>
        <p:spPr>
          <a:xfrm>
            <a:off x="6593375" y="4444851"/>
            <a:ext cx="281578" cy="752226"/>
          </a:xfrm>
          <a:prstGeom prst="mathMultiply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множение 21"/>
          <p:cNvSpPr/>
          <p:nvPr/>
        </p:nvSpPr>
        <p:spPr>
          <a:xfrm>
            <a:off x="8653199" y="4464742"/>
            <a:ext cx="281578" cy="752226"/>
          </a:xfrm>
          <a:prstGeom prst="mathMultiply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9043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15348</TotalTime>
  <Words>1070</Words>
  <Application>Microsoft Office PowerPoint</Application>
  <PresentationFormat>Произвольный</PresentationFormat>
  <Paragraphs>160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Futura PT Medium</vt:lpstr>
      <vt:lpstr>Tahoma</vt:lpstr>
      <vt:lpstr>Times New Roman</vt:lpstr>
      <vt:lpstr>Trebuchet MS</vt:lpstr>
      <vt:lpstr>Тема Office</vt:lpstr>
      <vt:lpstr>Презентация PowerPoint</vt:lpstr>
      <vt:lpstr>Презентация PowerPoint</vt:lpstr>
      <vt:lpstr>Основные отличия и сходства</vt:lpstr>
      <vt:lpstr>Принципы социальной справедливости</vt:lpstr>
      <vt:lpstr>Специальная социальная выплата медицинским и иным работникам в соответствии с постановлением Правительства РФ от 30.10.2020 №1762</vt:lpstr>
      <vt:lpstr>Специальная социальная выплата медицинским и иным работникам в соответствии с постановлением Правительства РФ от 30.10.2020 №1762</vt:lpstr>
      <vt:lpstr>Специальная социальная выплата медицинским и иным работникам в соответствии с постановлением Правительства РФ от 30.10.2020 №1762</vt:lpstr>
      <vt:lpstr>Специальная социальная выплата медицинским и иным работникам в соответствии с постановлением Правительства РФ от 30.10.2020 №1762*</vt:lpstr>
      <vt:lpstr>Специальная социальная выплата медицинским и иным работникам в соответствии с постановлением Правительства РФ от 30.10.2020 №1762*</vt:lpstr>
      <vt:lpstr>Пример расчета (врач стационара)</vt:lpstr>
      <vt:lpstr>Порядок осуществления специальной социальной выплаты  в соответствии с постановлением Правительства РФ от 30.10.2020 №1762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Бахтигиреев Роман Иванович</dc:creator>
  <cp:lastModifiedBy>Уфимцев</cp:lastModifiedBy>
  <cp:revision>1222</cp:revision>
  <cp:lastPrinted>2020-09-18T01:33:12Z</cp:lastPrinted>
  <dcterms:created xsi:type="dcterms:W3CDTF">2018-10-19T07:56:24Z</dcterms:created>
  <dcterms:modified xsi:type="dcterms:W3CDTF">2020-11-12T06:34:44Z</dcterms:modified>
</cp:coreProperties>
</file>