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87" r:id="rId2"/>
    <p:sldId id="715" r:id="rId3"/>
    <p:sldId id="716" r:id="rId4"/>
    <p:sldId id="717" r:id="rId5"/>
    <p:sldId id="714" r:id="rId6"/>
    <p:sldId id="266" r:id="rId7"/>
  </p:sldIdLst>
  <p:sldSz cx="11522075" cy="6480175"/>
  <p:notesSz cx="6797675" cy="9926638"/>
  <p:defaultTextStyle>
    <a:defPPr>
      <a:defRPr lang="ru-RU"/>
    </a:defPPr>
    <a:lvl1pPr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09588" indent="-5397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0763" indent="-10795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1938" indent="-16192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3113" indent="-21590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892"/>
    <a:srgbClr val="FF1515"/>
    <a:srgbClr val="355C7A"/>
    <a:srgbClr val="BC0000"/>
    <a:srgbClr val="3B4555"/>
    <a:srgbClr val="336A7A"/>
    <a:srgbClr val="FF696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6404" autoAdjust="0"/>
  </p:normalViewPr>
  <p:slideViewPr>
    <p:cSldViewPr>
      <p:cViewPr varScale="1">
        <p:scale>
          <a:sx n="82" d="100"/>
          <a:sy n="82" d="100"/>
        </p:scale>
        <p:origin x="456" y="84"/>
      </p:cViewPr>
      <p:guideLst>
        <p:guide orient="horz" pos="2041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image" Target="../media/image5.pn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image" Target="../media/image5.pn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FCAFE-257D-4A21-8051-028DE5745AC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6D8E0D-E7A8-4824-AA03-72F866792784}">
      <dgm:prSet phldrT="[Текст]" custT="1"/>
      <dgm:spPr/>
      <dgm:t>
        <a:bodyPr/>
        <a:lstStyle/>
        <a:p>
          <a:r>
            <a:rPr lang="ru-RU" sz="1800" dirty="0"/>
            <a:t>Обновлена информация о выплатах на сайте Министерства здравоохранения Кузбасса </a:t>
          </a:r>
          <a:r>
            <a:rPr lang="en-US" sz="1800" dirty="0"/>
            <a:t>www.kuzdrav.ru</a:t>
          </a:r>
          <a:endParaRPr lang="ru-RU" sz="1800" dirty="0"/>
        </a:p>
      </dgm:t>
    </dgm:pt>
    <dgm:pt modelId="{43646292-8A09-4DE1-B1C2-409446E62E4B}" type="parTrans" cxnId="{9ACE9E2A-E48A-4DE9-A9CE-257DD47D0A38}">
      <dgm:prSet/>
      <dgm:spPr/>
      <dgm:t>
        <a:bodyPr/>
        <a:lstStyle/>
        <a:p>
          <a:endParaRPr lang="ru-RU"/>
        </a:p>
      </dgm:t>
    </dgm:pt>
    <dgm:pt modelId="{FF83C344-DEF3-4286-9AEB-C961DD268216}" type="sibTrans" cxnId="{9ACE9E2A-E48A-4DE9-A9CE-257DD47D0A38}">
      <dgm:prSet/>
      <dgm:spPr/>
      <dgm:t>
        <a:bodyPr/>
        <a:lstStyle/>
        <a:p>
          <a:endParaRPr lang="ru-RU"/>
        </a:p>
      </dgm:t>
    </dgm:pt>
    <dgm:pt modelId="{002DC661-3A84-4F48-BE09-9721D8FBC772}">
      <dgm:prSet phldrT="[Текст]" custT="1"/>
      <dgm:spPr/>
      <dgm:t>
        <a:bodyPr/>
        <a:lstStyle/>
        <a:p>
          <a:r>
            <a:rPr lang="ru-RU" sz="1800" dirty="0"/>
            <a:t>Организована телефонная «горячая линия» по вопросам выплат</a:t>
          </a:r>
        </a:p>
      </dgm:t>
    </dgm:pt>
    <dgm:pt modelId="{C5334CB5-6997-4948-B068-1652E7F28095}" type="parTrans" cxnId="{9BC9A675-0D67-441C-B8E9-2EB3F112B473}">
      <dgm:prSet/>
      <dgm:spPr/>
      <dgm:t>
        <a:bodyPr/>
        <a:lstStyle/>
        <a:p>
          <a:endParaRPr lang="ru-RU"/>
        </a:p>
      </dgm:t>
    </dgm:pt>
    <dgm:pt modelId="{2DB25F13-AF30-4DF3-80B1-08BD6DB988E9}" type="sibTrans" cxnId="{9BC9A675-0D67-441C-B8E9-2EB3F112B473}">
      <dgm:prSet/>
      <dgm:spPr/>
      <dgm:t>
        <a:bodyPr/>
        <a:lstStyle/>
        <a:p>
          <a:endParaRPr lang="ru-RU"/>
        </a:p>
      </dgm:t>
    </dgm:pt>
    <dgm:pt modelId="{E689A236-084D-400C-9327-B46C4348FACE}">
      <dgm:prSet phldrT="[Текст]" custT="1"/>
      <dgm:spPr/>
      <dgm:t>
        <a:bodyPr/>
        <a:lstStyle/>
        <a:p>
          <a:r>
            <a:rPr lang="ru-RU" sz="1800" dirty="0"/>
            <a:t>Выпущены пресс-релизы и посты в соцсетях</a:t>
          </a:r>
        </a:p>
      </dgm:t>
    </dgm:pt>
    <dgm:pt modelId="{66409A2B-C624-4AFE-8D5B-3D2ECF9726B4}" type="parTrans" cxnId="{EED4B0F4-86C2-499E-A3C9-B295251D5C12}">
      <dgm:prSet/>
      <dgm:spPr/>
      <dgm:t>
        <a:bodyPr/>
        <a:lstStyle/>
        <a:p>
          <a:endParaRPr lang="ru-RU"/>
        </a:p>
      </dgm:t>
    </dgm:pt>
    <dgm:pt modelId="{CE95AF46-C85C-44C2-8713-4FDEF76C544B}" type="sibTrans" cxnId="{EED4B0F4-86C2-499E-A3C9-B295251D5C12}">
      <dgm:prSet/>
      <dgm:spPr/>
      <dgm:t>
        <a:bodyPr/>
        <a:lstStyle/>
        <a:p>
          <a:endParaRPr lang="ru-RU"/>
        </a:p>
      </dgm:t>
    </dgm:pt>
    <dgm:pt modelId="{00986704-9470-462E-8058-76FCB1E2EAD0}">
      <dgm:prSet custT="1"/>
      <dgm:spPr/>
      <dgm:t>
        <a:bodyPr/>
        <a:lstStyle/>
        <a:p>
          <a:r>
            <a:rPr lang="ru-RU" sz="1600" dirty="0"/>
            <a:t>12 ноября проведено расширенное совещание в режиме ВКС со всеми медицинскими организациями с участием работников</a:t>
          </a:r>
        </a:p>
      </dgm:t>
    </dgm:pt>
    <dgm:pt modelId="{B5D8C6E9-2460-4DB2-8D03-AC1146B731A8}" type="parTrans" cxnId="{D8C99627-403E-40FB-B279-1DF7C6EEE130}">
      <dgm:prSet/>
      <dgm:spPr/>
      <dgm:t>
        <a:bodyPr/>
        <a:lstStyle/>
        <a:p>
          <a:endParaRPr lang="ru-RU"/>
        </a:p>
      </dgm:t>
    </dgm:pt>
    <dgm:pt modelId="{87B4908B-4B2E-42E4-B506-2A87F816FE72}" type="sibTrans" cxnId="{D8C99627-403E-40FB-B279-1DF7C6EEE130}">
      <dgm:prSet/>
      <dgm:spPr/>
      <dgm:t>
        <a:bodyPr/>
        <a:lstStyle/>
        <a:p>
          <a:endParaRPr lang="ru-RU"/>
        </a:p>
      </dgm:t>
    </dgm:pt>
    <dgm:pt modelId="{0F9B15EB-A519-43EC-B917-BF3927A7FB75}">
      <dgm:prSet/>
      <dgm:spPr/>
      <dgm:t>
        <a:bodyPr/>
        <a:lstStyle/>
        <a:p>
          <a:r>
            <a:rPr lang="ru-RU" dirty="0"/>
            <a:t>12 ноября записано и периодически транслируется интервью в студии ГТРК «Кузбасса», 13 ноября прямой эфир на радио о новом порядке выплат</a:t>
          </a:r>
        </a:p>
      </dgm:t>
    </dgm:pt>
    <dgm:pt modelId="{A6C531B1-3FCD-4D4D-BBBA-EE770CD3804C}" type="parTrans" cxnId="{6E128180-4605-4236-895B-09093283C1FA}">
      <dgm:prSet/>
      <dgm:spPr/>
      <dgm:t>
        <a:bodyPr/>
        <a:lstStyle/>
        <a:p>
          <a:endParaRPr lang="ru-RU"/>
        </a:p>
      </dgm:t>
    </dgm:pt>
    <dgm:pt modelId="{1669C865-468F-46FA-84D1-8C528EB73194}" type="sibTrans" cxnId="{6E128180-4605-4236-895B-09093283C1FA}">
      <dgm:prSet/>
      <dgm:spPr/>
      <dgm:t>
        <a:bodyPr/>
        <a:lstStyle/>
        <a:p>
          <a:endParaRPr lang="ru-RU"/>
        </a:p>
      </dgm:t>
    </dgm:pt>
    <dgm:pt modelId="{47A639F3-27FB-4B07-94BD-AC1A854C5235}">
      <dgm:prSet custT="1"/>
      <dgm:spPr/>
      <dgm:t>
        <a:bodyPr/>
        <a:lstStyle/>
        <a:p>
          <a:r>
            <a:rPr lang="ru-RU" sz="1800" dirty="0"/>
            <a:t>17 ноября «Прямая телефонная линия» в газете Кузбасс</a:t>
          </a:r>
        </a:p>
      </dgm:t>
    </dgm:pt>
    <dgm:pt modelId="{63922D7D-807C-4A02-898F-D9CA68176A4D}" type="parTrans" cxnId="{BF4765AD-E233-4928-982E-C7696FD4E456}">
      <dgm:prSet/>
      <dgm:spPr/>
      <dgm:t>
        <a:bodyPr/>
        <a:lstStyle/>
        <a:p>
          <a:endParaRPr lang="ru-RU"/>
        </a:p>
      </dgm:t>
    </dgm:pt>
    <dgm:pt modelId="{21F95A53-D741-4761-90A4-75E0FA1AB56A}" type="sibTrans" cxnId="{BF4765AD-E233-4928-982E-C7696FD4E456}">
      <dgm:prSet/>
      <dgm:spPr/>
      <dgm:t>
        <a:bodyPr/>
        <a:lstStyle/>
        <a:p>
          <a:endParaRPr lang="ru-RU"/>
        </a:p>
      </dgm:t>
    </dgm:pt>
    <dgm:pt modelId="{D3D08C64-8C7D-4347-9A80-C8C98032DD49}">
      <dgm:prSet custT="1"/>
      <dgm:spPr/>
      <dgm:t>
        <a:bodyPr/>
        <a:lstStyle/>
        <a:p>
          <a:r>
            <a:rPr lang="ru-RU" sz="1600" dirty="0"/>
            <a:t> </a:t>
          </a:r>
          <a:r>
            <a:rPr lang="ru-RU" sz="1800" dirty="0"/>
            <a:t>с 19 ноября выездные «кустовые совещания». Первый выезд в Новокузнецкую агломерацию</a:t>
          </a:r>
        </a:p>
      </dgm:t>
    </dgm:pt>
    <dgm:pt modelId="{A799086B-35C9-4EB3-9406-F4D667BF098E}" type="parTrans" cxnId="{ED0721A6-DC22-46C5-A72A-F10700C5A540}">
      <dgm:prSet/>
      <dgm:spPr/>
      <dgm:t>
        <a:bodyPr/>
        <a:lstStyle/>
        <a:p>
          <a:endParaRPr lang="ru-RU"/>
        </a:p>
      </dgm:t>
    </dgm:pt>
    <dgm:pt modelId="{4AE477A0-CB45-4CF1-894E-A5A309E3D983}" type="sibTrans" cxnId="{ED0721A6-DC22-46C5-A72A-F10700C5A540}">
      <dgm:prSet/>
      <dgm:spPr/>
      <dgm:t>
        <a:bodyPr/>
        <a:lstStyle/>
        <a:p>
          <a:endParaRPr lang="ru-RU"/>
        </a:p>
      </dgm:t>
    </dgm:pt>
    <dgm:pt modelId="{69388DA7-2DE0-45B3-90CA-AADD300D93FA}">
      <dgm:prSet custT="1"/>
      <dgm:spPr/>
      <dgm:t>
        <a:bodyPr/>
        <a:lstStyle/>
        <a:p>
          <a:r>
            <a:rPr lang="ru-RU" sz="1800" dirty="0"/>
            <a:t>Онлайн калькулятор для расчета социальной выплаты </a:t>
          </a:r>
          <a:r>
            <a:rPr lang="en-US" sz="1800" dirty="0"/>
            <a:t>www.kuzdrav.ru</a:t>
          </a:r>
          <a:endParaRPr lang="ru-RU" sz="1800" dirty="0"/>
        </a:p>
      </dgm:t>
    </dgm:pt>
    <dgm:pt modelId="{CCE308EF-F3B7-4075-AE17-791F6A17628C}" type="parTrans" cxnId="{20179F96-1A53-4701-ABE5-658232FD2727}">
      <dgm:prSet/>
      <dgm:spPr/>
      <dgm:t>
        <a:bodyPr/>
        <a:lstStyle/>
        <a:p>
          <a:endParaRPr lang="ru-RU"/>
        </a:p>
      </dgm:t>
    </dgm:pt>
    <dgm:pt modelId="{89BC9090-1FAC-4502-B2CF-5492E15B6787}" type="sibTrans" cxnId="{20179F96-1A53-4701-ABE5-658232FD2727}">
      <dgm:prSet/>
      <dgm:spPr/>
      <dgm:t>
        <a:bodyPr/>
        <a:lstStyle/>
        <a:p>
          <a:endParaRPr lang="ru-RU"/>
        </a:p>
      </dgm:t>
    </dgm:pt>
    <dgm:pt modelId="{47D372AA-4ECC-4A3C-9B30-6689166E7309}" type="pres">
      <dgm:prSet presAssocID="{EB9FCAFE-257D-4A21-8051-028DE5745AC7}" presName="linear" presStyleCnt="0">
        <dgm:presLayoutVars>
          <dgm:dir/>
          <dgm:resizeHandles val="exact"/>
        </dgm:presLayoutVars>
      </dgm:prSet>
      <dgm:spPr/>
    </dgm:pt>
    <dgm:pt modelId="{F21DDCDD-B295-4437-8B97-8E2DC040F796}" type="pres">
      <dgm:prSet presAssocID="{346D8E0D-E7A8-4824-AA03-72F866792784}" presName="comp" presStyleCnt="0"/>
      <dgm:spPr/>
    </dgm:pt>
    <dgm:pt modelId="{0B9879A9-0499-4494-AF1D-6AF01F17ED7B}" type="pres">
      <dgm:prSet presAssocID="{346D8E0D-E7A8-4824-AA03-72F866792784}" presName="box" presStyleLbl="node1" presStyleIdx="0" presStyleCnt="8" custLinFactNeighborX="-2261" custLinFactNeighborY="0"/>
      <dgm:spPr/>
    </dgm:pt>
    <dgm:pt modelId="{E1102E92-C3E4-480F-8998-CD364848CD10}" type="pres">
      <dgm:prSet presAssocID="{346D8E0D-E7A8-4824-AA03-72F866792784}" presName="img" presStyleLbl="fgImgPlace1" presStyleIdx="0" presStyleCnt="8" custScaleX="98301" custScaleY="91772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176" r="1176"/>
          </a:stretch>
        </a:blipFill>
      </dgm:spPr>
    </dgm:pt>
    <dgm:pt modelId="{40E278C7-7436-42F9-9596-2DEDDD51F6B6}" type="pres">
      <dgm:prSet presAssocID="{346D8E0D-E7A8-4824-AA03-72F866792784}" presName="text" presStyleLbl="node1" presStyleIdx="0" presStyleCnt="8">
        <dgm:presLayoutVars>
          <dgm:bulletEnabled val="1"/>
        </dgm:presLayoutVars>
      </dgm:prSet>
      <dgm:spPr/>
    </dgm:pt>
    <dgm:pt modelId="{824DA5A3-B28A-40B7-A341-69ACD11B5C20}" type="pres">
      <dgm:prSet presAssocID="{FF83C344-DEF3-4286-9AEB-C961DD268216}" presName="spacer" presStyleCnt="0"/>
      <dgm:spPr/>
    </dgm:pt>
    <dgm:pt modelId="{8B8A875D-4981-4F0B-B43D-514EFE5935C2}" type="pres">
      <dgm:prSet presAssocID="{002DC661-3A84-4F48-BE09-9721D8FBC772}" presName="comp" presStyleCnt="0"/>
      <dgm:spPr/>
    </dgm:pt>
    <dgm:pt modelId="{5A1C7E57-4F6D-45E8-960E-BFAC49053A8F}" type="pres">
      <dgm:prSet presAssocID="{002DC661-3A84-4F48-BE09-9721D8FBC772}" presName="box" presStyleLbl="node1" presStyleIdx="1" presStyleCnt="8"/>
      <dgm:spPr/>
    </dgm:pt>
    <dgm:pt modelId="{C640AAA6-922C-4393-9ED0-DF511A959601}" type="pres">
      <dgm:prSet presAssocID="{002DC661-3A84-4F48-BE09-9721D8FBC772}" presName="img" presStyleLbl="fgImgPlace1" presStyleIdx="1" presStyleCnt="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7000" b="-67000"/>
          </a:stretch>
        </a:blipFill>
      </dgm:spPr>
    </dgm:pt>
    <dgm:pt modelId="{D93E372B-CB4E-47AA-82F8-EADDD02384AD}" type="pres">
      <dgm:prSet presAssocID="{002DC661-3A84-4F48-BE09-9721D8FBC772}" presName="text" presStyleLbl="node1" presStyleIdx="1" presStyleCnt="8">
        <dgm:presLayoutVars>
          <dgm:bulletEnabled val="1"/>
        </dgm:presLayoutVars>
      </dgm:prSet>
      <dgm:spPr/>
    </dgm:pt>
    <dgm:pt modelId="{D741A226-088A-4C83-AD7C-C64C53F30B8C}" type="pres">
      <dgm:prSet presAssocID="{2DB25F13-AF30-4DF3-80B1-08BD6DB988E9}" presName="spacer" presStyleCnt="0"/>
      <dgm:spPr/>
    </dgm:pt>
    <dgm:pt modelId="{CC80EF19-E879-4A1D-B264-E26D0789DA0C}" type="pres">
      <dgm:prSet presAssocID="{E689A236-084D-400C-9327-B46C4348FACE}" presName="comp" presStyleCnt="0"/>
      <dgm:spPr/>
    </dgm:pt>
    <dgm:pt modelId="{2AFB8A97-279E-4C9B-9B63-7122BEA80005}" type="pres">
      <dgm:prSet presAssocID="{E689A236-084D-400C-9327-B46C4348FACE}" presName="box" presStyleLbl="node1" presStyleIdx="2" presStyleCnt="8"/>
      <dgm:spPr/>
    </dgm:pt>
    <dgm:pt modelId="{E6A70AC8-0083-4503-AE31-04E264B0A187}" type="pres">
      <dgm:prSet presAssocID="{E689A236-084D-400C-9327-B46C4348FACE}" presName="img" presStyleLbl="fgImgPlace1" presStyleIdx="2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C84813C-8477-4F04-AC2B-2A720584D30A}" type="pres">
      <dgm:prSet presAssocID="{E689A236-084D-400C-9327-B46C4348FACE}" presName="text" presStyleLbl="node1" presStyleIdx="2" presStyleCnt="8">
        <dgm:presLayoutVars>
          <dgm:bulletEnabled val="1"/>
        </dgm:presLayoutVars>
      </dgm:prSet>
      <dgm:spPr/>
    </dgm:pt>
    <dgm:pt modelId="{21193920-7BB5-4827-A2B2-F19B903C5DB8}" type="pres">
      <dgm:prSet presAssocID="{CE95AF46-C85C-44C2-8713-4FDEF76C544B}" presName="spacer" presStyleCnt="0"/>
      <dgm:spPr/>
    </dgm:pt>
    <dgm:pt modelId="{C324AF3F-03F7-4498-B207-B09D8E3E3FF0}" type="pres">
      <dgm:prSet presAssocID="{00986704-9470-462E-8058-76FCB1E2EAD0}" presName="comp" presStyleCnt="0"/>
      <dgm:spPr/>
    </dgm:pt>
    <dgm:pt modelId="{5096CA78-CBE1-4A98-9C50-1B901F468C19}" type="pres">
      <dgm:prSet presAssocID="{00986704-9470-462E-8058-76FCB1E2EAD0}" presName="box" presStyleLbl="node1" presStyleIdx="3" presStyleCnt="8" custLinFactNeighborX="316" custLinFactNeighborY="-4744"/>
      <dgm:spPr/>
    </dgm:pt>
    <dgm:pt modelId="{17138EB2-BFAC-4E94-84FC-504A7EB7DD7E}" type="pres">
      <dgm:prSet presAssocID="{00986704-9470-462E-8058-76FCB1E2EAD0}" presName="img" presStyleLbl="fgImgPlace1" presStyleIdx="3" presStyleCnt="8" custLinFactNeighborX="-849" custLinFactNeighborY="-7300"/>
      <dgm:spPr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124" b="-4124"/>
          </a:stretch>
        </a:blipFill>
      </dgm:spPr>
    </dgm:pt>
    <dgm:pt modelId="{9ED998E8-F210-44F0-816C-B27EF40B3F43}" type="pres">
      <dgm:prSet presAssocID="{00986704-9470-462E-8058-76FCB1E2EAD0}" presName="text" presStyleLbl="node1" presStyleIdx="3" presStyleCnt="8">
        <dgm:presLayoutVars>
          <dgm:bulletEnabled val="1"/>
        </dgm:presLayoutVars>
      </dgm:prSet>
      <dgm:spPr/>
    </dgm:pt>
    <dgm:pt modelId="{DADA2CE4-0080-4631-8A1E-467157307A97}" type="pres">
      <dgm:prSet presAssocID="{87B4908B-4B2E-42E4-B506-2A87F816FE72}" presName="spacer" presStyleCnt="0"/>
      <dgm:spPr/>
    </dgm:pt>
    <dgm:pt modelId="{B21AC0BC-DFA5-43E7-BBA7-35893E2C9370}" type="pres">
      <dgm:prSet presAssocID="{0F9B15EB-A519-43EC-B917-BF3927A7FB75}" presName="comp" presStyleCnt="0"/>
      <dgm:spPr/>
    </dgm:pt>
    <dgm:pt modelId="{FF8F7347-B0F7-495E-9210-AABDE83814D9}" type="pres">
      <dgm:prSet presAssocID="{0F9B15EB-A519-43EC-B917-BF3927A7FB75}" presName="box" presStyleLbl="node1" presStyleIdx="4" presStyleCnt="8"/>
      <dgm:spPr/>
    </dgm:pt>
    <dgm:pt modelId="{DDB75820-C4AB-47E2-88C4-0E4076872AE3}" type="pres">
      <dgm:prSet presAssocID="{0F9B15EB-A519-43EC-B917-BF3927A7FB75}" presName="img" presStyleLbl="fgImgPlace1" presStyleIdx="4" presStyleCnt="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4000" b="-104000"/>
          </a:stretch>
        </a:blipFill>
      </dgm:spPr>
    </dgm:pt>
    <dgm:pt modelId="{D7A4F5E3-4014-466D-8F93-BD5897F8EF01}" type="pres">
      <dgm:prSet presAssocID="{0F9B15EB-A519-43EC-B917-BF3927A7FB75}" presName="text" presStyleLbl="node1" presStyleIdx="4" presStyleCnt="8">
        <dgm:presLayoutVars>
          <dgm:bulletEnabled val="1"/>
        </dgm:presLayoutVars>
      </dgm:prSet>
      <dgm:spPr/>
    </dgm:pt>
    <dgm:pt modelId="{41B438DC-DFF6-4CDB-9B73-69E81CB0CACE}" type="pres">
      <dgm:prSet presAssocID="{1669C865-468F-46FA-84D1-8C528EB73194}" presName="spacer" presStyleCnt="0"/>
      <dgm:spPr/>
    </dgm:pt>
    <dgm:pt modelId="{1AD24DDF-C3AE-4124-B8BB-B4B83743CE10}" type="pres">
      <dgm:prSet presAssocID="{47A639F3-27FB-4B07-94BD-AC1A854C5235}" presName="comp" presStyleCnt="0"/>
      <dgm:spPr/>
    </dgm:pt>
    <dgm:pt modelId="{8384DF8C-D16C-4436-91B3-1FA9368FEB34}" type="pres">
      <dgm:prSet presAssocID="{47A639F3-27FB-4B07-94BD-AC1A854C5235}" presName="box" presStyleLbl="node1" presStyleIdx="5" presStyleCnt="8"/>
      <dgm:spPr/>
    </dgm:pt>
    <dgm:pt modelId="{7E43B743-8251-420D-8366-396125C1DDEC}" type="pres">
      <dgm:prSet presAssocID="{47A639F3-27FB-4B07-94BD-AC1A854C5235}" presName="img" presStyleLbl="fgImgPlace1" presStyleIdx="5" presStyleCnt="8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6000" b="-106000"/>
          </a:stretch>
        </a:blipFill>
      </dgm:spPr>
    </dgm:pt>
    <dgm:pt modelId="{2FD1170D-37D9-4BEF-BF87-54DDFFFC6191}" type="pres">
      <dgm:prSet presAssocID="{47A639F3-27FB-4B07-94BD-AC1A854C5235}" presName="text" presStyleLbl="node1" presStyleIdx="5" presStyleCnt="8">
        <dgm:presLayoutVars>
          <dgm:bulletEnabled val="1"/>
        </dgm:presLayoutVars>
      </dgm:prSet>
      <dgm:spPr/>
    </dgm:pt>
    <dgm:pt modelId="{BEA8F225-4022-42E8-BDB6-66A04CB8638C}" type="pres">
      <dgm:prSet presAssocID="{21F95A53-D741-4761-90A4-75E0FA1AB56A}" presName="spacer" presStyleCnt="0"/>
      <dgm:spPr/>
    </dgm:pt>
    <dgm:pt modelId="{DB45C174-1427-4CE7-B9BB-1E8486C66A39}" type="pres">
      <dgm:prSet presAssocID="{D3D08C64-8C7D-4347-9A80-C8C98032DD49}" presName="comp" presStyleCnt="0"/>
      <dgm:spPr/>
    </dgm:pt>
    <dgm:pt modelId="{3AB74F5B-8053-459C-9B84-3A4AEF2AA29C}" type="pres">
      <dgm:prSet presAssocID="{D3D08C64-8C7D-4347-9A80-C8C98032DD49}" presName="box" presStyleLbl="node1" presStyleIdx="6" presStyleCnt="8" custLinFactNeighborY="563"/>
      <dgm:spPr/>
    </dgm:pt>
    <dgm:pt modelId="{3D0CF942-DA12-43E8-B54F-7C0FAD5067FA}" type="pres">
      <dgm:prSet presAssocID="{D3D08C64-8C7D-4347-9A80-C8C98032DD49}" presName="img" presStyleLbl="fgImgPlace1" presStyleIdx="6" presStyleCnt="8"/>
      <dgm:spPr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3342" b="-63342"/>
          </a:stretch>
        </a:blipFill>
      </dgm:spPr>
    </dgm:pt>
    <dgm:pt modelId="{0C5CA0AC-42DA-40C5-BC64-1E9A967161D3}" type="pres">
      <dgm:prSet presAssocID="{D3D08C64-8C7D-4347-9A80-C8C98032DD49}" presName="text" presStyleLbl="node1" presStyleIdx="6" presStyleCnt="8">
        <dgm:presLayoutVars>
          <dgm:bulletEnabled val="1"/>
        </dgm:presLayoutVars>
      </dgm:prSet>
      <dgm:spPr/>
    </dgm:pt>
    <dgm:pt modelId="{F81B84E0-1A44-473B-A099-ED086FE83D41}" type="pres">
      <dgm:prSet presAssocID="{4AE477A0-CB45-4CF1-894E-A5A309E3D983}" presName="spacer" presStyleCnt="0"/>
      <dgm:spPr/>
    </dgm:pt>
    <dgm:pt modelId="{92C629F7-D24F-4A46-AED3-4F65ADBE0E15}" type="pres">
      <dgm:prSet presAssocID="{69388DA7-2DE0-45B3-90CA-AADD300D93FA}" presName="comp" presStyleCnt="0"/>
      <dgm:spPr/>
    </dgm:pt>
    <dgm:pt modelId="{45FB7103-5BB6-43D4-B3AB-29354EA99B1E}" type="pres">
      <dgm:prSet presAssocID="{69388DA7-2DE0-45B3-90CA-AADD300D93FA}" presName="box" presStyleLbl="node1" presStyleIdx="7" presStyleCnt="8"/>
      <dgm:spPr/>
    </dgm:pt>
    <dgm:pt modelId="{A35AD8D6-95A8-4829-9E0B-94ED5043AA29}" type="pres">
      <dgm:prSet presAssocID="{69388DA7-2DE0-45B3-90CA-AADD300D93FA}" presName="img" presStyleLbl="fgImgPlace1" presStyleIdx="7" presStyleCnt="8"/>
      <dgm:spPr>
        <a:blipFill dpi="0" rotWithShape="1"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3342" b="-63342"/>
          </a:stretch>
        </a:blipFill>
      </dgm:spPr>
    </dgm:pt>
    <dgm:pt modelId="{94058F95-EF5C-4A0A-B0FA-9FB8E706C4CA}" type="pres">
      <dgm:prSet presAssocID="{69388DA7-2DE0-45B3-90CA-AADD300D93FA}" presName="text" presStyleLbl="node1" presStyleIdx="7" presStyleCnt="8">
        <dgm:presLayoutVars>
          <dgm:bulletEnabled val="1"/>
        </dgm:presLayoutVars>
      </dgm:prSet>
      <dgm:spPr/>
    </dgm:pt>
  </dgm:ptLst>
  <dgm:cxnLst>
    <dgm:cxn modelId="{4CF8430D-21BA-47E7-A2D8-3064C693DEDE}" type="presOf" srcId="{69388DA7-2DE0-45B3-90CA-AADD300D93FA}" destId="{94058F95-EF5C-4A0A-B0FA-9FB8E706C4CA}" srcOrd="1" destOrd="0" presId="urn:microsoft.com/office/officeart/2005/8/layout/vList4"/>
    <dgm:cxn modelId="{382D9A0F-D7DE-401D-B20B-BD568E57586E}" type="presOf" srcId="{47A639F3-27FB-4B07-94BD-AC1A854C5235}" destId="{2FD1170D-37D9-4BEF-BF87-54DDFFFC6191}" srcOrd="1" destOrd="0" presId="urn:microsoft.com/office/officeart/2005/8/layout/vList4"/>
    <dgm:cxn modelId="{D8C99627-403E-40FB-B279-1DF7C6EEE130}" srcId="{EB9FCAFE-257D-4A21-8051-028DE5745AC7}" destId="{00986704-9470-462E-8058-76FCB1E2EAD0}" srcOrd="3" destOrd="0" parTransId="{B5D8C6E9-2460-4DB2-8D03-AC1146B731A8}" sibTransId="{87B4908B-4B2E-42E4-B506-2A87F816FE72}"/>
    <dgm:cxn modelId="{9ACE9E2A-E48A-4DE9-A9CE-257DD47D0A38}" srcId="{EB9FCAFE-257D-4A21-8051-028DE5745AC7}" destId="{346D8E0D-E7A8-4824-AA03-72F866792784}" srcOrd="0" destOrd="0" parTransId="{43646292-8A09-4DE1-B1C2-409446E62E4B}" sibTransId="{FF83C344-DEF3-4286-9AEB-C961DD268216}"/>
    <dgm:cxn modelId="{0E8A8F2B-F485-44A3-B59B-87CF47E44CAB}" type="presOf" srcId="{002DC661-3A84-4F48-BE09-9721D8FBC772}" destId="{5A1C7E57-4F6D-45E8-960E-BFAC49053A8F}" srcOrd="0" destOrd="0" presId="urn:microsoft.com/office/officeart/2005/8/layout/vList4"/>
    <dgm:cxn modelId="{DBEEFA2F-788F-4FDE-AE44-D6746851E00F}" type="presOf" srcId="{E689A236-084D-400C-9327-B46C4348FACE}" destId="{2AFB8A97-279E-4C9B-9B63-7122BEA80005}" srcOrd="0" destOrd="0" presId="urn:microsoft.com/office/officeart/2005/8/layout/vList4"/>
    <dgm:cxn modelId="{34206035-D85B-4029-9C74-952606C8E368}" type="presOf" srcId="{00986704-9470-462E-8058-76FCB1E2EAD0}" destId="{9ED998E8-F210-44F0-816C-B27EF40B3F43}" srcOrd="1" destOrd="0" presId="urn:microsoft.com/office/officeart/2005/8/layout/vList4"/>
    <dgm:cxn modelId="{54702F38-F311-4C5D-AEA9-8FB9020A3889}" type="presOf" srcId="{0F9B15EB-A519-43EC-B917-BF3927A7FB75}" destId="{D7A4F5E3-4014-466D-8F93-BD5897F8EF01}" srcOrd="1" destOrd="0" presId="urn:microsoft.com/office/officeart/2005/8/layout/vList4"/>
    <dgm:cxn modelId="{77CCC03D-EB75-41F0-9E7B-17D1D9C3C123}" type="presOf" srcId="{D3D08C64-8C7D-4347-9A80-C8C98032DD49}" destId="{3AB74F5B-8053-459C-9B84-3A4AEF2AA29C}" srcOrd="0" destOrd="0" presId="urn:microsoft.com/office/officeart/2005/8/layout/vList4"/>
    <dgm:cxn modelId="{2A07B161-C1CA-4C87-AA83-F0067101A549}" type="presOf" srcId="{0F9B15EB-A519-43EC-B917-BF3927A7FB75}" destId="{FF8F7347-B0F7-495E-9210-AABDE83814D9}" srcOrd="0" destOrd="0" presId="urn:microsoft.com/office/officeart/2005/8/layout/vList4"/>
    <dgm:cxn modelId="{CF4E1972-4E97-4D99-B087-7E21BBA3CECC}" type="presOf" srcId="{47A639F3-27FB-4B07-94BD-AC1A854C5235}" destId="{8384DF8C-D16C-4436-91B3-1FA9368FEB34}" srcOrd="0" destOrd="0" presId="urn:microsoft.com/office/officeart/2005/8/layout/vList4"/>
    <dgm:cxn modelId="{9BC9A675-0D67-441C-B8E9-2EB3F112B473}" srcId="{EB9FCAFE-257D-4A21-8051-028DE5745AC7}" destId="{002DC661-3A84-4F48-BE09-9721D8FBC772}" srcOrd="1" destOrd="0" parTransId="{C5334CB5-6997-4948-B068-1652E7F28095}" sibTransId="{2DB25F13-AF30-4DF3-80B1-08BD6DB988E9}"/>
    <dgm:cxn modelId="{8420F377-1E34-414C-AE8A-13C70B1FEC01}" type="presOf" srcId="{00986704-9470-462E-8058-76FCB1E2EAD0}" destId="{5096CA78-CBE1-4A98-9C50-1B901F468C19}" srcOrd="0" destOrd="0" presId="urn:microsoft.com/office/officeart/2005/8/layout/vList4"/>
    <dgm:cxn modelId="{6E128180-4605-4236-895B-09093283C1FA}" srcId="{EB9FCAFE-257D-4A21-8051-028DE5745AC7}" destId="{0F9B15EB-A519-43EC-B917-BF3927A7FB75}" srcOrd="4" destOrd="0" parTransId="{A6C531B1-3FCD-4D4D-BBBA-EE770CD3804C}" sibTransId="{1669C865-468F-46FA-84D1-8C528EB73194}"/>
    <dgm:cxn modelId="{7D87DB81-C393-4994-9A25-ED526DB74B8C}" type="presOf" srcId="{D3D08C64-8C7D-4347-9A80-C8C98032DD49}" destId="{0C5CA0AC-42DA-40C5-BC64-1E9A967161D3}" srcOrd="1" destOrd="0" presId="urn:microsoft.com/office/officeart/2005/8/layout/vList4"/>
    <dgm:cxn modelId="{6B0FED90-B75B-45F2-B28D-12C4549C6D3A}" type="presOf" srcId="{E689A236-084D-400C-9327-B46C4348FACE}" destId="{3C84813C-8477-4F04-AC2B-2A720584D30A}" srcOrd="1" destOrd="0" presId="urn:microsoft.com/office/officeart/2005/8/layout/vList4"/>
    <dgm:cxn modelId="{1CFE4393-5AD9-4524-AA2D-9460C32A83C5}" type="presOf" srcId="{346D8E0D-E7A8-4824-AA03-72F866792784}" destId="{40E278C7-7436-42F9-9596-2DEDDD51F6B6}" srcOrd="1" destOrd="0" presId="urn:microsoft.com/office/officeart/2005/8/layout/vList4"/>
    <dgm:cxn modelId="{1C17B793-4DA2-414D-82D1-71E215AC9120}" type="presOf" srcId="{EB9FCAFE-257D-4A21-8051-028DE5745AC7}" destId="{47D372AA-4ECC-4A3C-9B30-6689166E7309}" srcOrd="0" destOrd="0" presId="urn:microsoft.com/office/officeart/2005/8/layout/vList4"/>
    <dgm:cxn modelId="{20179F96-1A53-4701-ABE5-658232FD2727}" srcId="{EB9FCAFE-257D-4A21-8051-028DE5745AC7}" destId="{69388DA7-2DE0-45B3-90CA-AADD300D93FA}" srcOrd="7" destOrd="0" parTransId="{CCE308EF-F3B7-4075-AE17-791F6A17628C}" sibTransId="{89BC9090-1FAC-4502-B2CF-5492E15B6787}"/>
    <dgm:cxn modelId="{E3CBC799-D934-41FC-888D-7A125BC2DB3D}" type="presOf" srcId="{002DC661-3A84-4F48-BE09-9721D8FBC772}" destId="{D93E372B-CB4E-47AA-82F8-EADDD02384AD}" srcOrd="1" destOrd="0" presId="urn:microsoft.com/office/officeart/2005/8/layout/vList4"/>
    <dgm:cxn modelId="{ED0721A6-DC22-46C5-A72A-F10700C5A540}" srcId="{EB9FCAFE-257D-4A21-8051-028DE5745AC7}" destId="{D3D08C64-8C7D-4347-9A80-C8C98032DD49}" srcOrd="6" destOrd="0" parTransId="{A799086B-35C9-4EB3-9406-F4D667BF098E}" sibTransId="{4AE477A0-CB45-4CF1-894E-A5A309E3D983}"/>
    <dgm:cxn modelId="{BF4765AD-E233-4928-982E-C7696FD4E456}" srcId="{EB9FCAFE-257D-4A21-8051-028DE5745AC7}" destId="{47A639F3-27FB-4B07-94BD-AC1A854C5235}" srcOrd="5" destOrd="0" parTransId="{63922D7D-807C-4A02-898F-D9CA68176A4D}" sibTransId="{21F95A53-D741-4761-90A4-75E0FA1AB56A}"/>
    <dgm:cxn modelId="{48EF05F2-33F6-49C5-A709-BE88E9917249}" type="presOf" srcId="{346D8E0D-E7A8-4824-AA03-72F866792784}" destId="{0B9879A9-0499-4494-AF1D-6AF01F17ED7B}" srcOrd="0" destOrd="0" presId="urn:microsoft.com/office/officeart/2005/8/layout/vList4"/>
    <dgm:cxn modelId="{EED4B0F4-86C2-499E-A3C9-B295251D5C12}" srcId="{EB9FCAFE-257D-4A21-8051-028DE5745AC7}" destId="{E689A236-084D-400C-9327-B46C4348FACE}" srcOrd="2" destOrd="0" parTransId="{66409A2B-C624-4AFE-8D5B-3D2ECF9726B4}" sibTransId="{CE95AF46-C85C-44C2-8713-4FDEF76C544B}"/>
    <dgm:cxn modelId="{3A76ECFB-071F-4ECC-810E-F961F0331FEB}" type="presOf" srcId="{69388DA7-2DE0-45B3-90CA-AADD300D93FA}" destId="{45FB7103-5BB6-43D4-B3AB-29354EA99B1E}" srcOrd="0" destOrd="0" presId="urn:microsoft.com/office/officeart/2005/8/layout/vList4"/>
    <dgm:cxn modelId="{4F0C7471-1E30-4AB6-9995-91BFA6B1814C}" type="presParOf" srcId="{47D372AA-4ECC-4A3C-9B30-6689166E7309}" destId="{F21DDCDD-B295-4437-8B97-8E2DC040F796}" srcOrd="0" destOrd="0" presId="urn:microsoft.com/office/officeart/2005/8/layout/vList4"/>
    <dgm:cxn modelId="{05FA962D-153C-4295-9D76-D425652630CE}" type="presParOf" srcId="{F21DDCDD-B295-4437-8B97-8E2DC040F796}" destId="{0B9879A9-0499-4494-AF1D-6AF01F17ED7B}" srcOrd="0" destOrd="0" presId="urn:microsoft.com/office/officeart/2005/8/layout/vList4"/>
    <dgm:cxn modelId="{6EBB56AF-D828-4652-B282-FFC03FC15546}" type="presParOf" srcId="{F21DDCDD-B295-4437-8B97-8E2DC040F796}" destId="{E1102E92-C3E4-480F-8998-CD364848CD10}" srcOrd="1" destOrd="0" presId="urn:microsoft.com/office/officeart/2005/8/layout/vList4"/>
    <dgm:cxn modelId="{12CCC7BB-385A-4EEA-AB3C-65526B60CAB8}" type="presParOf" srcId="{F21DDCDD-B295-4437-8B97-8E2DC040F796}" destId="{40E278C7-7436-42F9-9596-2DEDDD51F6B6}" srcOrd="2" destOrd="0" presId="urn:microsoft.com/office/officeart/2005/8/layout/vList4"/>
    <dgm:cxn modelId="{2E9280C6-7041-4BC8-BC63-2DF622724D52}" type="presParOf" srcId="{47D372AA-4ECC-4A3C-9B30-6689166E7309}" destId="{824DA5A3-B28A-40B7-A341-69ACD11B5C20}" srcOrd="1" destOrd="0" presId="urn:microsoft.com/office/officeart/2005/8/layout/vList4"/>
    <dgm:cxn modelId="{0B6B0B40-04DA-4C30-B301-7859EB3665B4}" type="presParOf" srcId="{47D372AA-4ECC-4A3C-9B30-6689166E7309}" destId="{8B8A875D-4981-4F0B-B43D-514EFE5935C2}" srcOrd="2" destOrd="0" presId="urn:microsoft.com/office/officeart/2005/8/layout/vList4"/>
    <dgm:cxn modelId="{B87DE173-ECB5-40CF-B73B-7B43113A6245}" type="presParOf" srcId="{8B8A875D-4981-4F0B-B43D-514EFE5935C2}" destId="{5A1C7E57-4F6D-45E8-960E-BFAC49053A8F}" srcOrd="0" destOrd="0" presId="urn:microsoft.com/office/officeart/2005/8/layout/vList4"/>
    <dgm:cxn modelId="{761E51D0-AD4E-4F16-A92C-0BE0155C5F11}" type="presParOf" srcId="{8B8A875D-4981-4F0B-B43D-514EFE5935C2}" destId="{C640AAA6-922C-4393-9ED0-DF511A959601}" srcOrd="1" destOrd="0" presId="urn:microsoft.com/office/officeart/2005/8/layout/vList4"/>
    <dgm:cxn modelId="{134A7B0F-B9FB-47FF-B616-896D914555AA}" type="presParOf" srcId="{8B8A875D-4981-4F0B-B43D-514EFE5935C2}" destId="{D93E372B-CB4E-47AA-82F8-EADDD02384AD}" srcOrd="2" destOrd="0" presId="urn:microsoft.com/office/officeart/2005/8/layout/vList4"/>
    <dgm:cxn modelId="{77495AC3-C1FF-4B82-A129-8474BED16AE4}" type="presParOf" srcId="{47D372AA-4ECC-4A3C-9B30-6689166E7309}" destId="{D741A226-088A-4C83-AD7C-C64C53F30B8C}" srcOrd="3" destOrd="0" presId="urn:microsoft.com/office/officeart/2005/8/layout/vList4"/>
    <dgm:cxn modelId="{9C9D62A3-4860-4200-A928-55413B843067}" type="presParOf" srcId="{47D372AA-4ECC-4A3C-9B30-6689166E7309}" destId="{CC80EF19-E879-4A1D-B264-E26D0789DA0C}" srcOrd="4" destOrd="0" presId="urn:microsoft.com/office/officeart/2005/8/layout/vList4"/>
    <dgm:cxn modelId="{8106D0B4-1E2B-492C-99A6-1D3F8010E67C}" type="presParOf" srcId="{CC80EF19-E879-4A1D-B264-E26D0789DA0C}" destId="{2AFB8A97-279E-4C9B-9B63-7122BEA80005}" srcOrd="0" destOrd="0" presId="urn:microsoft.com/office/officeart/2005/8/layout/vList4"/>
    <dgm:cxn modelId="{5A67184B-8ED6-42D9-9FC0-4507FC49332D}" type="presParOf" srcId="{CC80EF19-E879-4A1D-B264-E26D0789DA0C}" destId="{E6A70AC8-0083-4503-AE31-04E264B0A187}" srcOrd="1" destOrd="0" presId="urn:microsoft.com/office/officeart/2005/8/layout/vList4"/>
    <dgm:cxn modelId="{5FD497F5-03B6-40A6-88BA-560EBB384D58}" type="presParOf" srcId="{CC80EF19-E879-4A1D-B264-E26D0789DA0C}" destId="{3C84813C-8477-4F04-AC2B-2A720584D30A}" srcOrd="2" destOrd="0" presId="urn:microsoft.com/office/officeart/2005/8/layout/vList4"/>
    <dgm:cxn modelId="{8A409DD8-ED90-425B-9EC8-BF95CF82B507}" type="presParOf" srcId="{47D372AA-4ECC-4A3C-9B30-6689166E7309}" destId="{21193920-7BB5-4827-A2B2-F19B903C5DB8}" srcOrd="5" destOrd="0" presId="urn:microsoft.com/office/officeart/2005/8/layout/vList4"/>
    <dgm:cxn modelId="{675FF40D-3794-45F0-93CC-40E1642C0C69}" type="presParOf" srcId="{47D372AA-4ECC-4A3C-9B30-6689166E7309}" destId="{C324AF3F-03F7-4498-B207-B09D8E3E3FF0}" srcOrd="6" destOrd="0" presId="urn:microsoft.com/office/officeart/2005/8/layout/vList4"/>
    <dgm:cxn modelId="{985FDB7D-7193-4232-8345-F5BC4FBD74E5}" type="presParOf" srcId="{C324AF3F-03F7-4498-B207-B09D8E3E3FF0}" destId="{5096CA78-CBE1-4A98-9C50-1B901F468C19}" srcOrd="0" destOrd="0" presId="urn:microsoft.com/office/officeart/2005/8/layout/vList4"/>
    <dgm:cxn modelId="{E8B6ECCA-A0B4-4745-B621-ED85A9E12E01}" type="presParOf" srcId="{C324AF3F-03F7-4498-B207-B09D8E3E3FF0}" destId="{17138EB2-BFAC-4E94-84FC-504A7EB7DD7E}" srcOrd="1" destOrd="0" presId="urn:microsoft.com/office/officeart/2005/8/layout/vList4"/>
    <dgm:cxn modelId="{7A31E986-F88B-4DFE-9194-2F35D21D45AF}" type="presParOf" srcId="{C324AF3F-03F7-4498-B207-B09D8E3E3FF0}" destId="{9ED998E8-F210-44F0-816C-B27EF40B3F43}" srcOrd="2" destOrd="0" presId="urn:microsoft.com/office/officeart/2005/8/layout/vList4"/>
    <dgm:cxn modelId="{AE638070-350D-4751-A194-A7E2B4826E64}" type="presParOf" srcId="{47D372AA-4ECC-4A3C-9B30-6689166E7309}" destId="{DADA2CE4-0080-4631-8A1E-467157307A97}" srcOrd="7" destOrd="0" presId="urn:microsoft.com/office/officeart/2005/8/layout/vList4"/>
    <dgm:cxn modelId="{AA2ED997-3E84-4F1E-8196-98A63714AF31}" type="presParOf" srcId="{47D372AA-4ECC-4A3C-9B30-6689166E7309}" destId="{B21AC0BC-DFA5-43E7-BBA7-35893E2C9370}" srcOrd="8" destOrd="0" presId="urn:microsoft.com/office/officeart/2005/8/layout/vList4"/>
    <dgm:cxn modelId="{F3F40FDA-8E41-479D-A294-77C63BF321D3}" type="presParOf" srcId="{B21AC0BC-DFA5-43E7-BBA7-35893E2C9370}" destId="{FF8F7347-B0F7-495E-9210-AABDE83814D9}" srcOrd="0" destOrd="0" presId="urn:microsoft.com/office/officeart/2005/8/layout/vList4"/>
    <dgm:cxn modelId="{39E3D1F5-5F20-412D-9B89-99F35AE22BE2}" type="presParOf" srcId="{B21AC0BC-DFA5-43E7-BBA7-35893E2C9370}" destId="{DDB75820-C4AB-47E2-88C4-0E4076872AE3}" srcOrd="1" destOrd="0" presId="urn:microsoft.com/office/officeart/2005/8/layout/vList4"/>
    <dgm:cxn modelId="{CDE85820-0D50-42E6-87DE-C626560FDAE6}" type="presParOf" srcId="{B21AC0BC-DFA5-43E7-BBA7-35893E2C9370}" destId="{D7A4F5E3-4014-466D-8F93-BD5897F8EF01}" srcOrd="2" destOrd="0" presId="urn:microsoft.com/office/officeart/2005/8/layout/vList4"/>
    <dgm:cxn modelId="{104A21CA-A1B8-48C5-B074-27E7C221A769}" type="presParOf" srcId="{47D372AA-4ECC-4A3C-9B30-6689166E7309}" destId="{41B438DC-DFF6-4CDB-9B73-69E81CB0CACE}" srcOrd="9" destOrd="0" presId="urn:microsoft.com/office/officeart/2005/8/layout/vList4"/>
    <dgm:cxn modelId="{DA4B16BD-8C18-45AC-B15E-31CE37ED3930}" type="presParOf" srcId="{47D372AA-4ECC-4A3C-9B30-6689166E7309}" destId="{1AD24DDF-C3AE-4124-B8BB-B4B83743CE10}" srcOrd="10" destOrd="0" presId="urn:microsoft.com/office/officeart/2005/8/layout/vList4"/>
    <dgm:cxn modelId="{4C1D793C-497C-4006-84F2-EA86B7A18E92}" type="presParOf" srcId="{1AD24DDF-C3AE-4124-B8BB-B4B83743CE10}" destId="{8384DF8C-D16C-4436-91B3-1FA9368FEB34}" srcOrd="0" destOrd="0" presId="urn:microsoft.com/office/officeart/2005/8/layout/vList4"/>
    <dgm:cxn modelId="{9ACDF2C1-3C37-4FE8-A1C1-8417B2F8920E}" type="presParOf" srcId="{1AD24DDF-C3AE-4124-B8BB-B4B83743CE10}" destId="{7E43B743-8251-420D-8366-396125C1DDEC}" srcOrd="1" destOrd="0" presId="urn:microsoft.com/office/officeart/2005/8/layout/vList4"/>
    <dgm:cxn modelId="{C48921CB-FED6-4902-888F-FCDFF88B885D}" type="presParOf" srcId="{1AD24DDF-C3AE-4124-B8BB-B4B83743CE10}" destId="{2FD1170D-37D9-4BEF-BF87-54DDFFFC6191}" srcOrd="2" destOrd="0" presId="urn:microsoft.com/office/officeart/2005/8/layout/vList4"/>
    <dgm:cxn modelId="{83206A07-B72B-4CDA-AF81-268DF2D6F59C}" type="presParOf" srcId="{47D372AA-4ECC-4A3C-9B30-6689166E7309}" destId="{BEA8F225-4022-42E8-BDB6-66A04CB8638C}" srcOrd="11" destOrd="0" presId="urn:microsoft.com/office/officeart/2005/8/layout/vList4"/>
    <dgm:cxn modelId="{52936B6A-F728-4797-80B1-713D6AC6F91A}" type="presParOf" srcId="{47D372AA-4ECC-4A3C-9B30-6689166E7309}" destId="{DB45C174-1427-4CE7-B9BB-1E8486C66A39}" srcOrd="12" destOrd="0" presId="urn:microsoft.com/office/officeart/2005/8/layout/vList4"/>
    <dgm:cxn modelId="{E8DDFA57-9ABD-4123-8997-8604F832BFD4}" type="presParOf" srcId="{DB45C174-1427-4CE7-B9BB-1E8486C66A39}" destId="{3AB74F5B-8053-459C-9B84-3A4AEF2AA29C}" srcOrd="0" destOrd="0" presId="urn:microsoft.com/office/officeart/2005/8/layout/vList4"/>
    <dgm:cxn modelId="{4452EE35-1DBF-40A5-8F5D-CD77CD7129DF}" type="presParOf" srcId="{DB45C174-1427-4CE7-B9BB-1E8486C66A39}" destId="{3D0CF942-DA12-43E8-B54F-7C0FAD5067FA}" srcOrd="1" destOrd="0" presId="urn:microsoft.com/office/officeart/2005/8/layout/vList4"/>
    <dgm:cxn modelId="{D21293A6-BC62-4725-9803-CA31DA84270A}" type="presParOf" srcId="{DB45C174-1427-4CE7-B9BB-1E8486C66A39}" destId="{0C5CA0AC-42DA-40C5-BC64-1E9A967161D3}" srcOrd="2" destOrd="0" presId="urn:microsoft.com/office/officeart/2005/8/layout/vList4"/>
    <dgm:cxn modelId="{3AA6982E-1351-46A5-9469-EBDA23DBF174}" type="presParOf" srcId="{47D372AA-4ECC-4A3C-9B30-6689166E7309}" destId="{F81B84E0-1A44-473B-A099-ED086FE83D41}" srcOrd="13" destOrd="0" presId="urn:microsoft.com/office/officeart/2005/8/layout/vList4"/>
    <dgm:cxn modelId="{B5219A76-CD86-4B9C-AD21-B932DAFE5E2F}" type="presParOf" srcId="{47D372AA-4ECC-4A3C-9B30-6689166E7309}" destId="{92C629F7-D24F-4A46-AED3-4F65ADBE0E15}" srcOrd="14" destOrd="0" presId="urn:microsoft.com/office/officeart/2005/8/layout/vList4"/>
    <dgm:cxn modelId="{46501EF8-8B60-495F-9159-10490139D036}" type="presParOf" srcId="{92C629F7-D24F-4A46-AED3-4F65ADBE0E15}" destId="{45FB7103-5BB6-43D4-B3AB-29354EA99B1E}" srcOrd="0" destOrd="0" presId="urn:microsoft.com/office/officeart/2005/8/layout/vList4"/>
    <dgm:cxn modelId="{FD42DE73-90B9-4E6D-BB6A-6A814E5A64FA}" type="presParOf" srcId="{92C629F7-D24F-4A46-AED3-4F65ADBE0E15}" destId="{A35AD8D6-95A8-4829-9E0B-94ED5043AA29}" srcOrd="1" destOrd="0" presId="urn:microsoft.com/office/officeart/2005/8/layout/vList4"/>
    <dgm:cxn modelId="{9BB13499-0684-4403-96DA-28F6D3E75DAA}" type="presParOf" srcId="{92C629F7-D24F-4A46-AED3-4F65ADBE0E15}" destId="{94058F95-EF5C-4A0A-B0FA-9FB8E706C4C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879A9-0499-4494-AF1D-6AF01F17ED7B}">
      <dsp:nvSpPr>
        <dsp:cNvPr id="0" name=""/>
        <dsp:cNvSpPr/>
      </dsp:nvSpPr>
      <dsp:spPr>
        <a:xfrm>
          <a:off x="0" y="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Обновлена информация о выплатах на сайте Министерства здравоохранения Кузбасса </a:t>
          </a:r>
          <a:r>
            <a:rPr lang="en-US" sz="1800" kern="1200" dirty="0"/>
            <a:t>www.kuzdrav.ru</a:t>
          </a:r>
          <a:endParaRPr lang="ru-RU" sz="1800" kern="1200" dirty="0"/>
        </a:p>
      </dsp:txBody>
      <dsp:txXfrm>
        <a:off x="1839430" y="0"/>
        <a:ext cx="7055704" cy="604036"/>
      </dsp:txXfrm>
    </dsp:sp>
    <dsp:sp modelId="{E1102E92-C3E4-480F-8998-CD364848CD10}">
      <dsp:nvSpPr>
        <dsp:cNvPr id="0" name=""/>
        <dsp:cNvSpPr/>
      </dsp:nvSpPr>
      <dsp:spPr>
        <a:xfrm>
          <a:off x="75516" y="80283"/>
          <a:ext cx="1748801" cy="443469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176" r="1176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C7E57-4F6D-45E8-960E-BFAC49053A8F}">
      <dsp:nvSpPr>
        <dsp:cNvPr id="0" name=""/>
        <dsp:cNvSpPr/>
      </dsp:nvSpPr>
      <dsp:spPr>
        <a:xfrm>
          <a:off x="0" y="66444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Организована телефонная «горячая линия» по вопросам выплат</a:t>
          </a:r>
        </a:p>
      </dsp:txBody>
      <dsp:txXfrm>
        <a:off x="1839430" y="664440"/>
        <a:ext cx="7055704" cy="604036"/>
      </dsp:txXfrm>
    </dsp:sp>
    <dsp:sp modelId="{C640AAA6-922C-4393-9ED0-DF511A959601}">
      <dsp:nvSpPr>
        <dsp:cNvPr id="0" name=""/>
        <dsp:cNvSpPr/>
      </dsp:nvSpPr>
      <dsp:spPr>
        <a:xfrm>
          <a:off x="60403" y="724843"/>
          <a:ext cx="1779027" cy="48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7000" b="-6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B8A97-279E-4C9B-9B63-7122BEA80005}">
      <dsp:nvSpPr>
        <dsp:cNvPr id="0" name=""/>
        <dsp:cNvSpPr/>
      </dsp:nvSpPr>
      <dsp:spPr>
        <a:xfrm>
          <a:off x="0" y="132888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Выпущены пресс-релизы и посты в соцсетях</a:t>
          </a:r>
        </a:p>
      </dsp:txBody>
      <dsp:txXfrm>
        <a:off x="1839430" y="1328880"/>
        <a:ext cx="7055704" cy="604036"/>
      </dsp:txXfrm>
    </dsp:sp>
    <dsp:sp modelId="{E6A70AC8-0083-4503-AE31-04E264B0A187}">
      <dsp:nvSpPr>
        <dsp:cNvPr id="0" name=""/>
        <dsp:cNvSpPr/>
      </dsp:nvSpPr>
      <dsp:spPr>
        <a:xfrm>
          <a:off x="60403" y="1389283"/>
          <a:ext cx="1779027" cy="48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6CA78-CBE1-4A98-9C50-1B901F468C19}">
      <dsp:nvSpPr>
        <dsp:cNvPr id="0" name=""/>
        <dsp:cNvSpPr/>
      </dsp:nvSpPr>
      <dsp:spPr>
        <a:xfrm>
          <a:off x="0" y="1964664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12 ноября проведено расширенное совещание в режиме ВКС со всеми медицинскими организациями с участием работников</a:t>
          </a:r>
        </a:p>
      </dsp:txBody>
      <dsp:txXfrm>
        <a:off x="1839430" y="1964664"/>
        <a:ext cx="7055704" cy="604036"/>
      </dsp:txXfrm>
    </dsp:sp>
    <dsp:sp modelId="{17138EB2-BFAC-4E94-84FC-504A7EB7DD7E}">
      <dsp:nvSpPr>
        <dsp:cNvPr id="0" name=""/>
        <dsp:cNvSpPr/>
      </dsp:nvSpPr>
      <dsp:spPr>
        <a:xfrm>
          <a:off x="45299" y="2018448"/>
          <a:ext cx="1779027" cy="483229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124" b="-4124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8F7347-B0F7-495E-9210-AABDE83814D9}">
      <dsp:nvSpPr>
        <dsp:cNvPr id="0" name=""/>
        <dsp:cNvSpPr/>
      </dsp:nvSpPr>
      <dsp:spPr>
        <a:xfrm>
          <a:off x="0" y="265776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12 ноября записано и периодически транслируется интервью в студии ГТРК «Кузбасса», 13 ноября прямой эфир на радио о новом порядке выплат</a:t>
          </a:r>
        </a:p>
      </dsp:txBody>
      <dsp:txXfrm>
        <a:off x="1839430" y="2657760"/>
        <a:ext cx="7055704" cy="604036"/>
      </dsp:txXfrm>
    </dsp:sp>
    <dsp:sp modelId="{DDB75820-C4AB-47E2-88C4-0E4076872AE3}">
      <dsp:nvSpPr>
        <dsp:cNvPr id="0" name=""/>
        <dsp:cNvSpPr/>
      </dsp:nvSpPr>
      <dsp:spPr>
        <a:xfrm>
          <a:off x="60403" y="2718163"/>
          <a:ext cx="1779027" cy="48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4000" b="-10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4DF8C-D16C-4436-91B3-1FA9368FEB34}">
      <dsp:nvSpPr>
        <dsp:cNvPr id="0" name=""/>
        <dsp:cNvSpPr/>
      </dsp:nvSpPr>
      <dsp:spPr>
        <a:xfrm>
          <a:off x="0" y="332220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17 ноября «Прямая телефонная линия» в газете Кузбасс</a:t>
          </a:r>
        </a:p>
      </dsp:txBody>
      <dsp:txXfrm>
        <a:off x="1839430" y="3322200"/>
        <a:ext cx="7055704" cy="604036"/>
      </dsp:txXfrm>
    </dsp:sp>
    <dsp:sp modelId="{7E43B743-8251-420D-8366-396125C1DDEC}">
      <dsp:nvSpPr>
        <dsp:cNvPr id="0" name=""/>
        <dsp:cNvSpPr/>
      </dsp:nvSpPr>
      <dsp:spPr>
        <a:xfrm>
          <a:off x="60403" y="3382603"/>
          <a:ext cx="1779027" cy="4832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6000" b="-10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74F5B-8053-459C-9B84-3A4AEF2AA29C}">
      <dsp:nvSpPr>
        <dsp:cNvPr id="0" name=""/>
        <dsp:cNvSpPr/>
      </dsp:nvSpPr>
      <dsp:spPr>
        <a:xfrm>
          <a:off x="0" y="3990041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 </a:t>
          </a:r>
          <a:r>
            <a:rPr lang="ru-RU" sz="1800" kern="1200" dirty="0"/>
            <a:t>с 19 ноября выездные «кустовые совещания». Первый выезд в Новокузнецкую агломерацию</a:t>
          </a:r>
        </a:p>
      </dsp:txBody>
      <dsp:txXfrm>
        <a:off x="1839430" y="3990041"/>
        <a:ext cx="7055704" cy="604036"/>
      </dsp:txXfrm>
    </dsp:sp>
    <dsp:sp modelId="{3D0CF942-DA12-43E8-B54F-7C0FAD5067FA}">
      <dsp:nvSpPr>
        <dsp:cNvPr id="0" name=""/>
        <dsp:cNvSpPr/>
      </dsp:nvSpPr>
      <dsp:spPr>
        <a:xfrm>
          <a:off x="60403" y="4047044"/>
          <a:ext cx="1779027" cy="483229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3342" b="-63342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B7103-5BB6-43D4-B3AB-29354EA99B1E}">
      <dsp:nvSpPr>
        <dsp:cNvPr id="0" name=""/>
        <dsp:cNvSpPr/>
      </dsp:nvSpPr>
      <dsp:spPr>
        <a:xfrm>
          <a:off x="0" y="4651080"/>
          <a:ext cx="8895135" cy="604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Онлайн калькулятор для расчета социальной выплаты </a:t>
          </a:r>
          <a:r>
            <a:rPr lang="en-US" sz="1800" kern="1200" dirty="0"/>
            <a:t>www.kuzdrav.ru</a:t>
          </a:r>
          <a:endParaRPr lang="ru-RU" sz="1800" kern="1200" dirty="0"/>
        </a:p>
      </dsp:txBody>
      <dsp:txXfrm>
        <a:off x="1839430" y="4651080"/>
        <a:ext cx="7055704" cy="604036"/>
      </dsp:txXfrm>
    </dsp:sp>
    <dsp:sp modelId="{A35AD8D6-95A8-4829-9E0B-94ED5043AA29}">
      <dsp:nvSpPr>
        <dsp:cNvPr id="0" name=""/>
        <dsp:cNvSpPr/>
      </dsp:nvSpPr>
      <dsp:spPr>
        <a:xfrm>
          <a:off x="60403" y="4711484"/>
          <a:ext cx="1779027" cy="483229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3342" b="-63342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36EDB7-9F8D-4183-9CC7-C219C69F64EB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299D6E-EED9-460E-B072-0DC0EA195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5666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C483C00-65AC-4BE1-B0DE-DA48E61682FB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99524C-63E4-4F5F-BEB8-1C4D12D920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70485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B74372-6B4C-486D-8CE4-EC95A7449740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98526C-CF31-425A-8702-BE28F279E16C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1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CDE2-8F56-4B29-A9BA-8815DA7BC526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8AB4-FAA8-44B6-BCB3-3776B634387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28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8DC3-948A-4A05-BEA4-30077F1FA684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5404-4114-4231-BB23-0D0AC0D1436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380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69759" y="273008"/>
            <a:ext cx="3030547" cy="58051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122" y="273008"/>
            <a:ext cx="8903603" cy="58051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D926-3B45-45F5-82E5-E0716A6DD4F7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D0C8-A7FD-43BC-88C1-8F6121B228D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3232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F0586-039B-4CBF-AF72-B4E82272D1C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132C-437A-457E-B651-F6E9D4D5927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6243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CF36-5630-48F5-9AAC-A2E68AF34C3A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321D-2776-4867-9818-3AF62D7B49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0129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4122" y="1587043"/>
            <a:ext cx="5967074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232" y="1587043"/>
            <a:ext cx="5967075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A760-2B96-4601-A01A-B931644329BC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142E-C3CB-4144-B86D-689BD4B8517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4157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E4D6-F8DB-414C-95BE-4AFE6D9B0C92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1765-53FE-4CD6-B863-28DB88C2CAF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3433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C3BC-C7B3-453F-9694-6072B45E84BA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4A37-AB6E-4712-AFEB-68D55DF1002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306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5873-5599-4786-8B89-1ADBBA02B580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F98E-3147-48A1-9DD9-AFE3F981FA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347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2B322-3C63-480B-8C83-C154277C7D62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64901-7FC5-4C99-BB94-3E593DC3256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8842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7" y="4536123"/>
            <a:ext cx="6913245" cy="5355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7" y="5071638"/>
            <a:ext cx="6913245" cy="7605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E380-D82D-4330-999D-428C71CCB6A6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9C198-335B-4F97-9FDF-D4BEA7D0758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501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76263" y="258763"/>
            <a:ext cx="103695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76263" y="1511300"/>
            <a:ext cx="1036955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263" y="6005513"/>
            <a:ext cx="2687637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592416-593B-4241-B297-EA47B6D55C9A}" type="datetimeFigureOut">
              <a:rPr lang="ru-RU"/>
              <a:pPr>
                <a:defRPr/>
              </a:pPr>
              <a:t>18.11.2020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7000" y="6005513"/>
            <a:ext cx="3648075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8175" y="6005513"/>
            <a:ext cx="2687638" cy="346075"/>
          </a:xfrm>
          <a:prstGeom prst="rect">
            <a:avLst/>
          </a:prstGeom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5F43B17-7EE6-4B31-8670-B9CD655B080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0763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3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13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28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-3175"/>
            <a:ext cx="10493375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1008063" y="1944688"/>
            <a:ext cx="428466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95288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defTabSz="395288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defTabSz="395288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60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5188" y="1223963"/>
            <a:ext cx="9217025" cy="2979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1022482" eaLnBrk="1" fontAlgn="auto" hangingPunct="1">
              <a:spcAft>
                <a:spcPts val="0"/>
              </a:spcAft>
              <a:defRPr/>
            </a:pPr>
            <a:endParaRPr lang="ru-RU" sz="3600" dirty="0">
              <a:solidFill>
                <a:srgbClr val="3B4555"/>
              </a:solidFill>
              <a:latin typeface="Trebuchet MS" panose="020B0603020202020204" pitchFamily="34" charset="0"/>
            </a:endParaRP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35938" y="1312843"/>
            <a:ext cx="10237667" cy="51398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СОЦИАЛЬНЫЕ ВЫПЛАТЫ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МЕДИЦИНСКИМ И ИНЫМ РАБОТНИКАМ,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УЧАСТВУЮЩИМ В БОРЬБЕ С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COVID-19</a:t>
            </a:r>
          </a:p>
          <a:p>
            <a:pPr>
              <a:spcBef>
                <a:spcPct val="0"/>
              </a:spcBef>
              <a:buNone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30.10.2020 №1762</a:t>
            </a: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министра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Олег Борисович Уфимцев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44475"/>
            <a:ext cx="754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29" y="69537"/>
            <a:ext cx="10369868" cy="579377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и сходства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и стимулирующих выплат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329327" y="1410587"/>
            <a:ext cx="5277759" cy="390344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285892"/>
                </a:solidFill>
              </a:rPr>
              <a:t>Стимулирующие выплаты до 31.10.2020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75892" y="1871935"/>
            <a:ext cx="5584630" cy="4334934"/>
          </a:xfrm>
          <a:ln>
            <a:solidFill>
              <a:srgbClr val="3B4555"/>
            </a:solidFill>
          </a:ln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орган – Минздрав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выплат – работодатель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выплаты после 20 числа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выплаты ограничен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учитывается работа по совместительству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выплаты зависит от средней заработной платы в субъекте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6318118" y="1391756"/>
            <a:ext cx="4558512" cy="428007"/>
          </a:xfrm>
        </p:spPr>
        <p:txBody>
          <a:bodyPr/>
          <a:lstStyle/>
          <a:p>
            <a:r>
              <a:rPr lang="ru-RU" sz="2000" dirty="0">
                <a:solidFill>
                  <a:srgbClr val="285892"/>
                </a:solidFill>
              </a:rPr>
              <a:t>Социальная выплата с 01.11.2020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7149" y="1871935"/>
            <a:ext cx="5540450" cy="4345380"/>
          </a:xfrm>
          <a:ln>
            <a:solidFill>
              <a:schemeClr val="tx2"/>
            </a:solidFill>
          </a:ln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орган – ФСС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выплат – ФСС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выплаты до 15 числа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выплаты не ограничен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работу по совместительству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выплаты не зависит от средней заработной платы в субъекте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111" y="28990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V="1">
            <a:off x="1022177" y="763905"/>
            <a:ext cx="8784976" cy="1963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19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29" y="69537"/>
            <a:ext cx="10369868" cy="579377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и сходства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и стимулирующих выплат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307771" y="1261805"/>
            <a:ext cx="5277759" cy="390344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285892"/>
                </a:solidFill>
              </a:rPr>
              <a:t>Стимулирующие выплаты до 31.10.2020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54336" y="1707920"/>
            <a:ext cx="5584630" cy="4422091"/>
          </a:xfrm>
          <a:ln>
            <a:solidFill>
              <a:srgbClr val="3B4555"/>
            </a:solidFill>
          </a:ln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облагается НДФЛ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 районный коэффициент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учитывается фактически отработанное время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выплаты в полном размере достаточно ОДНОЙ смены в месяце в которой был контакт с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ru-RU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в расчет средней зарплаты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endParaRPr lang="ru-RU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Начисляются страховые взносы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6131143" y="1209182"/>
            <a:ext cx="4558512" cy="428007"/>
          </a:xfrm>
        </p:spPr>
        <p:txBody>
          <a:bodyPr/>
          <a:lstStyle/>
          <a:p>
            <a:r>
              <a:rPr lang="ru-RU" sz="2000" dirty="0">
                <a:solidFill>
                  <a:srgbClr val="285892"/>
                </a:solidFill>
              </a:rPr>
              <a:t>Социальная выплата с 01.11.2020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36094" y="1720079"/>
            <a:ext cx="5540450" cy="4413415"/>
          </a:xfrm>
          <a:ln>
            <a:solidFill>
              <a:schemeClr val="tx2"/>
            </a:solidFill>
          </a:ln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облагается НДФЛ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 районный коэффициент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фактически отработанное время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начисляется ТОЛЬКО за смены в которых был контакт с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ru-RU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входит в расчет средней зарплаты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начисляются страховые взносы</a:t>
            </a:r>
          </a:p>
          <a:p>
            <a:pPr marL="457200" indent="-457200">
              <a:buFont typeface="+mj-lt"/>
              <a:buAutoNum type="arabicPeriod" startAt="7"/>
            </a:pPr>
            <a:endParaRPr lang="ru-RU" sz="2000" dirty="0"/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111" y="28990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V="1">
            <a:off x="1022177" y="763905"/>
            <a:ext cx="8784976" cy="1963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88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6206" y="480411"/>
            <a:ext cx="8424936" cy="461043"/>
          </a:xfrm>
        </p:spPr>
        <p:txBody>
          <a:bodyPr/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выплаты по новому порядку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576263" y="1151856"/>
            <a:ext cx="10369550" cy="4636170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ноябрь - до 15 декабря</a:t>
            </a:r>
          </a:p>
          <a:p>
            <a:pPr algn="ctr"/>
            <a:r>
              <a:rPr lang="ru-RU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- до 31 декабря</a:t>
            </a: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111" y="28990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 flipV="1">
            <a:off x="1055698" y="1149893"/>
            <a:ext cx="8784976" cy="1963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09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616" y="0"/>
            <a:ext cx="10369550" cy="1081087"/>
          </a:xfrm>
        </p:spPr>
        <p:txBody>
          <a:bodyPr/>
          <a:lstStyle/>
          <a:p>
            <a:r>
              <a:rPr lang="ru-RU" sz="2400" b="1" dirty="0"/>
              <a:t>Перечень мероприятий по внедрению нового Порядка выплат </a:t>
            </a:r>
            <a:br>
              <a:rPr lang="ru-RU" sz="2400" dirty="0"/>
            </a:br>
            <a:r>
              <a:rPr lang="ru-RU" sz="2400" b="1" dirty="0"/>
              <a:t>медицинским и иным работникам за работу с </a:t>
            </a:r>
            <a:r>
              <a:rPr lang="en-US" sz="2400" b="1" dirty="0"/>
              <a:t>COVID</a:t>
            </a:r>
            <a:r>
              <a:rPr lang="ru-RU" sz="2400" b="1" dirty="0"/>
              <a:t>-19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491" y="1077912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369" y="28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440557" y="935831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3685760"/>
              </p:ext>
            </p:extLst>
          </p:nvPr>
        </p:nvGraphicFramePr>
        <p:xfrm>
          <a:off x="1008931" y="1077912"/>
          <a:ext cx="8895135" cy="5258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8926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588"/>
            <a:ext cx="95123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20725" y="2592388"/>
            <a:ext cx="4445000" cy="10779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БЛАГОДАРЮ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 ВНИМАНИЕ!</a:t>
            </a:r>
          </a:p>
        </p:txBody>
      </p:sp>
      <p:pic>
        <p:nvPicPr>
          <p:cNvPr id="10244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244475"/>
            <a:ext cx="7540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15575</TotalTime>
  <Words>331</Words>
  <Application>Microsoft Office PowerPoint</Application>
  <PresentationFormat>Произвольный</PresentationFormat>
  <Paragraphs>65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Futura PT Medium</vt:lpstr>
      <vt:lpstr>Tahoma</vt:lpstr>
      <vt:lpstr>Times New Roman</vt:lpstr>
      <vt:lpstr>Trebuchet MS</vt:lpstr>
      <vt:lpstr>Тема Office</vt:lpstr>
      <vt:lpstr>Презентация PowerPoint</vt:lpstr>
      <vt:lpstr>Отличия и сходства  социальной выплаты и стимулирующих выплат</vt:lpstr>
      <vt:lpstr>Отличия и сходства  социальной выплаты и стимулирующих выплат</vt:lpstr>
      <vt:lpstr>Сроки выплаты по новому порядку</vt:lpstr>
      <vt:lpstr>Перечень мероприятий по внедрению нового Порядка выплат  медицинским и иным работникам за работу с COVID-19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User</cp:lastModifiedBy>
  <cp:revision>1250</cp:revision>
  <cp:lastPrinted>2020-11-16T12:17:26Z</cp:lastPrinted>
  <dcterms:created xsi:type="dcterms:W3CDTF">2018-10-19T07:56:24Z</dcterms:created>
  <dcterms:modified xsi:type="dcterms:W3CDTF">2020-11-18T02:02:44Z</dcterms:modified>
</cp:coreProperties>
</file>