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257" r:id="rId2"/>
    <p:sldId id="258" r:id="rId3"/>
    <p:sldId id="259" r:id="rId4"/>
    <p:sldId id="267" r:id="rId5"/>
    <p:sldId id="268" r:id="rId6"/>
    <p:sldId id="283" r:id="rId7"/>
    <p:sldId id="284" r:id="rId8"/>
    <p:sldId id="264" r:id="rId9"/>
    <p:sldId id="265" r:id="rId10"/>
    <p:sldId id="270" r:id="rId11"/>
    <p:sldId id="282" r:id="rId12"/>
    <p:sldId id="272" r:id="rId13"/>
    <p:sldId id="287" r:id="rId14"/>
    <p:sldId id="260" r:id="rId15"/>
    <p:sldId id="286" r:id="rId16"/>
    <p:sldId id="288" r:id="rId17"/>
    <p:sldId id="275" r:id="rId18"/>
    <p:sldId id="292" r:id="rId19"/>
    <p:sldId id="289" r:id="rId20"/>
    <p:sldId id="290" r:id="rId21"/>
    <p:sldId id="291" r:id="rId22"/>
    <p:sldId id="266" r:id="rId2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FFFFCC"/>
    <a:srgbClr val="00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73" d="100"/>
          <a:sy n="73" d="100"/>
        </p:scale>
        <p:origin x="-188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F531C-00D1-44C5-A295-17E4758D564D}" type="doc">
      <dgm:prSet loTypeId="urn:microsoft.com/office/officeart/2005/8/layout/pyramid1" loCatId="pyramid" qsTypeId="urn:microsoft.com/office/officeart/2005/8/quickstyle/simple2" qsCatId="simple" csTypeId="urn:microsoft.com/office/officeart/2005/8/colors/colorful5" csCatId="colorful" phldr="1"/>
      <dgm:spPr/>
    </dgm:pt>
    <dgm:pt modelId="{93E16EF6-35C1-43FD-90DD-93ECBA71851C}">
      <dgm:prSet phldrT="[Текст]" custT="1"/>
      <dgm:spPr>
        <a:gradFill rotWithShape="0">
          <a:gsLst>
            <a:gs pos="1000">
              <a:schemeClr val="accent1">
                <a:tint val="66000"/>
                <a:satMod val="160000"/>
                <a:alpha val="9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ru-RU" sz="1200" dirty="0" smtClean="0"/>
        </a:p>
        <a:p>
          <a:endParaRPr lang="ru-RU" sz="1200" b="1" dirty="0" smtClean="0"/>
        </a:p>
        <a:p>
          <a:endParaRPr lang="ru-RU" sz="1200" b="1" dirty="0" smtClean="0"/>
        </a:p>
        <a:p>
          <a:r>
            <a:rPr lang="ru-RU" sz="1100" b="1" dirty="0" smtClean="0"/>
            <a:t>МИНИСТЕРСТО</a:t>
          </a:r>
        </a:p>
        <a:p>
          <a:r>
            <a:rPr lang="ru-RU" sz="1100" b="1" dirty="0" smtClean="0"/>
            <a:t>ЗДРАВООХРАНЕНИЯ</a:t>
          </a:r>
        </a:p>
        <a:p>
          <a:r>
            <a:rPr lang="ru-RU" sz="1100" b="1" dirty="0" smtClean="0"/>
            <a:t>РФ</a:t>
          </a:r>
          <a:endParaRPr lang="ru-RU" sz="1100" b="1" dirty="0"/>
        </a:p>
      </dgm:t>
    </dgm:pt>
    <dgm:pt modelId="{C3F46AD2-75EC-4BDB-B359-00549CBD73EC}" type="parTrans" cxnId="{0DBDC411-DA0D-442E-BCA0-C3C712A9F58F}">
      <dgm:prSet/>
      <dgm:spPr/>
      <dgm:t>
        <a:bodyPr/>
        <a:lstStyle/>
        <a:p>
          <a:endParaRPr lang="ru-RU"/>
        </a:p>
      </dgm:t>
    </dgm:pt>
    <dgm:pt modelId="{148A5021-96F2-4CCC-826D-AE4F5A2DDEC5}" type="sibTrans" cxnId="{0DBDC411-DA0D-442E-BCA0-C3C712A9F58F}">
      <dgm:prSet/>
      <dgm:spPr/>
      <dgm:t>
        <a:bodyPr/>
        <a:lstStyle/>
        <a:p>
          <a:endParaRPr lang="ru-RU"/>
        </a:p>
      </dgm:t>
    </dgm:pt>
    <dgm:pt modelId="{D7E50BF2-6503-4403-9FE5-B81209E59F68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1200" dirty="0" smtClean="0"/>
            <a:t>ДОЗН Кемеровской области.</a:t>
          </a:r>
        </a:p>
        <a:p>
          <a:pPr algn="just"/>
          <a:r>
            <a:rPr lang="ru-RU" sz="1200" dirty="0" smtClean="0"/>
            <a:t>- Отсутствие программного обеспечения (программа «ВАКЦИНОПРОФИЛАКТИКА» для учета проф.прививок). </a:t>
          </a:r>
          <a:endParaRPr lang="ru-RU" sz="1200" dirty="0"/>
        </a:p>
      </dgm:t>
    </dgm:pt>
    <dgm:pt modelId="{445CC2EC-F365-49F6-B50F-157593F2F4B9}" type="parTrans" cxnId="{8A0A0F5E-B858-4602-A02B-82A7E83C6041}">
      <dgm:prSet/>
      <dgm:spPr/>
      <dgm:t>
        <a:bodyPr/>
        <a:lstStyle/>
        <a:p>
          <a:endParaRPr lang="ru-RU"/>
        </a:p>
      </dgm:t>
    </dgm:pt>
    <dgm:pt modelId="{5751AC14-F7CD-4ADE-866C-745F33C6E5B3}" type="sibTrans" cxnId="{8A0A0F5E-B858-4602-A02B-82A7E83C6041}">
      <dgm:prSet/>
      <dgm:spPr/>
      <dgm:t>
        <a:bodyPr/>
        <a:lstStyle/>
        <a:p>
          <a:endParaRPr lang="ru-RU"/>
        </a:p>
      </dgm:t>
    </dgm:pt>
    <dgm:pt modelId="{563462A3-3920-4C1E-87DF-9DA3C1075DBC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200" dirty="0" smtClean="0"/>
            <a:t>Медицинская организация (поликлиника).</a:t>
          </a:r>
        </a:p>
        <a:p>
          <a:pPr algn="ctr"/>
          <a:r>
            <a:rPr lang="ru-RU" sz="1200" dirty="0" smtClean="0"/>
            <a:t>- Время ожидания получения услуги до 1 часа 29 мин.</a:t>
          </a:r>
        </a:p>
        <a:p>
          <a:pPr algn="just"/>
          <a:r>
            <a:rPr lang="ru-RU" sz="1200" dirty="0" smtClean="0"/>
            <a:t>- Неравномерная нагрузка на прививочный кабинет в течение недели (</a:t>
          </a:r>
          <a:r>
            <a:rPr lang="en-US" sz="1200" dirty="0" smtClean="0"/>
            <a:t>max</a:t>
          </a:r>
          <a:r>
            <a:rPr lang="ru-RU" sz="1200" dirty="0" smtClean="0"/>
            <a:t>. пятница, </a:t>
          </a:r>
          <a:r>
            <a:rPr lang="en-US" sz="1200" dirty="0" smtClean="0"/>
            <a:t>min</a:t>
          </a:r>
          <a:r>
            <a:rPr lang="ru-RU" sz="1200" dirty="0" smtClean="0"/>
            <a:t>. – среда).</a:t>
          </a:r>
        </a:p>
      </dgm:t>
    </dgm:pt>
    <dgm:pt modelId="{3E3C8978-3F15-44BB-AFC1-F2AD1D958F4B}" type="parTrans" cxnId="{7104F551-1C94-4B69-A8DF-524B1BF01262}">
      <dgm:prSet/>
      <dgm:spPr/>
      <dgm:t>
        <a:bodyPr/>
        <a:lstStyle/>
        <a:p>
          <a:endParaRPr lang="ru-RU"/>
        </a:p>
      </dgm:t>
    </dgm:pt>
    <dgm:pt modelId="{1E40F946-C0BC-4BD6-A016-E4116FD9B73A}" type="sibTrans" cxnId="{7104F551-1C94-4B69-A8DF-524B1BF01262}">
      <dgm:prSet/>
      <dgm:spPr/>
      <dgm:t>
        <a:bodyPr/>
        <a:lstStyle/>
        <a:p>
          <a:endParaRPr lang="ru-RU"/>
        </a:p>
      </dgm:t>
    </dgm:pt>
    <dgm:pt modelId="{870D52E9-9DE8-4C7C-A27C-D2DD8AC7CA00}" type="pres">
      <dgm:prSet presAssocID="{5A1F531C-00D1-44C5-A295-17E4758D564D}" presName="Name0" presStyleCnt="0">
        <dgm:presLayoutVars>
          <dgm:dir/>
          <dgm:animLvl val="lvl"/>
          <dgm:resizeHandles val="exact"/>
        </dgm:presLayoutVars>
      </dgm:prSet>
      <dgm:spPr/>
    </dgm:pt>
    <dgm:pt modelId="{8D606D58-BE7F-49C8-9C09-2810C6FDB646}" type="pres">
      <dgm:prSet presAssocID="{93E16EF6-35C1-43FD-90DD-93ECBA71851C}" presName="Name8" presStyleCnt="0"/>
      <dgm:spPr/>
    </dgm:pt>
    <dgm:pt modelId="{52809363-563E-4734-9667-7A72D0D2FCA4}" type="pres">
      <dgm:prSet presAssocID="{93E16EF6-35C1-43FD-90DD-93ECBA71851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9DF68-DC4E-4EE5-9819-265AB978ECFC}" type="pres">
      <dgm:prSet presAssocID="{93E16EF6-35C1-43FD-90DD-93ECBA7185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C1884-1B30-4FA8-A40F-88F5A5789742}" type="pres">
      <dgm:prSet presAssocID="{D7E50BF2-6503-4403-9FE5-B81209E59F68}" presName="Name8" presStyleCnt="0"/>
      <dgm:spPr/>
    </dgm:pt>
    <dgm:pt modelId="{FCF837EF-37D9-42DC-879A-90686766D780}" type="pres">
      <dgm:prSet presAssocID="{D7E50BF2-6503-4403-9FE5-B81209E59F6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F6DD3-C55E-48F9-B176-E553F88143E0}" type="pres">
      <dgm:prSet presAssocID="{D7E50BF2-6503-4403-9FE5-B81209E59F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A6D42-99C6-4AF9-8E25-88AC85521CBE}" type="pres">
      <dgm:prSet presAssocID="{563462A3-3920-4C1E-87DF-9DA3C1075DBC}" presName="Name8" presStyleCnt="0"/>
      <dgm:spPr/>
    </dgm:pt>
    <dgm:pt modelId="{CEF899E5-280F-4317-80D3-511CCE6828E9}" type="pres">
      <dgm:prSet presAssocID="{563462A3-3920-4C1E-87DF-9DA3C1075DBC}" presName="level" presStyleLbl="node1" presStyleIdx="2" presStyleCnt="3" custLinFactNeighborX="2076" custLinFactNeighborY="232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22801-B084-4189-8C05-F598DBD35073}" type="pres">
      <dgm:prSet presAssocID="{563462A3-3920-4C1E-87DF-9DA3C1075D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13263-E4FB-4360-A994-F95FBF31C7DA}" type="presOf" srcId="{D7E50BF2-6503-4403-9FE5-B81209E59F68}" destId="{337F6DD3-C55E-48F9-B176-E553F88143E0}" srcOrd="1" destOrd="0" presId="urn:microsoft.com/office/officeart/2005/8/layout/pyramid1"/>
    <dgm:cxn modelId="{CF44685F-08FF-4C66-A6B0-0484101F47E5}" type="presOf" srcId="{563462A3-3920-4C1E-87DF-9DA3C1075DBC}" destId="{CEF899E5-280F-4317-80D3-511CCE6828E9}" srcOrd="0" destOrd="0" presId="urn:microsoft.com/office/officeart/2005/8/layout/pyramid1"/>
    <dgm:cxn modelId="{42797B7D-0605-4C06-897C-7B2382D4CF1A}" type="presOf" srcId="{93E16EF6-35C1-43FD-90DD-93ECBA71851C}" destId="{52809363-563E-4734-9667-7A72D0D2FCA4}" srcOrd="0" destOrd="0" presId="urn:microsoft.com/office/officeart/2005/8/layout/pyramid1"/>
    <dgm:cxn modelId="{40F309E5-ABC8-42C2-B6DF-5C75A633FC00}" type="presOf" srcId="{563462A3-3920-4C1E-87DF-9DA3C1075DBC}" destId="{4F122801-B084-4189-8C05-F598DBD35073}" srcOrd="1" destOrd="0" presId="urn:microsoft.com/office/officeart/2005/8/layout/pyramid1"/>
    <dgm:cxn modelId="{0DBDC411-DA0D-442E-BCA0-C3C712A9F58F}" srcId="{5A1F531C-00D1-44C5-A295-17E4758D564D}" destId="{93E16EF6-35C1-43FD-90DD-93ECBA71851C}" srcOrd="0" destOrd="0" parTransId="{C3F46AD2-75EC-4BDB-B359-00549CBD73EC}" sibTransId="{148A5021-96F2-4CCC-826D-AE4F5A2DDEC5}"/>
    <dgm:cxn modelId="{A67A0073-3E4F-4D46-A374-C0A1345E95F4}" type="presOf" srcId="{93E16EF6-35C1-43FD-90DD-93ECBA71851C}" destId="{CAB9DF68-DC4E-4EE5-9819-265AB978ECFC}" srcOrd="1" destOrd="0" presId="urn:microsoft.com/office/officeart/2005/8/layout/pyramid1"/>
    <dgm:cxn modelId="{7104F551-1C94-4B69-A8DF-524B1BF01262}" srcId="{5A1F531C-00D1-44C5-A295-17E4758D564D}" destId="{563462A3-3920-4C1E-87DF-9DA3C1075DBC}" srcOrd="2" destOrd="0" parTransId="{3E3C8978-3F15-44BB-AFC1-F2AD1D958F4B}" sibTransId="{1E40F946-C0BC-4BD6-A016-E4116FD9B73A}"/>
    <dgm:cxn modelId="{62BD8341-993B-4917-B552-29FCFEC61E94}" type="presOf" srcId="{D7E50BF2-6503-4403-9FE5-B81209E59F68}" destId="{FCF837EF-37D9-42DC-879A-90686766D780}" srcOrd="0" destOrd="0" presId="urn:microsoft.com/office/officeart/2005/8/layout/pyramid1"/>
    <dgm:cxn modelId="{C5868C00-B2E7-45E3-89EC-FC3680194D8D}" type="presOf" srcId="{5A1F531C-00D1-44C5-A295-17E4758D564D}" destId="{870D52E9-9DE8-4C7C-A27C-D2DD8AC7CA00}" srcOrd="0" destOrd="0" presId="urn:microsoft.com/office/officeart/2005/8/layout/pyramid1"/>
    <dgm:cxn modelId="{8A0A0F5E-B858-4602-A02B-82A7E83C6041}" srcId="{5A1F531C-00D1-44C5-A295-17E4758D564D}" destId="{D7E50BF2-6503-4403-9FE5-B81209E59F68}" srcOrd="1" destOrd="0" parTransId="{445CC2EC-F365-49F6-B50F-157593F2F4B9}" sibTransId="{5751AC14-F7CD-4ADE-866C-745F33C6E5B3}"/>
    <dgm:cxn modelId="{7EB3E81B-3756-4819-B720-C82EA4E2A735}" type="presParOf" srcId="{870D52E9-9DE8-4C7C-A27C-D2DD8AC7CA00}" destId="{8D606D58-BE7F-49C8-9C09-2810C6FDB646}" srcOrd="0" destOrd="0" presId="urn:microsoft.com/office/officeart/2005/8/layout/pyramid1"/>
    <dgm:cxn modelId="{D41F2D39-26B7-42D8-90F5-F10CBD0CF75D}" type="presParOf" srcId="{8D606D58-BE7F-49C8-9C09-2810C6FDB646}" destId="{52809363-563E-4734-9667-7A72D0D2FCA4}" srcOrd="0" destOrd="0" presId="urn:microsoft.com/office/officeart/2005/8/layout/pyramid1"/>
    <dgm:cxn modelId="{81F5DAD7-53A4-4B5A-B02C-BD4CAE303C5C}" type="presParOf" srcId="{8D606D58-BE7F-49C8-9C09-2810C6FDB646}" destId="{CAB9DF68-DC4E-4EE5-9819-265AB978ECFC}" srcOrd="1" destOrd="0" presId="urn:microsoft.com/office/officeart/2005/8/layout/pyramid1"/>
    <dgm:cxn modelId="{7C77C97B-FE79-4B42-811B-02B8080DAA8D}" type="presParOf" srcId="{870D52E9-9DE8-4C7C-A27C-D2DD8AC7CA00}" destId="{EE9C1884-1B30-4FA8-A40F-88F5A5789742}" srcOrd="1" destOrd="0" presId="urn:microsoft.com/office/officeart/2005/8/layout/pyramid1"/>
    <dgm:cxn modelId="{3E94E8D2-C7CB-4286-8164-64AF3C8AFEFC}" type="presParOf" srcId="{EE9C1884-1B30-4FA8-A40F-88F5A5789742}" destId="{FCF837EF-37D9-42DC-879A-90686766D780}" srcOrd="0" destOrd="0" presId="urn:microsoft.com/office/officeart/2005/8/layout/pyramid1"/>
    <dgm:cxn modelId="{376C36B7-BE85-48E1-ADEA-F305928D904D}" type="presParOf" srcId="{EE9C1884-1B30-4FA8-A40F-88F5A5789742}" destId="{337F6DD3-C55E-48F9-B176-E553F88143E0}" srcOrd="1" destOrd="0" presId="urn:microsoft.com/office/officeart/2005/8/layout/pyramid1"/>
    <dgm:cxn modelId="{5EFFA168-C8EA-4371-987A-45C05E0F7404}" type="presParOf" srcId="{870D52E9-9DE8-4C7C-A27C-D2DD8AC7CA00}" destId="{2FFA6D42-99C6-4AF9-8E25-88AC85521CBE}" srcOrd="2" destOrd="0" presId="urn:microsoft.com/office/officeart/2005/8/layout/pyramid1"/>
    <dgm:cxn modelId="{B3434217-C919-4F12-837C-D3E243F72B60}" type="presParOf" srcId="{2FFA6D42-99C6-4AF9-8E25-88AC85521CBE}" destId="{CEF899E5-280F-4317-80D3-511CCE6828E9}" srcOrd="0" destOrd="0" presId="urn:microsoft.com/office/officeart/2005/8/layout/pyramid1"/>
    <dgm:cxn modelId="{969C1CC6-9AE1-45D1-9CF8-9D4545471BE8}" type="presParOf" srcId="{2FFA6D42-99C6-4AF9-8E25-88AC85521CBE}" destId="{4F122801-B084-4189-8C05-F598DBD3507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809363-563E-4734-9667-7A72D0D2FCA4}">
      <dsp:nvSpPr>
        <dsp:cNvPr id="0" name=""/>
        <dsp:cNvSpPr/>
      </dsp:nvSpPr>
      <dsp:spPr>
        <a:xfrm>
          <a:off x="2312144" y="0"/>
          <a:ext cx="2312144" cy="1709448"/>
        </a:xfrm>
        <a:prstGeom prst="trapezoid">
          <a:avLst>
            <a:gd name="adj" fmla="val 67628"/>
          </a:avLst>
        </a:prstGeom>
        <a:gradFill rotWithShape="0">
          <a:gsLst>
            <a:gs pos="1000">
              <a:schemeClr val="accent1">
                <a:tint val="66000"/>
                <a:satMod val="160000"/>
                <a:alpha val="9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МИНИСТЕРСТО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ЗДРАВООХРАНЕНИЯ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РФ</a:t>
          </a:r>
          <a:endParaRPr lang="ru-RU" sz="1100" b="1" kern="1200" dirty="0"/>
        </a:p>
      </dsp:txBody>
      <dsp:txXfrm>
        <a:off x="2312144" y="0"/>
        <a:ext cx="2312144" cy="1709448"/>
      </dsp:txXfrm>
    </dsp:sp>
    <dsp:sp modelId="{FCF837EF-37D9-42DC-879A-90686766D780}">
      <dsp:nvSpPr>
        <dsp:cNvPr id="0" name=""/>
        <dsp:cNvSpPr/>
      </dsp:nvSpPr>
      <dsp:spPr>
        <a:xfrm>
          <a:off x="1156072" y="1709448"/>
          <a:ext cx="4624288" cy="1709448"/>
        </a:xfrm>
        <a:prstGeom prst="trapezoid">
          <a:avLst>
            <a:gd name="adj" fmla="val 67628"/>
          </a:avLst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ДОЗН Кемеровской области.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Отсутствие программного обеспечения (программа «ВАКЦИНОПРОФИЛАКТИКА» для учета проф.прививок). </a:t>
          </a:r>
          <a:endParaRPr lang="ru-RU" sz="1200" kern="1200" dirty="0"/>
        </a:p>
      </dsp:txBody>
      <dsp:txXfrm>
        <a:off x="1965322" y="1709448"/>
        <a:ext cx="3005787" cy="1709448"/>
      </dsp:txXfrm>
    </dsp:sp>
    <dsp:sp modelId="{CEF899E5-280F-4317-80D3-511CCE6828E9}">
      <dsp:nvSpPr>
        <dsp:cNvPr id="0" name=""/>
        <dsp:cNvSpPr/>
      </dsp:nvSpPr>
      <dsp:spPr>
        <a:xfrm>
          <a:off x="0" y="3418896"/>
          <a:ext cx="6936432" cy="1709448"/>
        </a:xfrm>
        <a:prstGeom prst="trapezoid">
          <a:avLst>
            <a:gd name="adj" fmla="val 67628"/>
          </a:avLst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Медицинская организация (поликлиника).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Время ожидания получения услуги до 1 часа 29 мин.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Неравномерная нагрузка на прививочный кабинет в течение недели (</a:t>
          </a:r>
          <a:r>
            <a:rPr lang="en-US" sz="1200" kern="1200" dirty="0" smtClean="0"/>
            <a:t>max</a:t>
          </a:r>
          <a:r>
            <a:rPr lang="ru-RU" sz="1200" kern="1200" dirty="0" smtClean="0"/>
            <a:t>. пятница, </a:t>
          </a:r>
          <a:r>
            <a:rPr lang="en-US" sz="1200" kern="1200" dirty="0" smtClean="0"/>
            <a:t>min</a:t>
          </a:r>
          <a:r>
            <a:rPr lang="ru-RU" sz="1200" kern="1200" dirty="0" smtClean="0"/>
            <a:t>. – среда).</a:t>
          </a:r>
        </a:p>
      </dsp:txBody>
      <dsp:txXfrm>
        <a:off x="1213875" y="3418896"/>
        <a:ext cx="4508680" cy="1709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E3D44C-85D5-42FF-BBF5-7B26E608D1F4}" type="datetimeFigureOut">
              <a:rPr lang="ru-RU"/>
              <a:pPr>
                <a:defRPr/>
              </a:pPr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F33232B-FC0A-4BA2-8F0F-0A00F6391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3014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32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83C6A-32DB-4C00-9E82-5DBCA8CF3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77196-05ED-478D-878C-B6BCCF456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5EEE8-B5B0-4BCD-AC06-DE0237D7F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4E169-257F-4B9A-8E31-2B35A6716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126FC-7D20-4436-BFD2-C611EDE82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FAD7E-7342-41C6-8952-4D001192D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33DAC-6C84-4FC5-BC9E-D3DC26080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F8E6D-6E70-4ECB-A1F6-527D7B64D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3E485-2497-43F1-8618-4A90DA85D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7F98E-8520-4B76-A12C-B7E6E2806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DC880-F63D-408B-A07C-9111682C6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FC483-D02A-430D-87E6-A1892C1ED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1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35DD80F-E635-46C3-A3AC-9BFA7B3C9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Государственное автономное учреждение здравоохранения Кемеровской области   «Кемеровская городская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детская клиническая больница №1».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12875"/>
            <a:ext cx="8281987" cy="14398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>
                <a:latin typeface="Times New Roman" pitchFamily="18" charset="0"/>
              </a:rPr>
              <a:t>Проект:     « Оптимизация процесса «Вакцинопрофилактика»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565400"/>
            <a:ext cx="385445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1" descr="фото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068638"/>
            <a:ext cx="22780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Эмбле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32656"/>
            <a:ext cx="633413" cy="7191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6709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3982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ТЕКУЩЕЕ СОСТОЯНИЕ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(холл для ожидания)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833250" cy="46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323850" y="4149725"/>
            <a:ext cx="935038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ВХОД</a:t>
            </a: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2987675" y="2997200"/>
            <a:ext cx="936625" cy="7381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Регистратура (окно №1)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1619250" y="4005263"/>
            <a:ext cx="1223963" cy="9239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Кабинет врача-педиатра</a:t>
            </a: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5003800" y="2349500"/>
            <a:ext cx="1655763" cy="9350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Кабинет приема врача-иммунолога</a:t>
            </a:r>
          </a:p>
        </p:txBody>
      </p:sp>
      <p:sp>
        <p:nvSpPr>
          <p:cNvPr id="12294" name="TextBox 11"/>
          <p:cNvSpPr txBox="1">
            <a:spLocks noChangeArrowheads="1"/>
          </p:cNvSpPr>
          <p:nvPr/>
        </p:nvSpPr>
        <p:spPr bwMode="auto">
          <a:xfrm>
            <a:off x="4356100" y="4623098"/>
            <a:ext cx="1547812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Прививочный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кабинет</a:t>
            </a:r>
          </a:p>
        </p:txBody>
      </p:sp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6156325" y="4292600"/>
            <a:ext cx="1368425" cy="4302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>
                <a:latin typeface="Times New Roman" pitchFamily="18" charset="0"/>
                <a:cs typeface="Times New Roman" pitchFamily="18" charset="0"/>
              </a:rPr>
              <a:t>Ожидание (коридор).</a:t>
            </a:r>
          </a:p>
        </p:txBody>
      </p:sp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7956550" y="4221163"/>
            <a:ext cx="936625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ВЫХОД</a:t>
            </a:r>
          </a:p>
        </p:txBody>
      </p:sp>
      <p:sp>
        <p:nvSpPr>
          <p:cNvPr id="12297" name="TextBox 14"/>
          <p:cNvSpPr txBox="1">
            <a:spLocks noChangeArrowheads="1"/>
          </p:cNvSpPr>
          <p:nvPr/>
        </p:nvSpPr>
        <p:spPr bwMode="auto">
          <a:xfrm>
            <a:off x="1187450" y="1341438"/>
            <a:ext cx="1296988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/>
              <a:t>Запись через интернет.</a:t>
            </a:r>
          </a:p>
        </p:txBody>
      </p:sp>
      <p:sp>
        <p:nvSpPr>
          <p:cNvPr id="12298" name="TextBox 15"/>
          <p:cNvSpPr txBox="1">
            <a:spLocks noChangeArrowheads="1"/>
          </p:cNvSpPr>
          <p:nvPr/>
        </p:nvSpPr>
        <p:spPr bwMode="auto">
          <a:xfrm>
            <a:off x="1187450" y="1844675"/>
            <a:ext cx="1296988" cy="431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/>
              <a:t>Запись </a:t>
            </a:r>
            <a:r>
              <a:rPr lang="ru-RU" sz="1000"/>
              <a:t>через</a:t>
            </a:r>
            <a:r>
              <a:rPr lang="ru-RU" sz="1100"/>
              <a:t> инфомат.</a:t>
            </a: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1187450" y="2349500"/>
            <a:ext cx="1296988" cy="430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 dirty="0"/>
              <a:t>Запись </a:t>
            </a:r>
            <a:r>
              <a:rPr lang="ru-RU" sz="1000" dirty="0"/>
              <a:t>через</a:t>
            </a:r>
            <a:r>
              <a:rPr lang="ru-RU" sz="1100" dirty="0"/>
              <a:t> </a:t>
            </a:r>
            <a:r>
              <a:rPr lang="en-US" sz="1100" dirty="0"/>
              <a:t>call-</a:t>
            </a:r>
            <a:r>
              <a:rPr lang="ru-RU" sz="1100" dirty="0"/>
              <a:t>центр.</a:t>
            </a:r>
          </a:p>
        </p:txBody>
      </p:sp>
      <p:sp>
        <p:nvSpPr>
          <p:cNvPr id="12300" name="TextBox 17"/>
          <p:cNvSpPr txBox="1">
            <a:spLocks noChangeArrowheads="1"/>
          </p:cNvSpPr>
          <p:nvPr/>
        </p:nvSpPr>
        <p:spPr bwMode="auto">
          <a:xfrm>
            <a:off x="2771775" y="1341438"/>
            <a:ext cx="1295400" cy="4302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/>
              <a:t>Запись </a:t>
            </a:r>
            <a:r>
              <a:rPr lang="ru-RU" sz="1000"/>
              <a:t>через</a:t>
            </a:r>
            <a:r>
              <a:rPr lang="ru-RU" sz="1100"/>
              <a:t> интернет.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1775" y="1844675"/>
            <a:ext cx="1295400" cy="4159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050" dirty="0"/>
              <a:t>Запись </a:t>
            </a:r>
            <a:r>
              <a:rPr lang="ru-RU" sz="1000" dirty="0"/>
              <a:t>через</a:t>
            </a:r>
            <a:r>
              <a:rPr lang="ru-RU" sz="1050" dirty="0"/>
              <a:t> </a:t>
            </a:r>
            <a:r>
              <a:rPr lang="ru-RU" sz="1050" dirty="0" err="1"/>
              <a:t>инфомат</a:t>
            </a:r>
            <a:r>
              <a:rPr lang="ru-RU" sz="1050" dirty="0"/>
              <a:t>.</a:t>
            </a:r>
          </a:p>
        </p:txBody>
      </p:sp>
      <p:sp>
        <p:nvSpPr>
          <p:cNvPr id="12302" name="TextBox 19"/>
          <p:cNvSpPr txBox="1">
            <a:spLocks noChangeArrowheads="1"/>
          </p:cNvSpPr>
          <p:nvPr/>
        </p:nvSpPr>
        <p:spPr bwMode="auto">
          <a:xfrm>
            <a:off x="2771775" y="2349500"/>
            <a:ext cx="1295400" cy="430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/>
              <a:t>Запись </a:t>
            </a:r>
            <a:r>
              <a:rPr lang="ru-RU" sz="1000"/>
              <a:t>через</a:t>
            </a:r>
            <a:r>
              <a:rPr lang="ru-RU" sz="1100"/>
              <a:t> </a:t>
            </a:r>
            <a:r>
              <a:rPr lang="en-US" sz="1100"/>
              <a:t>call-</a:t>
            </a:r>
            <a:r>
              <a:rPr lang="ru-RU" sz="1100"/>
              <a:t>центр.</a:t>
            </a:r>
          </a:p>
        </p:txBody>
      </p:sp>
      <p:cxnSp>
        <p:nvCxnSpPr>
          <p:cNvPr id="12303" name="Прямая со стрелкой 21"/>
          <p:cNvCxnSpPr>
            <a:cxnSpLocks noChangeShapeType="1"/>
            <a:stCxn id="12290" idx="3"/>
          </p:cNvCxnSpPr>
          <p:nvPr/>
        </p:nvCxnSpPr>
        <p:spPr bwMode="auto">
          <a:xfrm>
            <a:off x="1258888" y="4287838"/>
            <a:ext cx="288925" cy="4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04" name="Прямая со стрелкой 23"/>
          <p:cNvCxnSpPr>
            <a:cxnSpLocks noChangeShapeType="1"/>
          </p:cNvCxnSpPr>
          <p:nvPr/>
        </p:nvCxnSpPr>
        <p:spPr bwMode="auto">
          <a:xfrm flipV="1">
            <a:off x="2411413" y="3357563"/>
            <a:ext cx="576262" cy="638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05" name="Прямая со стрелкой 25"/>
          <p:cNvCxnSpPr>
            <a:cxnSpLocks noChangeShapeType="1"/>
          </p:cNvCxnSpPr>
          <p:nvPr/>
        </p:nvCxnSpPr>
        <p:spPr bwMode="auto">
          <a:xfrm>
            <a:off x="2843213" y="4868863"/>
            <a:ext cx="15128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06" name="Прямая со стрелкой 27"/>
          <p:cNvCxnSpPr>
            <a:cxnSpLocks noChangeShapeType="1"/>
          </p:cNvCxnSpPr>
          <p:nvPr/>
        </p:nvCxnSpPr>
        <p:spPr bwMode="auto">
          <a:xfrm>
            <a:off x="3924300" y="3068638"/>
            <a:ext cx="10080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07" name="Прямая со стрелкой 29"/>
          <p:cNvCxnSpPr>
            <a:cxnSpLocks noChangeShapeType="1"/>
          </p:cNvCxnSpPr>
          <p:nvPr/>
        </p:nvCxnSpPr>
        <p:spPr bwMode="auto">
          <a:xfrm>
            <a:off x="5364163" y="3357563"/>
            <a:ext cx="0" cy="1295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08" name="Прямая со стрелкой 39"/>
          <p:cNvCxnSpPr>
            <a:cxnSpLocks noChangeShapeType="1"/>
            <a:stCxn id="12294" idx="3"/>
          </p:cNvCxnSpPr>
          <p:nvPr/>
        </p:nvCxnSpPr>
        <p:spPr bwMode="auto">
          <a:xfrm flipV="1">
            <a:off x="5903912" y="4818472"/>
            <a:ext cx="468313" cy="12779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09" name="Прямая со стрелкой 41"/>
          <p:cNvCxnSpPr>
            <a:cxnSpLocks noChangeShapeType="1"/>
            <a:endCxn id="12296" idx="1"/>
          </p:cNvCxnSpPr>
          <p:nvPr/>
        </p:nvCxnSpPr>
        <p:spPr bwMode="auto">
          <a:xfrm flipV="1">
            <a:off x="7524750" y="4359275"/>
            <a:ext cx="431800" cy="6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38" name="TextBox 42"/>
          <p:cNvSpPr txBox="1">
            <a:spLocks noChangeArrowheads="1"/>
          </p:cNvSpPr>
          <p:nvPr/>
        </p:nvSpPr>
        <p:spPr bwMode="auto">
          <a:xfrm>
            <a:off x="904489" y="333375"/>
            <a:ext cx="7269940" cy="923330"/>
          </a:xfrm>
          <a:prstGeom prst="rect">
            <a:avLst/>
          </a:prstGeom>
          <a:gradFill>
            <a:gsLst>
              <a:gs pos="50000">
                <a:schemeClr val="accent5">
                  <a:alpha val="6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КАРТА </a:t>
            </a:r>
          </a:p>
          <a:p>
            <a:pPr>
              <a:defRPr/>
            </a:pPr>
            <a:r>
              <a:rPr lang="ru-RU" dirty="0"/>
              <a:t>текущего состояния процесса «ВАКЦИНОПРОФИЛАКТИКА»</a:t>
            </a:r>
          </a:p>
          <a:p>
            <a:pPr>
              <a:defRPr/>
            </a:pPr>
            <a:r>
              <a:rPr lang="ru-RU" dirty="0"/>
              <a:t>в поликлинике №1 «ГАУЗ КО КГДКБ №1»</a:t>
            </a:r>
          </a:p>
        </p:txBody>
      </p:sp>
      <p:sp>
        <p:nvSpPr>
          <p:cNvPr id="12313" name="Пятно 1 52"/>
          <p:cNvSpPr>
            <a:spLocks noChangeArrowheads="1"/>
          </p:cNvSpPr>
          <p:nvPr/>
        </p:nvSpPr>
        <p:spPr bwMode="auto">
          <a:xfrm>
            <a:off x="3276600" y="4221163"/>
            <a:ext cx="503238" cy="503237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4" name="Пятно 1 53"/>
          <p:cNvSpPr>
            <a:spLocks noChangeArrowheads="1"/>
          </p:cNvSpPr>
          <p:nvPr/>
        </p:nvSpPr>
        <p:spPr bwMode="auto">
          <a:xfrm>
            <a:off x="4787900" y="5373688"/>
            <a:ext cx="504825" cy="503237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TextBox 54"/>
          <p:cNvSpPr txBox="1">
            <a:spLocks noChangeArrowheads="1"/>
          </p:cNvSpPr>
          <p:nvPr/>
        </p:nvSpPr>
        <p:spPr bwMode="auto">
          <a:xfrm>
            <a:off x="833438" y="5084763"/>
            <a:ext cx="9747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/>
              <a:t>1-30 мин.</a:t>
            </a:r>
          </a:p>
        </p:txBody>
      </p:sp>
      <p:sp>
        <p:nvSpPr>
          <p:cNvPr id="12316" name="TextBox 55"/>
          <p:cNvSpPr txBox="1">
            <a:spLocks noChangeArrowheads="1"/>
          </p:cNvSpPr>
          <p:nvPr/>
        </p:nvSpPr>
        <p:spPr bwMode="auto">
          <a:xfrm rot="-2950520">
            <a:off x="1912938" y="3363913"/>
            <a:ext cx="11890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/>
              <a:t>1-3 мин</a:t>
            </a:r>
          </a:p>
        </p:txBody>
      </p:sp>
      <p:sp>
        <p:nvSpPr>
          <p:cNvPr id="12317" name="TextBox 56"/>
          <p:cNvSpPr txBox="1">
            <a:spLocks noChangeArrowheads="1"/>
          </p:cNvSpPr>
          <p:nvPr/>
        </p:nvSpPr>
        <p:spPr bwMode="auto">
          <a:xfrm>
            <a:off x="3022600" y="5013325"/>
            <a:ext cx="9731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/>
              <a:t>1-60 мин.</a:t>
            </a:r>
          </a:p>
        </p:txBody>
      </p:sp>
      <p:sp>
        <p:nvSpPr>
          <p:cNvPr id="12318" name="TextBox 61"/>
          <p:cNvSpPr txBox="1">
            <a:spLocks noChangeArrowheads="1"/>
          </p:cNvSpPr>
          <p:nvPr/>
        </p:nvSpPr>
        <p:spPr bwMode="auto">
          <a:xfrm>
            <a:off x="3995738" y="2708275"/>
            <a:ext cx="850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1-3 </a:t>
            </a:r>
            <a:r>
              <a:rPr lang="ru-RU" sz="1100" b="1"/>
              <a:t>дня</a:t>
            </a:r>
          </a:p>
        </p:txBody>
      </p:sp>
      <p:sp>
        <p:nvSpPr>
          <p:cNvPr id="12319" name="TextBox 62"/>
          <p:cNvSpPr txBox="1">
            <a:spLocks noChangeArrowheads="1"/>
          </p:cNvSpPr>
          <p:nvPr/>
        </p:nvSpPr>
        <p:spPr bwMode="auto">
          <a:xfrm rot="-5400000">
            <a:off x="4653756" y="3780632"/>
            <a:ext cx="1120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5-60</a:t>
            </a:r>
            <a:r>
              <a:rPr lang="ru-RU" sz="1100" b="1"/>
              <a:t> мин</a:t>
            </a:r>
          </a:p>
        </p:txBody>
      </p:sp>
      <p:sp>
        <p:nvSpPr>
          <p:cNvPr id="12320" name="TextBox 63"/>
          <p:cNvSpPr txBox="1">
            <a:spLocks noChangeArrowheads="1"/>
          </p:cNvSpPr>
          <p:nvPr/>
        </p:nvSpPr>
        <p:spPr bwMode="auto">
          <a:xfrm>
            <a:off x="6372225" y="5084763"/>
            <a:ext cx="804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/>
              <a:t>30 мин.</a:t>
            </a:r>
          </a:p>
        </p:txBody>
      </p:sp>
      <p:sp>
        <p:nvSpPr>
          <p:cNvPr id="12321" name="Пятно 1 53"/>
          <p:cNvSpPr>
            <a:spLocks noChangeArrowheads="1"/>
          </p:cNvSpPr>
          <p:nvPr/>
        </p:nvSpPr>
        <p:spPr bwMode="auto">
          <a:xfrm>
            <a:off x="1116013" y="3429000"/>
            <a:ext cx="504825" cy="503238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2" name="Пятно 1 53"/>
          <p:cNvSpPr>
            <a:spLocks noChangeArrowheads="1"/>
          </p:cNvSpPr>
          <p:nvPr/>
        </p:nvSpPr>
        <p:spPr bwMode="auto">
          <a:xfrm>
            <a:off x="5580063" y="3573463"/>
            <a:ext cx="504825" cy="503237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3" name="Пятно 1 53"/>
          <p:cNvSpPr>
            <a:spLocks noChangeArrowheads="1"/>
          </p:cNvSpPr>
          <p:nvPr/>
        </p:nvSpPr>
        <p:spPr bwMode="auto">
          <a:xfrm>
            <a:off x="6516688" y="3716338"/>
            <a:ext cx="504825" cy="503237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TextBox 16"/>
          <p:cNvSpPr txBox="1">
            <a:spLocks noChangeArrowheads="1"/>
          </p:cNvSpPr>
          <p:nvPr/>
        </p:nvSpPr>
        <p:spPr bwMode="auto">
          <a:xfrm>
            <a:off x="1187624" y="2852936"/>
            <a:ext cx="1296988" cy="430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 dirty="0"/>
              <a:t>Запись </a:t>
            </a:r>
            <a:r>
              <a:rPr lang="ru-RU" sz="1000" dirty="0"/>
              <a:t>через</a:t>
            </a:r>
            <a:r>
              <a:rPr lang="ru-RU" sz="1100" dirty="0"/>
              <a:t> </a:t>
            </a:r>
            <a:r>
              <a:rPr lang="ru-RU" sz="1100" dirty="0" err="1" smtClean="0"/>
              <a:t>регистатуру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b="1" dirty="0" smtClean="0">
                <a:solidFill>
                  <a:schemeClr val="tx1"/>
                </a:solidFill>
              </a:rPr>
              <a:t>Проблемы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dirty="0" smtClean="0"/>
              <a:t>1</a:t>
            </a:r>
            <a:r>
              <a:rPr lang="ru-RU" dirty="0" smtClean="0"/>
              <a:t>. </a:t>
            </a:r>
            <a:r>
              <a:rPr lang="ru-RU" sz="1800" dirty="0"/>
              <a:t>Возле кабинетов педиатров формируется очередность,  состоящая из различных потоков пациентов, в том числе </a:t>
            </a:r>
            <a:r>
              <a:rPr lang="ru-RU" sz="1800" dirty="0" smtClean="0"/>
              <a:t>пришедших только </a:t>
            </a:r>
            <a:r>
              <a:rPr lang="ru-RU" sz="1800" dirty="0"/>
              <a:t>на вакцинацию</a:t>
            </a:r>
            <a:r>
              <a:rPr lang="ru-RU" sz="1800" dirty="0" smtClean="0"/>
              <a:t>.</a:t>
            </a:r>
          </a:p>
          <a:p>
            <a:r>
              <a:rPr lang="ru-RU" sz="2400" dirty="0" smtClean="0"/>
              <a:t>2</a:t>
            </a:r>
            <a:r>
              <a:rPr lang="ru-RU" sz="1800" dirty="0" smtClean="0"/>
              <a:t>. Длительное ожидание </a:t>
            </a:r>
            <a:r>
              <a:rPr lang="ru-RU" sz="1800" dirty="0"/>
              <a:t>медицинской услуги (проведение прививки) возле прививочного кабинета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r>
              <a:rPr lang="ru-RU" sz="2400" dirty="0"/>
              <a:t>3</a:t>
            </a:r>
            <a:r>
              <a:rPr lang="ru-RU" sz="1800" dirty="0"/>
              <a:t>. Неравномерная нагрузка на прививочный кабинет в течение недели.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49079"/>
            <a:ext cx="8229600" cy="1981845"/>
          </a:xfrm>
        </p:spPr>
        <p:txBody>
          <a:bodyPr/>
          <a:lstStyle/>
          <a:p>
            <a:r>
              <a:rPr lang="ru-RU" sz="2400" dirty="0" smtClean="0"/>
              <a:t>4</a:t>
            </a:r>
            <a:r>
              <a:rPr lang="ru-RU" dirty="0" smtClean="0"/>
              <a:t>. </a:t>
            </a:r>
            <a:r>
              <a:rPr lang="ru-RU" sz="1800" dirty="0" smtClean="0"/>
              <a:t>В </a:t>
            </a:r>
            <a:r>
              <a:rPr lang="ru-RU" sz="1800" dirty="0"/>
              <a:t>работе медицинского персонала прививочного кабинета много </a:t>
            </a:r>
            <a:r>
              <a:rPr lang="ru-RU" sz="1800" dirty="0" smtClean="0"/>
              <a:t>времени  </a:t>
            </a:r>
            <a:r>
              <a:rPr lang="ru-RU" sz="1800" dirty="0"/>
              <a:t>уходит на действия, не приносящие ценность</a:t>
            </a:r>
            <a:r>
              <a:rPr lang="ru-RU" sz="1800" dirty="0" smtClean="0"/>
              <a:t>.</a:t>
            </a:r>
          </a:p>
          <a:p>
            <a:r>
              <a:rPr lang="ru-RU" sz="2400" dirty="0"/>
              <a:t>5</a:t>
            </a:r>
            <a:r>
              <a:rPr lang="ru-RU" sz="1800" dirty="0"/>
              <a:t>. Отсутствие комфортных условий нахождения пациентов в холле,  после проведенной прививки</a:t>
            </a:r>
            <a:r>
              <a:rPr lang="ru-RU" sz="1800" dirty="0" smtClean="0"/>
              <a:t>.</a:t>
            </a:r>
          </a:p>
          <a:p>
            <a:r>
              <a:rPr lang="ru-RU" sz="2400" dirty="0" smtClean="0"/>
              <a:t>6.</a:t>
            </a:r>
            <a:r>
              <a:rPr lang="ru-RU" sz="1800" dirty="0" smtClean="0"/>
              <a:t> Время пребывание пациента при проведении вакцинации составляет от 60 до 89 мин. 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6416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975605434"/>
              </p:ext>
            </p:extLst>
          </p:nvPr>
        </p:nvGraphicFramePr>
        <p:xfrm>
          <a:off x="1187624" y="620688"/>
          <a:ext cx="693643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9872" y="260648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Пирамида проблем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62955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chemeClr val="tx1"/>
                </a:solidFill>
              </a:rPr>
              <a:t>Цели и эффекты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12777"/>
            <a:ext cx="8229600" cy="2088232"/>
          </a:xfrm>
        </p:spPr>
        <p:txBody>
          <a:bodyPr/>
          <a:lstStyle/>
          <a:p>
            <a:r>
              <a:rPr lang="ru-RU" sz="2400" dirty="0"/>
              <a:t>Сокращение времени пребывания </a:t>
            </a:r>
            <a:r>
              <a:rPr lang="ru-RU" sz="2400" dirty="0" smtClean="0"/>
              <a:t>пациента</a:t>
            </a:r>
            <a:r>
              <a:rPr lang="ru-RU" sz="2400" dirty="0"/>
              <a:t> в поликлинике</a:t>
            </a:r>
            <a:r>
              <a:rPr lang="ru-RU" sz="2400" dirty="0" smtClean="0"/>
              <a:t> при проведении вакцинации до </a:t>
            </a:r>
            <a:r>
              <a:rPr lang="en-US" sz="2400" dirty="0" smtClean="0"/>
              <a:t>min </a:t>
            </a:r>
            <a:r>
              <a:rPr lang="ru-RU" sz="2400" dirty="0" smtClean="0"/>
              <a:t>47 </a:t>
            </a:r>
            <a:r>
              <a:rPr lang="en-US" sz="2400" dirty="0" smtClean="0"/>
              <a:t>- max 59 </a:t>
            </a:r>
            <a:r>
              <a:rPr lang="ru-RU" sz="2400" dirty="0" smtClean="0"/>
              <a:t>минут.</a:t>
            </a:r>
          </a:p>
          <a:p>
            <a:r>
              <a:rPr lang="ru-RU" sz="2400" dirty="0"/>
              <a:t>Сократить время, затраченное на одного пациента в прививочном кабинете до 5 минут</a:t>
            </a:r>
          </a:p>
          <a:p>
            <a:pPr marL="0" indent="0">
              <a:buNone/>
            </a:pPr>
            <a:r>
              <a:rPr lang="ru-RU" sz="2400" dirty="0" smtClean="0"/>
              <a:t>                        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/>
              <a:t>Повышение удовлетворенности пациента качеством оказания медицинской услуги.</a:t>
            </a:r>
          </a:p>
          <a:p>
            <a:endParaRPr lang="ru-RU" sz="2400" dirty="0" smtClean="0"/>
          </a:p>
          <a:p>
            <a:r>
              <a:rPr lang="ru-RU" sz="2400" dirty="0" smtClean="0"/>
              <a:t>Выполнение плана вакцинопрофилактики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7787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chemeClr val="tx1"/>
                </a:solidFill>
              </a:rPr>
              <a:t>Пути решения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r>
              <a:rPr lang="ru-RU" dirty="0" smtClean="0"/>
              <a:t>1.</a:t>
            </a:r>
            <a:r>
              <a:rPr lang="ru-RU" sz="1800" dirty="0" smtClean="0"/>
              <a:t>Перераспределение </a:t>
            </a:r>
            <a:r>
              <a:rPr lang="ru-RU" sz="1800" dirty="0"/>
              <a:t>части пациентов с кабинета педиатра на </a:t>
            </a:r>
            <a:r>
              <a:rPr lang="ru-RU" sz="1800" dirty="0" smtClean="0"/>
              <a:t>кабинет иммунопрофилактики.</a:t>
            </a:r>
          </a:p>
          <a:p>
            <a:r>
              <a:rPr lang="ru-RU" sz="2400" dirty="0"/>
              <a:t>2.</a:t>
            </a:r>
            <a:r>
              <a:rPr lang="ru-RU" sz="1800" dirty="0"/>
              <a:t> Корректировка </a:t>
            </a:r>
            <a:r>
              <a:rPr lang="ru-RU" sz="1800" dirty="0" smtClean="0"/>
              <a:t>режима работы  </a:t>
            </a:r>
            <a:r>
              <a:rPr lang="ru-RU" sz="1800" dirty="0"/>
              <a:t>прививочного </a:t>
            </a:r>
            <a:r>
              <a:rPr lang="ru-RU" sz="1800" dirty="0" smtClean="0"/>
              <a:t>кабинета. </a:t>
            </a:r>
            <a:endParaRPr lang="ru-RU" sz="1800" dirty="0"/>
          </a:p>
          <a:p>
            <a:r>
              <a:rPr lang="ru-RU" sz="2400" dirty="0"/>
              <a:t>3.</a:t>
            </a:r>
            <a:r>
              <a:rPr lang="ru-RU" sz="1800" dirty="0"/>
              <a:t> Выделение отдельного кабинета для проведения диагностических тестов на туберкулез и вакцинацию БЦЖ.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573016"/>
            <a:ext cx="8229600" cy="2557909"/>
          </a:xfrm>
        </p:spPr>
        <p:txBody>
          <a:bodyPr/>
          <a:lstStyle/>
          <a:p>
            <a:r>
              <a:rPr lang="ru-RU" sz="2400" dirty="0"/>
              <a:t>4</a:t>
            </a:r>
            <a:r>
              <a:rPr lang="ru-RU" dirty="0"/>
              <a:t>. </a:t>
            </a:r>
            <a:r>
              <a:rPr lang="ru-RU" sz="1800" dirty="0"/>
              <a:t>Уменьшение временных затрат</a:t>
            </a:r>
            <a:r>
              <a:rPr lang="ru-RU" sz="1800" dirty="0" smtClean="0"/>
              <a:t>:</a:t>
            </a:r>
          </a:p>
          <a:p>
            <a:pPr marL="0" indent="0">
              <a:buNone/>
            </a:pPr>
            <a:r>
              <a:rPr lang="ru-RU" sz="1800" dirty="0"/>
              <a:t>- Стандартизация работы </a:t>
            </a:r>
            <a:r>
              <a:rPr lang="ru-RU" sz="1800" dirty="0" smtClean="0"/>
              <a:t>медицинского персонала </a:t>
            </a:r>
            <a:r>
              <a:rPr lang="ru-RU" sz="1800" dirty="0"/>
              <a:t>прививочного кабинета</a:t>
            </a:r>
          </a:p>
          <a:p>
            <a:pPr marL="0" indent="0">
              <a:buNone/>
            </a:pPr>
            <a:r>
              <a:rPr lang="ru-RU" sz="1800" dirty="0"/>
              <a:t>- Создание в кабинете 2-х рабочих мест для медсестры, работающей с документами и медсестры –</a:t>
            </a:r>
            <a:r>
              <a:rPr lang="ru-RU" sz="1800" dirty="0" err="1"/>
              <a:t>вакцинатора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Компьютеризация рабочего места «ПО Вакцинопрофилактика</a:t>
            </a:r>
            <a:r>
              <a:rPr lang="ru-RU" sz="1800" dirty="0" smtClean="0"/>
              <a:t>». </a:t>
            </a:r>
          </a:p>
          <a:p>
            <a:r>
              <a:rPr lang="ru-RU" sz="2400" dirty="0" smtClean="0"/>
              <a:t>5.</a:t>
            </a:r>
            <a:r>
              <a:rPr lang="ru-RU" sz="1800" dirty="0"/>
              <a:t> Организация комфортной зоны ожидания и наблюдения после проведенной прививки.</a:t>
            </a:r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2030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 rot="16200000">
            <a:off x="365919" y="3747294"/>
            <a:ext cx="923925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>
            <a:spAutoFit/>
          </a:bodyPr>
          <a:lstStyle/>
          <a:p>
            <a:pPr>
              <a:defRPr/>
            </a:pPr>
            <a:r>
              <a:rPr lang="ru-RU" sz="1200" b="1" dirty="0"/>
              <a:t>ВХОД</a:t>
            </a: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403350" y="4365625"/>
            <a:ext cx="1081088" cy="922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Кабинет врача-педиатра</a:t>
            </a:r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2339975" y="1916113"/>
            <a:ext cx="1655763" cy="9350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Кабинет приема врача-иммунолога</a:t>
            </a:r>
          </a:p>
        </p:txBody>
      </p:sp>
      <p:sp>
        <p:nvSpPr>
          <p:cNvPr id="20485" name="TextBox 11"/>
          <p:cNvSpPr txBox="1">
            <a:spLocks noChangeArrowheads="1"/>
          </p:cNvSpPr>
          <p:nvPr/>
        </p:nvSpPr>
        <p:spPr bwMode="auto">
          <a:xfrm>
            <a:off x="4787900" y="4365625"/>
            <a:ext cx="1728788" cy="6461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Прививочный кабинет</a:t>
            </a:r>
          </a:p>
        </p:txBody>
      </p:sp>
      <p:sp>
        <p:nvSpPr>
          <p:cNvPr id="20486" name="TextBox 12"/>
          <p:cNvSpPr txBox="1">
            <a:spLocks noChangeArrowheads="1"/>
          </p:cNvSpPr>
          <p:nvPr/>
        </p:nvSpPr>
        <p:spPr bwMode="auto">
          <a:xfrm>
            <a:off x="7092950" y="3068638"/>
            <a:ext cx="719138" cy="11080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>
                <a:latin typeface="Times New Roman" pitchFamily="18" charset="0"/>
                <a:cs typeface="Times New Roman" pitchFamily="18" charset="0"/>
              </a:rPr>
              <a:t>Зона наблюдения после вакцинации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 rot="5400000">
            <a:off x="8116554" y="3412838"/>
            <a:ext cx="1107996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200" b="1" dirty="0"/>
              <a:t>ВЫХОД</a:t>
            </a:r>
          </a:p>
        </p:txBody>
      </p:sp>
      <p:sp>
        <p:nvSpPr>
          <p:cNvPr id="20488" name="TextBox 14"/>
          <p:cNvSpPr txBox="1">
            <a:spLocks noChangeArrowheads="1"/>
          </p:cNvSpPr>
          <p:nvPr/>
        </p:nvSpPr>
        <p:spPr bwMode="auto">
          <a:xfrm>
            <a:off x="611188" y="1341438"/>
            <a:ext cx="1296987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/>
              <a:t>Запись через интернет.</a:t>
            </a:r>
          </a:p>
        </p:txBody>
      </p:sp>
      <p:sp>
        <p:nvSpPr>
          <p:cNvPr id="20489" name="TextBox 15"/>
          <p:cNvSpPr txBox="1">
            <a:spLocks noChangeArrowheads="1"/>
          </p:cNvSpPr>
          <p:nvPr/>
        </p:nvSpPr>
        <p:spPr bwMode="auto">
          <a:xfrm>
            <a:off x="684213" y="1700213"/>
            <a:ext cx="1296987" cy="431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/>
              <a:t>Запись </a:t>
            </a:r>
            <a:r>
              <a:rPr lang="ru-RU" sz="1000"/>
              <a:t>через</a:t>
            </a:r>
            <a:r>
              <a:rPr lang="ru-RU" sz="1100"/>
              <a:t> инфомат.</a:t>
            </a:r>
          </a:p>
        </p:txBody>
      </p:sp>
      <p:sp>
        <p:nvSpPr>
          <p:cNvPr id="20490" name="TextBox 16"/>
          <p:cNvSpPr txBox="1">
            <a:spLocks noChangeArrowheads="1"/>
          </p:cNvSpPr>
          <p:nvPr/>
        </p:nvSpPr>
        <p:spPr bwMode="auto">
          <a:xfrm>
            <a:off x="755650" y="2060575"/>
            <a:ext cx="1296988" cy="430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/>
              <a:t>Запись </a:t>
            </a:r>
            <a:r>
              <a:rPr lang="ru-RU" sz="1000"/>
              <a:t>через</a:t>
            </a:r>
            <a:r>
              <a:rPr lang="ru-RU" sz="1100"/>
              <a:t> </a:t>
            </a:r>
            <a:r>
              <a:rPr lang="en-US" sz="1100"/>
              <a:t>call-</a:t>
            </a:r>
            <a:r>
              <a:rPr lang="ru-RU" sz="1100"/>
              <a:t>центр.</a:t>
            </a:r>
          </a:p>
        </p:txBody>
      </p:sp>
      <p:sp>
        <p:nvSpPr>
          <p:cNvPr id="20491" name="TextBox 17"/>
          <p:cNvSpPr txBox="1">
            <a:spLocks noChangeArrowheads="1"/>
          </p:cNvSpPr>
          <p:nvPr/>
        </p:nvSpPr>
        <p:spPr bwMode="auto">
          <a:xfrm>
            <a:off x="827088" y="2420938"/>
            <a:ext cx="1295400" cy="4302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/>
              <a:t>Запись </a:t>
            </a:r>
            <a:r>
              <a:rPr lang="ru-RU" sz="1000"/>
              <a:t>через</a:t>
            </a:r>
            <a:r>
              <a:rPr lang="ru-RU" sz="1100"/>
              <a:t> регистратуру.</a:t>
            </a:r>
          </a:p>
        </p:txBody>
      </p:sp>
      <p:cxnSp>
        <p:nvCxnSpPr>
          <p:cNvPr id="20492" name="Прямая со стрелкой 21"/>
          <p:cNvCxnSpPr>
            <a:cxnSpLocks noChangeShapeType="1"/>
          </p:cNvCxnSpPr>
          <p:nvPr/>
        </p:nvCxnSpPr>
        <p:spPr bwMode="auto">
          <a:xfrm>
            <a:off x="971550" y="4292600"/>
            <a:ext cx="43180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493" name="Прямая со стрелкой 23"/>
          <p:cNvCxnSpPr>
            <a:cxnSpLocks noChangeShapeType="1"/>
          </p:cNvCxnSpPr>
          <p:nvPr/>
        </p:nvCxnSpPr>
        <p:spPr bwMode="auto">
          <a:xfrm flipV="1">
            <a:off x="971550" y="2852738"/>
            <a:ext cx="1655763" cy="647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494" name="Прямая со стрелкой 29"/>
          <p:cNvCxnSpPr>
            <a:cxnSpLocks noChangeShapeType="1"/>
          </p:cNvCxnSpPr>
          <p:nvPr/>
        </p:nvCxnSpPr>
        <p:spPr bwMode="auto">
          <a:xfrm>
            <a:off x="3995738" y="2636838"/>
            <a:ext cx="3603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495" name="Прямая со стрелкой 39"/>
          <p:cNvCxnSpPr>
            <a:cxnSpLocks noChangeShapeType="1"/>
            <a:stCxn id="20483" idx="0"/>
            <a:endCxn id="20484" idx="2"/>
          </p:cNvCxnSpPr>
          <p:nvPr/>
        </p:nvCxnSpPr>
        <p:spPr bwMode="auto">
          <a:xfrm flipV="1">
            <a:off x="1943100" y="2851150"/>
            <a:ext cx="1223963" cy="151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496" name="Прямая со стрелкой 41"/>
          <p:cNvCxnSpPr>
            <a:cxnSpLocks noChangeShapeType="1"/>
            <a:endCxn id="12" idx="2"/>
          </p:cNvCxnSpPr>
          <p:nvPr/>
        </p:nvCxnSpPr>
        <p:spPr bwMode="auto">
          <a:xfrm flipV="1">
            <a:off x="7770813" y="3551238"/>
            <a:ext cx="762000" cy="6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1930400" y="260350"/>
            <a:ext cx="5218113" cy="1200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КАРТА </a:t>
            </a:r>
          </a:p>
          <a:p>
            <a:pPr>
              <a:defRPr/>
            </a:pPr>
            <a:r>
              <a:rPr lang="ru-RU" dirty="0"/>
              <a:t>целевого состояния </a:t>
            </a:r>
          </a:p>
          <a:p>
            <a:pPr>
              <a:defRPr/>
            </a:pPr>
            <a:r>
              <a:rPr lang="ru-RU" dirty="0"/>
              <a:t>процесса «ВАКЦИНОПРОФИЛАКТИКА» </a:t>
            </a:r>
          </a:p>
          <a:p>
            <a:pPr>
              <a:defRPr/>
            </a:pPr>
            <a:r>
              <a:rPr lang="ru-RU" dirty="0"/>
              <a:t>в поликлинике №1 «ГАУЗ КО КГДКБ №1»</a:t>
            </a:r>
          </a:p>
        </p:txBody>
      </p:sp>
      <p:sp>
        <p:nvSpPr>
          <p:cNvPr id="20498" name="TextBox 9"/>
          <p:cNvSpPr txBox="1">
            <a:spLocks noChangeArrowheads="1"/>
          </p:cNvSpPr>
          <p:nvPr/>
        </p:nvSpPr>
        <p:spPr bwMode="auto">
          <a:xfrm>
            <a:off x="4356100" y="2420938"/>
            <a:ext cx="1655763" cy="7080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Кабинет для постановки туберкулиновых проб и проведения прививок против тбс. </a:t>
            </a:r>
          </a:p>
        </p:txBody>
      </p:sp>
      <p:cxnSp>
        <p:nvCxnSpPr>
          <p:cNvPr id="20499" name="Прямая со стрелкой 39"/>
          <p:cNvCxnSpPr>
            <a:cxnSpLocks noChangeShapeType="1"/>
          </p:cNvCxnSpPr>
          <p:nvPr/>
        </p:nvCxnSpPr>
        <p:spPr bwMode="auto">
          <a:xfrm flipV="1">
            <a:off x="2484438" y="3141663"/>
            <a:ext cx="2232025" cy="13668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500" name="Прямая со стрелкой 39"/>
          <p:cNvCxnSpPr>
            <a:cxnSpLocks noChangeShapeType="1"/>
            <a:endCxn id="20485" idx="1"/>
          </p:cNvCxnSpPr>
          <p:nvPr/>
        </p:nvCxnSpPr>
        <p:spPr bwMode="auto">
          <a:xfrm flipV="1">
            <a:off x="2484438" y="4689475"/>
            <a:ext cx="2303462" cy="34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501" name="Прямая со стрелкой 39"/>
          <p:cNvCxnSpPr>
            <a:cxnSpLocks noChangeShapeType="1"/>
          </p:cNvCxnSpPr>
          <p:nvPr/>
        </p:nvCxnSpPr>
        <p:spPr bwMode="auto">
          <a:xfrm>
            <a:off x="3995738" y="2133600"/>
            <a:ext cx="2232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502" name="Прямая со стрелкой 39"/>
          <p:cNvCxnSpPr>
            <a:cxnSpLocks noChangeShapeType="1"/>
          </p:cNvCxnSpPr>
          <p:nvPr/>
        </p:nvCxnSpPr>
        <p:spPr bwMode="auto">
          <a:xfrm>
            <a:off x="6227763" y="2133600"/>
            <a:ext cx="0" cy="2232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7" name="Стрелка вправо 86"/>
          <p:cNvSpPr/>
          <p:nvPr/>
        </p:nvSpPr>
        <p:spPr bwMode="auto">
          <a:xfrm>
            <a:off x="6516688" y="2349500"/>
            <a:ext cx="503237" cy="259238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20504" name="Прямая со стрелкой 90"/>
          <p:cNvCxnSpPr>
            <a:cxnSpLocks noChangeShapeType="1"/>
          </p:cNvCxnSpPr>
          <p:nvPr/>
        </p:nvCxnSpPr>
        <p:spPr bwMode="auto">
          <a:xfrm>
            <a:off x="250825" y="3789363"/>
            <a:ext cx="4333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505" name="TextBox 92"/>
          <p:cNvSpPr txBox="1">
            <a:spLocks noChangeArrowheads="1"/>
          </p:cNvSpPr>
          <p:nvPr/>
        </p:nvSpPr>
        <p:spPr bwMode="auto">
          <a:xfrm>
            <a:off x="1338263" y="5589588"/>
            <a:ext cx="7477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/>
              <a:t>12 мин.</a:t>
            </a:r>
          </a:p>
        </p:txBody>
      </p:sp>
      <p:sp>
        <p:nvSpPr>
          <p:cNvPr id="20506" name="Прямоугольник 93"/>
          <p:cNvSpPr>
            <a:spLocks noChangeArrowheads="1"/>
          </p:cNvSpPr>
          <p:nvPr/>
        </p:nvSpPr>
        <p:spPr bwMode="auto">
          <a:xfrm>
            <a:off x="3132138" y="2924175"/>
            <a:ext cx="749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/>
              <a:t>12 мин.</a:t>
            </a:r>
          </a:p>
        </p:txBody>
      </p:sp>
      <p:sp>
        <p:nvSpPr>
          <p:cNvPr id="20507" name="Прямоугольник 94"/>
          <p:cNvSpPr>
            <a:spLocks noChangeArrowheads="1"/>
          </p:cNvSpPr>
          <p:nvPr/>
        </p:nvSpPr>
        <p:spPr bwMode="auto">
          <a:xfrm>
            <a:off x="4859338" y="3213100"/>
            <a:ext cx="6588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/>
              <a:t>5 мин.</a:t>
            </a:r>
          </a:p>
        </p:txBody>
      </p:sp>
      <p:sp>
        <p:nvSpPr>
          <p:cNvPr id="20508" name="Прямоугольник 95"/>
          <p:cNvSpPr>
            <a:spLocks noChangeArrowheads="1"/>
          </p:cNvSpPr>
          <p:nvPr/>
        </p:nvSpPr>
        <p:spPr bwMode="auto">
          <a:xfrm>
            <a:off x="5419725" y="5229225"/>
            <a:ext cx="6572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/>
              <a:t>5 мин.</a:t>
            </a:r>
          </a:p>
        </p:txBody>
      </p:sp>
      <p:sp>
        <p:nvSpPr>
          <p:cNvPr id="20509" name="Прямоугольник 96"/>
          <p:cNvSpPr>
            <a:spLocks noChangeArrowheads="1"/>
          </p:cNvSpPr>
          <p:nvPr/>
        </p:nvSpPr>
        <p:spPr bwMode="auto">
          <a:xfrm>
            <a:off x="7092950" y="4365625"/>
            <a:ext cx="7477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/>
              <a:t>30 мин.</a:t>
            </a:r>
          </a:p>
        </p:txBody>
      </p:sp>
      <p:sp>
        <p:nvSpPr>
          <p:cNvPr id="20510" name="TextBox 97"/>
          <p:cNvSpPr txBox="1">
            <a:spLocks noChangeArrowheads="1"/>
          </p:cNvSpPr>
          <p:nvPr/>
        </p:nvSpPr>
        <p:spPr bwMode="auto">
          <a:xfrm>
            <a:off x="2544502" y="6021388"/>
            <a:ext cx="4124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Min</a:t>
            </a:r>
            <a:r>
              <a:rPr lang="ru-RU" dirty="0"/>
              <a:t>.</a:t>
            </a:r>
            <a:r>
              <a:rPr lang="en-US" dirty="0"/>
              <a:t> t – 17 </a:t>
            </a:r>
            <a:r>
              <a:rPr lang="ru-RU" dirty="0"/>
              <a:t>мин; </a:t>
            </a:r>
            <a:r>
              <a:rPr lang="en-US" dirty="0"/>
              <a:t>Max</a:t>
            </a:r>
            <a:r>
              <a:rPr lang="ru-RU" dirty="0"/>
              <a:t>.</a:t>
            </a:r>
            <a:r>
              <a:rPr lang="en-US" dirty="0"/>
              <a:t> t – 2</a:t>
            </a:r>
            <a:r>
              <a:rPr lang="ru-RU" dirty="0"/>
              <a:t>9</a:t>
            </a:r>
            <a:r>
              <a:rPr lang="en-US" dirty="0"/>
              <a:t> </a:t>
            </a:r>
            <a:r>
              <a:rPr lang="ru-RU" dirty="0"/>
              <a:t>мин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</a:t>
            </a:r>
            <a:r>
              <a:rPr lang="ru-RU" b="1" dirty="0" smtClean="0">
                <a:solidFill>
                  <a:schemeClr val="tx1"/>
                </a:solidFill>
              </a:rPr>
              <a:t>Зона ожидания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до и после вакцинации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39248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247455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263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chemeClr val="tx1"/>
                </a:solidFill>
              </a:rPr>
              <a:t>Прививочный кабинет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112009" cy="5482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4104456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041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РАБОЧАЯ ГРУППА ПРОЕКТА</a:t>
            </a:r>
          </a:p>
        </p:txBody>
      </p:sp>
      <p:sp>
        <p:nvSpPr>
          <p:cNvPr id="4099" name="Rectangle 3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</a:rPr>
              <a:t>     </a:t>
            </a:r>
            <a:r>
              <a:rPr lang="ru-RU" i="1" dirty="0" smtClean="0"/>
              <a:t>Руководитель проекта:</a:t>
            </a:r>
          </a:p>
          <a:p>
            <a:pPr eaLnBrk="1" hangingPunct="1"/>
            <a:r>
              <a:rPr lang="ru-RU" i="1" dirty="0" smtClean="0">
                <a:latin typeface="Times New Roman" pitchFamily="18" charset="0"/>
              </a:rPr>
              <a:t>Лячина Н.В. – заместитель главного врача по АПП.</a:t>
            </a:r>
          </a:p>
          <a:p>
            <a:pPr eaLnBrk="1" hangingPunct="1">
              <a:buFont typeface="Wingdings" pitchFamily="2" charset="2"/>
              <a:buNone/>
            </a:pPr>
            <a:endParaRPr lang="ru-RU" b="1" i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</a:rPr>
              <a:t>     </a:t>
            </a:r>
            <a:r>
              <a:rPr lang="ru-RU" i="1" dirty="0" smtClean="0"/>
              <a:t>Состав рабочей группы:</a:t>
            </a:r>
          </a:p>
          <a:p>
            <a:pPr algn="just" eaLnBrk="1" hangingPunct="1"/>
            <a:r>
              <a:rPr lang="ru-RU" b="1" i="1" dirty="0" smtClean="0">
                <a:latin typeface="Times New Roman" pitchFamily="18" charset="0"/>
              </a:rPr>
              <a:t>   </a:t>
            </a:r>
            <a:r>
              <a:rPr lang="ru-RU" i="1" dirty="0" smtClean="0">
                <a:latin typeface="Times New Roman" pitchFamily="18" charset="0"/>
              </a:rPr>
              <a:t>Анисимова А.В. – заведующий информационно-аналитическим отделом</a:t>
            </a:r>
          </a:p>
          <a:p>
            <a:pPr eaLnBrk="1" hangingPunct="1"/>
            <a:r>
              <a:rPr lang="ru-RU" i="1" dirty="0" smtClean="0">
                <a:latin typeface="Times New Roman" pitchFamily="18" charset="0"/>
              </a:rPr>
              <a:t>Матвеев Д.В. – врач-методист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780928"/>
            <a:ext cx="1656184" cy="104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Эмбл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2986" y="260649"/>
            <a:ext cx="570818" cy="6480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   Кабинет БЦЖ и р. Манту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60782"/>
            <a:ext cx="3779515" cy="503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484784"/>
            <a:ext cx="4041775" cy="4968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609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b="1" dirty="0" smtClean="0">
                <a:solidFill>
                  <a:schemeClr val="tx1"/>
                </a:solidFill>
              </a:rPr>
              <a:t>Комната для кормления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4842"/>
            <a:ext cx="403244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340768"/>
            <a:ext cx="4248471" cy="5133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58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2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 rot="-362646">
            <a:off x="1268413" y="2917825"/>
            <a:ext cx="7046912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250"/>
              </a:avLst>
            </a:prstTxWarp>
          </a:bodyPr>
          <a:lstStyle/>
          <a:p>
            <a:r>
              <a:rPr lang="ru-RU" sz="36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НОРМАТИВНЫЕ ССЫЛКИ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23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algn="just" eaLnBrk="1" hangingPunct="1"/>
            <a:r>
              <a:rPr lang="ru-RU" sz="1500" b="1" dirty="0" smtClean="0"/>
              <a:t>Федеральный закон N 157-ФЗ от 17 сентября 1998 года «Об иммунопрофилактике инфекционных болезней» с изменениями и дополнениями. </a:t>
            </a:r>
          </a:p>
          <a:p>
            <a:pPr algn="just" eaLnBrk="1" hangingPunct="1"/>
            <a:r>
              <a:rPr lang="ru-RU" sz="1500" b="1" dirty="0" smtClean="0"/>
              <a:t>Приказ Министерства здравоохранения РФ от 21 марта 2014 г. N 125н «Об утверждении национального календаря профилактических прививок и календаря профилактических прививок по эпидемическим показаниям».</a:t>
            </a:r>
          </a:p>
          <a:p>
            <a:pPr algn="just" eaLnBrk="1" hangingPunct="1"/>
            <a:r>
              <a:rPr lang="ru-RU" sz="1500" b="1" dirty="0" smtClean="0"/>
              <a:t>МУ 3.3.1889-04.3.3. «Иммунопрофилактика инфекционных болезней. Порядок проведения профилактических прививок. Методические указания» (утв. Главным государственным санитарным врачом РФ 04.03.2004).</a:t>
            </a:r>
          </a:p>
          <a:p>
            <a:r>
              <a:rPr lang="ru-RU" sz="1500" b="1" dirty="0" smtClean="0"/>
              <a:t>МУ 3.3.1891-04 «Организация работы прививочного кабинета детской поликлиники, кабинета, иммунопрофилактики и прививочных бригад».</a:t>
            </a:r>
          </a:p>
          <a:p>
            <a:pPr algn="just" eaLnBrk="1" hangingPunct="1"/>
            <a:r>
              <a:rPr lang="ru-RU" sz="1500" b="1" dirty="0" smtClean="0"/>
              <a:t>МУ 3.3.1.1095-02 «Медицинские противопоказания к проведению профилактических прививок». </a:t>
            </a:r>
          </a:p>
          <a:p>
            <a:pPr algn="just" eaLnBrk="1" hangingPunct="1"/>
            <a:r>
              <a:rPr lang="ru-RU" sz="1400" b="1" dirty="0" smtClean="0"/>
              <a:t>СП 3.3.2367-08 «Организация иммунопрофилактики инфекционных болезней».</a:t>
            </a:r>
          </a:p>
          <a:p>
            <a:pPr algn="just" eaLnBrk="1" hangingPunct="1">
              <a:buNone/>
            </a:pPr>
            <a:endParaRPr lang="ru-RU" sz="1600" b="1" dirty="0" smtClean="0"/>
          </a:p>
          <a:p>
            <a:pPr algn="just" eaLnBrk="1" hangingPunct="1"/>
            <a:endParaRPr lang="ru-RU" sz="1600" b="1" dirty="0" smtClean="0"/>
          </a:p>
          <a:p>
            <a:pPr eaLnBrk="1" hangingPunct="1"/>
            <a:endParaRPr lang="ru-RU" sz="2400" dirty="0" smtClean="0"/>
          </a:p>
        </p:txBody>
      </p:sp>
      <p:pic>
        <p:nvPicPr>
          <p:cNvPr id="5124" name="Picture 5" descr="Эмбл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188913"/>
            <a:ext cx="563562" cy="5746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1116013" y="333375"/>
            <a:ext cx="6965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Национальный календарь профилактических прививок.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81075"/>
            <a:ext cx="4062412" cy="521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981075"/>
            <a:ext cx="3951287" cy="311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859338" y="4149725"/>
            <a:ext cx="388937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Вакцинация прикрепленного населения является одним из основных разделов профилактической работы  детской поликлиники.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Благодаря реализации требований национального календаря,  до 18 летнего возраста детское население становится защищенным от воздушно-капельные инфекций – корь, краснуха, эпидемический паротит, коклюш, дифтерия, грипп), а также инфекций, которые характеризуются тяжелым течением с высокой летальностью (туберкулез, гепатит В, дифтерия, столбняк, полиомиелит,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гемофильная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инфекция типа).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71550" y="404813"/>
            <a:ext cx="7345363" cy="720725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ru-RU" sz="1800" kern="1200" dirty="0" smtClean="0"/>
              <a:t>Календарь профилактических прививок по эпидемическим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1800" kern="1200" dirty="0" smtClean="0"/>
              <a:t>показаниям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684213" y="5373688"/>
            <a:ext cx="813593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/>
              <a:t>   Вся территория нашей области является эндемичной по заболеваемости клещевым вирусным энцефалитом (КВЭ). В рамках реализации требований календаря профилактических прививок по эпидемическим показаниям, поликлиникой проводится активная иммунизация детей против этой инфекции. Так ежегодно прививки против КВЭ (вакцинация, ревакцинация) получают более 3 тыс. ребятишек.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349500"/>
            <a:ext cx="60483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3429000"/>
            <a:ext cx="604837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/>
            </a:r>
            <a:br>
              <a:rPr lang="ru-RU" b="1" dirty="0" smtClean="0">
                <a:solidFill>
                  <a:schemeClr val="accent4"/>
                </a:solidFill>
              </a:rPr>
            </a:br>
            <a:r>
              <a:rPr lang="ru-RU" b="1" dirty="0" smtClean="0">
                <a:solidFill>
                  <a:schemeClr val="accent4"/>
                </a:solidFill>
              </a:rPr>
              <a:t/>
            </a:r>
            <a:br>
              <a:rPr lang="ru-RU" b="1" dirty="0" smtClean="0">
                <a:solidFill>
                  <a:schemeClr val="accent4"/>
                </a:solidFill>
              </a:rPr>
            </a:br>
            <a:r>
              <a:rPr lang="ru-RU" b="1" dirty="0" smtClean="0">
                <a:solidFill>
                  <a:schemeClr val="accent4"/>
                </a:solidFill>
              </a:rPr>
              <a:t/>
            </a:r>
            <a:br>
              <a:rPr lang="ru-RU" b="1" dirty="0" smtClean="0">
                <a:solidFill>
                  <a:schemeClr val="accent4"/>
                </a:solidFill>
              </a:rPr>
            </a:br>
            <a:r>
              <a:rPr lang="ru-RU" b="1" dirty="0" smtClean="0">
                <a:solidFill>
                  <a:schemeClr val="accent4"/>
                </a:solidFill>
              </a:rPr>
              <a:t>МОНИТОРИНГ </a:t>
            </a:r>
            <a:br>
              <a:rPr lang="ru-RU" b="1" dirty="0" smtClean="0">
                <a:solidFill>
                  <a:schemeClr val="accent4"/>
                </a:solidFill>
              </a:rPr>
            </a:br>
            <a:r>
              <a:rPr lang="ru-RU" sz="2000" b="1" dirty="0" smtClean="0">
                <a:solidFill>
                  <a:schemeClr val="accent4"/>
                </a:solidFill>
              </a:rPr>
              <a:t>ИСХОДНОГО СОСТОЯНИЯ</a:t>
            </a:r>
            <a:endParaRPr lang="ru-RU" sz="2000" b="1" dirty="0">
              <a:solidFill>
                <a:schemeClr val="accent4"/>
              </a:solidFill>
            </a:endParaRPr>
          </a:p>
        </p:txBody>
      </p:sp>
      <p:sp>
        <p:nvSpPr>
          <p:cNvPr id="1029" name="AutoShape 5" descr="https://works.doklad.ru/images/C-bWDvpHDd8/17512ed2.png"/>
          <p:cNvSpPr>
            <a:spLocks noChangeAspect="1" noChangeArrowheads="1"/>
          </p:cNvSpPr>
          <p:nvPr/>
        </p:nvSpPr>
        <p:spPr bwMode="auto">
          <a:xfrm>
            <a:off x="63500" y="-136525"/>
            <a:ext cx="4924425" cy="207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267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9211" y="4149080"/>
            <a:ext cx="585196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475656" y="229871"/>
            <a:ext cx="70567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График загруженности прививочного кабинета в 2017 г.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(поликлиника №1 ГАУЗ КО «КГДКБ №1»).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6867" name="Диаграмма 3"/>
          <p:cNvGraphicFramePr>
            <a:graphicFrameLocks/>
          </p:cNvGraphicFramePr>
          <p:nvPr/>
        </p:nvGraphicFramePr>
        <p:xfrm>
          <a:off x="539552" y="908720"/>
          <a:ext cx="8280920" cy="5741615"/>
        </p:xfrm>
        <a:graphic>
          <a:graphicData uri="http://schemas.openxmlformats.org/presentationml/2006/ole">
            <p:oleObj spid="_x0000_s36873" name="Worksheet" r:id="rId3" imgW="9577646" imgH="4755292" progId="Excel.Sheet.8">
              <p:embed/>
            </p:oleObj>
          </a:graphicData>
        </a:graphic>
      </p:graphicFrame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521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9" y="498622"/>
            <a:ext cx="8528050" cy="617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468313" y="188913"/>
            <a:ext cx="8135937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Работа медицинской сестры прививочного кабинета поликлиники №1 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ГАУЗ КО «КГДКБ №1»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8135937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697</Words>
  <Application>Microsoft Office PowerPoint</Application>
  <PresentationFormat>Экран (4:3)</PresentationFormat>
  <Paragraphs>113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Уровень</vt:lpstr>
      <vt:lpstr>Worksheet</vt:lpstr>
      <vt:lpstr>  Государственное автономное учреждение здравоохранения Кемеровской области   «Кемеровская городская  детская клиническая больница №1».</vt:lpstr>
      <vt:lpstr>РАБОЧАЯ ГРУППА ПРОЕКТА</vt:lpstr>
      <vt:lpstr>НОРМАТИВНЫЕ ССЫЛКИ</vt:lpstr>
      <vt:lpstr>Слайд 4</vt:lpstr>
      <vt:lpstr>Слайд 5</vt:lpstr>
      <vt:lpstr>   МОНИТОРИНГ  ИСХОДНОГО СОСТОЯНИЯ</vt:lpstr>
      <vt:lpstr>Слайд 7</vt:lpstr>
      <vt:lpstr>Слайд 8</vt:lpstr>
      <vt:lpstr>Слайд 9</vt:lpstr>
      <vt:lpstr>Слайд 10</vt:lpstr>
      <vt:lpstr>ТЕКУЩЕЕ СОСТОЯНИЕ (холл для ожидания)</vt:lpstr>
      <vt:lpstr>Слайд 12</vt:lpstr>
      <vt:lpstr>                 Проблемы </vt:lpstr>
      <vt:lpstr>Слайд 14</vt:lpstr>
      <vt:lpstr>         Цели и эффекты проекта</vt:lpstr>
      <vt:lpstr>              Пути решения </vt:lpstr>
      <vt:lpstr>Слайд 17</vt:lpstr>
      <vt:lpstr>              Зона ожидания           до и после вакцинации </vt:lpstr>
      <vt:lpstr>       Прививочный кабинет</vt:lpstr>
      <vt:lpstr>     Кабинет БЦЖ и р. Манту </vt:lpstr>
      <vt:lpstr>        Комната для кормления 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потока «Вакцинопровилактика»</dc:title>
  <dc:creator>user</dc:creator>
  <cp:lastModifiedBy>user</cp:lastModifiedBy>
  <cp:revision>257</cp:revision>
  <dcterms:created xsi:type="dcterms:W3CDTF">2018-10-08T03:11:16Z</dcterms:created>
  <dcterms:modified xsi:type="dcterms:W3CDTF">2019-03-18T05:00:03Z</dcterms:modified>
</cp:coreProperties>
</file>