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80" r:id="rId4"/>
    <p:sldId id="260" r:id="rId5"/>
    <p:sldId id="258" r:id="rId6"/>
    <p:sldId id="289" r:id="rId7"/>
    <p:sldId id="281" r:id="rId8"/>
    <p:sldId id="262" r:id="rId9"/>
    <p:sldId id="275" r:id="rId10"/>
    <p:sldId id="293" r:id="rId11"/>
    <p:sldId id="259" r:id="rId12"/>
    <p:sldId id="276" r:id="rId13"/>
    <p:sldId id="272" r:id="rId14"/>
    <p:sldId id="278" r:id="rId15"/>
    <p:sldId id="269" r:id="rId16"/>
    <p:sldId id="270" r:id="rId17"/>
    <p:sldId id="277" r:id="rId18"/>
    <p:sldId id="274" r:id="rId19"/>
    <p:sldId id="273" r:id="rId20"/>
    <p:sldId id="279" r:id="rId21"/>
    <p:sldId id="283" r:id="rId22"/>
    <p:sldId id="285" r:id="rId23"/>
    <p:sldId id="288" r:id="rId24"/>
    <p:sldId id="282" r:id="rId25"/>
    <p:sldId id="287" r:id="rId26"/>
    <p:sldId id="271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7A32E8F-4730-4E84-9885-052E7F6E418E}">
          <p14:sldIdLst>
            <p14:sldId id="256"/>
            <p14:sldId id="257"/>
            <p14:sldId id="280"/>
            <p14:sldId id="260"/>
            <p14:sldId id="258"/>
            <p14:sldId id="289"/>
            <p14:sldId id="281"/>
            <p14:sldId id="262"/>
            <p14:sldId id="275"/>
            <p14:sldId id="293"/>
            <p14:sldId id="259"/>
            <p14:sldId id="276"/>
            <p14:sldId id="272"/>
            <p14:sldId id="278"/>
            <p14:sldId id="269"/>
            <p14:sldId id="270"/>
          </p14:sldIdLst>
        </p14:section>
        <p14:section name="Раздел без заголовка" id="{FE2FA54A-3693-4BF7-8635-F87DE1EC09A3}">
          <p14:sldIdLst>
            <p14:sldId id="277"/>
            <p14:sldId id="274"/>
            <p14:sldId id="273"/>
            <p14:sldId id="279"/>
            <p14:sldId id="283"/>
            <p14:sldId id="285"/>
            <p14:sldId id="288"/>
            <p14:sldId id="282"/>
            <p14:sldId id="287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Удовлетворенность обслуживанием в поликлинике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Полностью удовлетворен</c:v>
                </c:pt>
                <c:pt idx="1">
                  <c:v>Частично удовлетворен</c:v>
                </c:pt>
                <c:pt idx="2">
                  <c:v>Не удовлетворен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</c:v>
                </c:pt>
                <c:pt idx="1">
                  <c:v>55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7919962662148703"/>
          <c:y val="0.28809149535041156"/>
          <c:w val="0.30955652152998436"/>
          <c:h val="0.42381672426693273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Минимум ( дн.)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Исходное</c:v>
                </c:pt>
                <c:pt idx="1">
                  <c:v>Текущее</c:v>
                </c:pt>
                <c:pt idx="2">
                  <c:v>Целевое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Максимум (дн.)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Исходное</c:v>
                </c:pt>
                <c:pt idx="1">
                  <c:v>Текущее</c:v>
                </c:pt>
                <c:pt idx="2">
                  <c:v>Целевое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115360"/>
        <c:axId val="187112224"/>
        <c:axId val="0"/>
      </c:bar3DChart>
      <c:catAx>
        <c:axId val="187115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7112224"/>
        <c:crosses val="autoZero"/>
        <c:auto val="1"/>
        <c:lblAlgn val="ctr"/>
        <c:lblOffset val="100"/>
        <c:noMultiLvlLbl val="0"/>
      </c:catAx>
      <c:valAx>
        <c:axId val="187112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71153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Минимум (мин.)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Исходное</c:v>
                </c:pt>
                <c:pt idx="1">
                  <c:v>Текущее</c:v>
                </c:pt>
                <c:pt idx="2">
                  <c:v>Целевое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105</c:v>
                </c:pt>
                <c:pt idx="1">
                  <c:v>36</c:v>
                </c:pt>
                <c:pt idx="2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Максикум (мин.)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Исходное</c:v>
                </c:pt>
                <c:pt idx="1">
                  <c:v>Текущее</c:v>
                </c:pt>
                <c:pt idx="2">
                  <c:v>Целевое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293</c:v>
                </c:pt>
                <c:pt idx="1">
                  <c:v>190</c:v>
                </c:pt>
                <c:pt idx="2">
                  <c:v>190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109480"/>
        <c:axId val="189190264"/>
        <c:axId val="0"/>
      </c:bar3DChart>
      <c:catAx>
        <c:axId val="187109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9190264"/>
        <c:crosses val="autoZero"/>
        <c:auto val="1"/>
        <c:lblAlgn val="ctr"/>
        <c:lblOffset val="100"/>
        <c:noMultiLvlLbl val="0"/>
      </c:catAx>
      <c:valAx>
        <c:axId val="189190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71094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Минимум( м.)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Исходное</c:v>
                </c:pt>
                <c:pt idx="1">
                  <c:v>Текущее</c:v>
                </c:pt>
                <c:pt idx="2">
                  <c:v>Целевре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1088</c:v>
                </c:pt>
                <c:pt idx="1">
                  <c:v>149.5</c:v>
                </c:pt>
                <c:pt idx="2">
                  <c:v>149.5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Максимум (м.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Исходное</c:v>
                </c:pt>
                <c:pt idx="1">
                  <c:v>Текущее</c:v>
                </c:pt>
                <c:pt idx="2">
                  <c:v>Целевре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9236.5</c:v>
                </c:pt>
                <c:pt idx="1">
                  <c:v>7236.5</c:v>
                </c:pt>
                <c:pt idx="2">
                  <c:v>376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9186344"/>
        <c:axId val="189193008"/>
        <c:axId val="0"/>
      </c:bar3DChart>
      <c:catAx>
        <c:axId val="189186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9193008"/>
        <c:crosses val="autoZero"/>
        <c:auto val="1"/>
        <c:lblAlgn val="ctr"/>
        <c:lblOffset val="100"/>
        <c:noMultiLvlLbl val="0"/>
      </c:catAx>
      <c:valAx>
        <c:axId val="189193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1863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841939945159996"/>
          <c:y val="0.8219645006859094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831377573948592"/>
          <c:y val="0.10559360331102964"/>
          <c:w val="0.16331653562129814"/>
          <c:h val="0.2017057915021884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Удовлетворенность обслуживанием в поликлинике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Полностью удовлетворен</c:v>
                </c:pt>
                <c:pt idx="1">
                  <c:v>Частично удовлетворен</c:v>
                </c:pt>
                <c:pt idx="2">
                  <c:v>Не удовлетворет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</c:v>
                </c:pt>
                <c:pt idx="1">
                  <c:v>55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938060645591369"/>
          <c:y val="6.7130293419791043E-2"/>
          <c:w val="0.28363873548100382"/>
          <c:h val="0.34492410417401798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9D8BB-3857-43C4-B9BF-F564C9C18F89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5AC0A-ABE1-494C-8262-60C2A4445A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7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AC0A-ABE1-494C-8262-60C2A4445AF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9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CCB14B5-3412-4CD7-AE47-FD544ECF570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7A3692B-AA03-4D74-BD4A-9E33DDD8D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14B5-3412-4CD7-AE47-FD544ECF570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92B-AA03-4D74-BD4A-9E33DDD8D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14B5-3412-4CD7-AE47-FD544ECF570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92B-AA03-4D74-BD4A-9E33DDD8D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14B5-3412-4CD7-AE47-FD544ECF570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92B-AA03-4D74-BD4A-9E33DDD8D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14B5-3412-4CD7-AE47-FD544ECF570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92B-AA03-4D74-BD4A-9E33DDD8D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14B5-3412-4CD7-AE47-FD544ECF570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92B-AA03-4D74-BD4A-9E33DDD8D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14B5-3412-4CD7-AE47-FD544ECF570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92B-AA03-4D74-BD4A-9E33DDD8D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14B5-3412-4CD7-AE47-FD544ECF570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92B-AA03-4D74-BD4A-9E33DDD8D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14B5-3412-4CD7-AE47-FD544ECF570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92B-AA03-4D74-BD4A-9E33DDD8D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14B5-3412-4CD7-AE47-FD544ECF570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92B-AA03-4D74-BD4A-9E33DDD8D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14B5-3412-4CD7-AE47-FD544ECF570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92B-AA03-4D74-BD4A-9E33DDD8D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CCB14B5-3412-4CD7-AE47-FD544ECF570C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7A3692B-AA03-4D74-BD4A-9E33DDD8D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8.png"/><Relationship Id="rId3" Type="http://schemas.openxmlformats.org/officeDocument/2006/relationships/image" Target="../media/image17.png"/><Relationship Id="rId7" Type="http://schemas.openxmlformats.org/officeDocument/2006/relationships/image" Target="../media/image30.png"/><Relationship Id="rId12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41.png"/><Relationship Id="rId5" Type="http://schemas.openxmlformats.org/officeDocument/2006/relationships/image" Target="../media/image27.png"/><Relationship Id="rId15" Type="http://schemas.openxmlformats.org/officeDocument/2006/relationships/image" Target="../media/image50.jpeg"/><Relationship Id="rId10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2276872"/>
            <a:ext cx="4464496" cy="26642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« Оптимизация процесса проведения профилактических осмотров несовершеннолетних 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я\Desktop\121806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3528392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я\Desktop\taksi-novosibirsk-kemero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1" y="260648"/>
            <a:ext cx="3388940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я\Desktop\0_2290cc_ac5c6eff_ori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0" y="2420889"/>
            <a:ext cx="3388941" cy="201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я\Desktop\gorod_kemerovo_popal_v_chislo_20_luchshih_gorodov_rossii_thumb_fed_phot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3" y="4725144"/>
            <a:ext cx="3386028" cy="1845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45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5760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Распределение проблем по иерархии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920880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864096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</a:rPr>
              <a:t>Цели проекта:</a:t>
            </a:r>
            <a:endParaRPr lang="ru-RU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340768"/>
            <a:ext cx="6777317" cy="511256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 Сокращение времени проведения профилактического осмотра </a:t>
            </a:r>
          </a:p>
          <a:p>
            <a:pPr marL="68580" indent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Исходное : 1 - 21 день</a:t>
            </a:r>
          </a:p>
          <a:p>
            <a:pPr marL="68580" indent="0"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Целевое :    1 – 3 дня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 Сокращение времени пребывания пациента в поликлинике</a:t>
            </a:r>
          </a:p>
          <a:p>
            <a:pPr marL="68580" indent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Исходное : 105 – 293 мин</a:t>
            </a:r>
          </a:p>
          <a:p>
            <a:pPr marL="68580" indent="0"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Целевое :     36 – 190 мин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 Сокращение протяжённости маршрута при прохождении профилактического осмотра</a:t>
            </a:r>
          </a:p>
          <a:p>
            <a:pPr marL="68580" indent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Исходное : 1088 – 9236,5 м.</a:t>
            </a:r>
          </a:p>
          <a:p>
            <a:pPr marL="68580" indent="0"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Целевое :     149,5 - 376 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 descr="C:\Documents and Settings\Зав\Мои документы\Мои рисунки\10291543-3D-little-human-character-with-a-Dart-Board-Arrows-X4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652" y="3717032"/>
            <a:ext cx="17732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94901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024744" cy="71438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Пути решения: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072494" cy="535785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1</a:t>
            </a:r>
            <a:r>
              <a:rPr lang="ru-RU" dirty="0" smtClean="0"/>
              <a:t> Разработка и закрепление маршрута профилактического осмотра за каждым пациентом;</a:t>
            </a:r>
          </a:p>
          <a:p>
            <a:r>
              <a:rPr lang="ru-RU" b="1" dirty="0" smtClean="0"/>
              <a:t>2</a:t>
            </a:r>
            <a:r>
              <a:rPr lang="ru-RU" dirty="0" smtClean="0"/>
              <a:t> Распределение пациентов по дате и времени, с целью равномерной нагрузки на врачей – специалистов и сокращение времени при прохождении профилактического осмотра;</a:t>
            </a:r>
          </a:p>
          <a:p>
            <a:r>
              <a:rPr lang="ru-RU" b="1" dirty="0" smtClean="0"/>
              <a:t>3</a:t>
            </a:r>
            <a:r>
              <a:rPr lang="ru-RU" dirty="0" smtClean="0"/>
              <a:t> Локализация в одном здании;</a:t>
            </a:r>
          </a:p>
          <a:p>
            <a:r>
              <a:rPr lang="ru-RU" b="1" dirty="0" smtClean="0"/>
              <a:t>4</a:t>
            </a:r>
            <a:r>
              <a:rPr lang="ru-RU" dirty="0" smtClean="0"/>
              <a:t> Размещение результатов исследования в медицинскую информационную систему (МИС);</a:t>
            </a:r>
          </a:p>
          <a:p>
            <a:r>
              <a:rPr lang="ru-RU" b="1" dirty="0" smtClean="0"/>
              <a:t>5</a:t>
            </a:r>
            <a:r>
              <a:rPr lang="ru-RU" dirty="0" smtClean="0"/>
              <a:t> Расширение функционала среднего медицинского персонала ( вручение уведомлений о дате, времени и месте проведения профилактического осмотра);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0069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Целевое состояние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6525" y="2855850"/>
            <a:ext cx="132014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4"/>
          <p:cNvSpPr/>
          <p:nvPr/>
        </p:nvSpPr>
        <p:spPr>
          <a:xfrm>
            <a:off x="1619672" y="3713972"/>
            <a:ext cx="1330819" cy="8140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300" kern="12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2697" y="2858209"/>
            <a:ext cx="144462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Выгнутая вниз стрелка 14"/>
          <p:cNvSpPr/>
          <p:nvPr/>
        </p:nvSpPr>
        <p:spPr>
          <a:xfrm>
            <a:off x="643375" y="3925570"/>
            <a:ext cx="900100" cy="39089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8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41305" y="3827783"/>
            <a:ext cx="666638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557" y="5352351"/>
            <a:ext cx="1328241" cy="66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7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90533" y="3636643"/>
            <a:ext cx="368181" cy="47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8" name="Picture 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06" y="4892808"/>
            <a:ext cx="469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9" name="Picture 3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17" y="4121019"/>
            <a:ext cx="144462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0" name="Picture 3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241" y="2531940"/>
            <a:ext cx="1444625" cy="133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969" y="1181324"/>
            <a:ext cx="14446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18" name="TextBox 3117"/>
          <p:cNvSpPr txBox="1"/>
          <p:nvPr/>
        </p:nvSpPr>
        <p:spPr>
          <a:xfrm>
            <a:off x="517026" y="4407721"/>
            <a:ext cx="960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Очередь 1-2 чел.</a:t>
            </a:r>
          </a:p>
          <a:p>
            <a:pPr algn="ctr"/>
            <a:r>
              <a:rPr lang="ru-RU" sz="1000" b="1" dirty="0" smtClean="0"/>
              <a:t>3-13 мин</a:t>
            </a:r>
            <a:endParaRPr lang="ru-RU" sz="1000" b="1" dirty="0"/>
          </a:p>
        </p:txBody>
      </p:sp>
      <p:sp>
        <p:nvSpPr>
          <p:cNvPr id="3120" name="TextBox 3119"/>
          <p:cNvSpPr txBox="1"/>
          <p:nvPr/>
        </p:nvSpPr>
        <p:spPr>
          <a:xfrm>
            <a:off x="1434270" y="2390866"/>
            <a:ext cx="7920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2-4 мин</a:t>
            </a:r>
            <a:endParaRPr lang="ru-RU" sz="1000" b="1" dirty="0"/>
          </a:p>
        </p:txBody>
      </p:sp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557" y="1736155"/>
            <a:ext cx="1040244" cy="42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597" y="4204805"/>
            <a:ext cx="7921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>
          <a:xfrm rot="18537582">
            <a:off x="1906844" y="1828345"/>
            <a:ext cx="1205563" cy="278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424568" y="2290987"/>
            <a:ext cx="155714" cy="2996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424568" y="3871300"/>
            <a:ext cx="155714" cy="249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285081" y="3201620"/>
            <a:ext cx="737888" cy="1706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580282" y="3871300"/>
            <a:ext cx="190271" cy="2497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221149">
            <a:off x="2376620" y="3840312"/>
            <a:ext cx="266009" cy="1352741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8744592">
            <a:off x="4284839" y="3138806"/>
            <a:ext cx="2117105" cy="354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366" y="2163191"/>
            <a:ext cx="1544626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право 9"/>
          <p:cNvSpPr/>
          <p:nvPr/>
        </p:nvSpPr>
        <p:spPr>
          <a:xfrm rot="18754740">
            <a:off x="4526880" y="3300408"/>
            <a:ext cx="1856467" cy="44037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3388290">
            <a:off x="5239089" y="2994337"/>
            <a:ext cx="432048" cy="162807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411760" y="3996159"/>
            <a:ext cx="538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№1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1760" y="2852936"/>
            <a:ext cx="585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№2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5645" y="1436537"/>
            <a:ext cx="678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№3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698" y="3647209"/>
            <a:ext cx="957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43375" y="5352351"/>
            <a:ext cx="2037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Расстояние: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№1 – 149,5 м.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№2 – 151 м.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№3 – 376 м.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28" y="737507"/>
            <a:ext cx="1119433" cy="12303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27366" y="764704"/>
            <a:ext cx="198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36 – 190 мин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61788" y="1121409"/>
            <a:ext cx="1455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 – 3 дня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44730" y="948561"/>
            <a:ext cx="997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ВПП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5720" y="157161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Маршрутный лист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42918"/>
            <a:ext cx="7024744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Схема перемещения пациента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23652"/>
            <a:ext cx="8215370" cy="41057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643182"/>
            <a:ext cx="7643866" cy="3429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85786" y="3571876"/>
            <a:ext cx="76438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85786" y="4714884"/>
            <a:ext cx="76438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3749669" y="5393545"/>
            <a:ext cx="135811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4536281" y="5393545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2607455" y="5393545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250133" y="5393545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1214414" y="3143248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2357422" y="3143248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393273" y="3107529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4679157" y="3107529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5750727" y="3107529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6750859" y="3107529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357554" y="5143512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/>
              <a:t>Функ</a:t>
            </a:r>
            <a:r>
              <a:rPr lang="ru-RU" sz="1600" b="1" dirty="0" smtClean="0"/>
              <a:t>.</a:t>
            </a:r>
          </a:p>
          <a:p>
            <a:pPr algn="ctr"/>
            <a:r>
              <a:rPr lang="ru-RU" sz="1600" b="1" dirty="0" err="1" smtClean="0"/>
              <a:t>Диаг-ка</a:t>
            </a:r>
            <a:endParaRPr lang="ru-RU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071670" y="5286388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Забор крови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57224" y="514351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хирург</a:t>
            </a:r>
            <a:endParaRPr lang="ru-RU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57224" y="300037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лор</a:t>
            </a:r>
            <a:endParaRPr lang="ru-RU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714480" y="2857496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ортопед</a:t>
            </a:r>
            <a:endParaRPr lang="ru-RU" sz="1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928926" y="3000372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окулист</a:t>
            </a:r>
            <a:endParaRPr lang="ru-RU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857620" y="3071810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стоматолог</a:t>
            </a:r>
            <a:endParaRPr lang="ru-RU" sz="1400" b="1" dirty="0"/>
          </a:p>
        </p:txBody>
      </p:sp>
      <p:sp>
        <p:nvSpPr>
          <p:cNvPr id="45" name="Стрелка вверх 44"/>
          <p:cNvSpPr/>
          <p:nvPr/>
        </p:nvSpPr>
        <p:spPr>
          <a:xfrm>
            <a:off x="4429124" y="4786322"/>
            <a:ext cx="285752" cy="1785950"/>
          </a:xfrm>
          <a:prstGeom prst="upArrow">
            <a:avLst>
              <a:gd name="adj1" fmla="val 6312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Выгнутая вверх стрелка 45"/>
          <p:cNvSpPr/>
          <p:nvPr/>
        </p:nvSpPr>
        <p:spPr>
          <a:xfrm flipH="1">
            <a:off x="3786182" y="4286256"/>
            <a:ext cx="1071570" cy="3571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Выгнутая вверх стрелка 47"/>
          <p:cNvSpPr/>
          <p:nvPr/>
        </p:nvSpPr>
        <p:spPr>
          <a:xfrm flipH="1">
            <a:off x="2500298" y="4286256"/>
            <a:ext cx="1071570" cy="3571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Выгнутая вверх стрелка 48"/>
          <p:cNvSpPr/>
          <p:nvPr/>
        </p:nvSpPr>
        <p:spPr>
          <a:xfrm flipH="1">
            <a:off x="1214414" y="4286256"/>
            <a:ext cx="1071570" cy="3571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Стрелка вверх 49"/>
          <p:cNvSpPr/>
          <p:nvPr/>
        </p:nvSpPr>
        <p:spPr>
          <a:xfrm>
            <a:off x="1000100" y="3714752"/>
            <a:ext cx="142876" cy="8572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Выгнутая вниз стрелка 50"/>
          <p:cNvSpPr/>
          <p:nvPr/>
        </p:nvSpPr>
        <p:spPr>
          <a:xfrm>
            <a:off x="2500298" y="3714752"/>
            <a:ext cx="928694" cy="3571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Выгнутая вниз стрелка 51"/>
          <p:cNvSpPr/>
          <p:nvPr/>
        </p:nvSpPr>
        <p:spPr>
          <a:xfrm>
            <a:off x="1357290" y="3714752"/>
            <a:ext cx="928694" cy="3571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Выгнутая вниз стрелка 53"/>
          <p:cNvSpPr/>
          <p:nvPr/>
        </p:nvSpPr>
        <p:spPr>
          <a:xfrm>
            <a:off x="3643306" y="3714752"/>
            <a:ext cx="928694" cy="3571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43504" y="3000372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педиатр</a:t>
            </a:r>
            <a:endParaRPr lang="ru-RU" sz="1400" b="1" dirty="0"/>
          </a:p>
        </p:txBody>
      </p:sp>
      <p:sp>
        <p:nvSpPr>
          <p:cNvPr id="56" name="Выгнутая вниз стрелка 55"/>
          <p:cNvSpPr/>
          <p:nvPr/>
        </p:nvSpPr>
        <p:spPr>
          <a:xfrm>
            <a:off x="4714876" y="3714752"/>
            <a:ext cx="928694" cy="3571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Стрелка вниз 56"/>
          <p:cNvSpPr/>
          <p:nvPr/>
        </p:nvSpPr>
        <p:spPr>
          <a:xfrm rot="2518639">
            <a:off x="5262740" y="3793746"/>
            <a:ext cx="500066" cy="13551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4429124" y="607220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Вход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071934" y="450057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9:00</a:t>
            </a:r>
            <a:endParaRPr lang="ru-RU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786050" y="450057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9:12</a:t>
            </a:r>
            <a:endParaRPr lang="ru-RU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500166" y="450057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9:24</a:t>
            </a:r>
            <a:endParaRPr lang="ru-RU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00034" y="407194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9:36</a:t>
            </a:r>
            <a:endParaRPr lang="ru-RU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1500166" y="357187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9:48</a:t>
            </a:r>
            <a:endParaRPr lang="ru-RU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2571736" y="350043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10:00</a:t>
            </a:r>
            <a:endParaRPr lang="ru-RU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714744" y="357187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10:12</a:t>
            </a:r>
            <a:endParaRPr lang="ru-RU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786314" y="357187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10:24</a:t>
            </a:r>
            <a:endParaRPr lang="ru-RU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357818" y="5000636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Выход10:36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75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2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75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2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75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6" grpId="0" animBg="1"/>
      <p:bldP spid="57" grpId="0" animBg="1"/>
      <p:bldP spid="59" grpId="0"/>
      <p:bldP spid="60" grpId="0" build="p"/>
      <p:bldP spid="61" grpId="0" build="p"/>
      <p:bldP spid="62" grpId="0" build="p"/>
      <p:bldP spid="63" grpId="0" build="p"/>
      <p:bldP spid="64" grpId="0" build="p"/>
      <p:bldP spid="65" grpId="0" build="p"/>
      <p:bldP spid="66" grpId="0" build="p"/>
      <p:bldP spid="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3744416" cy="590465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-  Разработан и закреплен маршрут профилактического осмотра за каждым пациентом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- Распределены пациенты по дате и времени, с целью равномерной нагрузки на врачей – специалистов и уменьшение времени прохождения профилактического осмотра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Вменены в обязанности медицинской сестре участковой  вручение уведомлений о дате, времени и месте проведения профилактического осмотра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64704"/>
            <a:ext cx="4297685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05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Локализация в одном здании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700808"/>
            <a:ext cx="7200915" cy="4131821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4000" dirty="0" smtClean="0"/>
              <a:t>Кабинет проведения УЗИ</a:t>
            </a:r>
          </a:p>
          <a:p>
            <a:r>
              <a:rPr lang="ru-RU" sz="4000" dirty="0" smtClean="0"/>
              <a:t>Кабинет проведения ЭКГ</a:t>
            </a:r>
          </a:p>
          <a:p>
            <a:r>
              <a:rPr lang="ru-RU" sz="4000" dirty="0" smtClean="0"/>
              <a:t>Кабинет забора анализов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853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7496762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Анализ времени прохождения профилактического осмотра: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107769"/>
              </p:ext>
            </p:extLst>
          </p:nvPr>
        </p:nvGraphicFramePr>
        <p:xfrm>
          <a:off x="857250" y="1785938"/>
          <a:ext cx="7747198" cy="4667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Анализ времени пребывания пациента в поликлинике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148857"/>
              </p:ext>
            </p:extLst>
          </p:nvPr>
        </p:nvGraphicFramePr>
        <p:xfrm>
          <a:off x="539552" y="2060848"/>
          <a:ext cx="80648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352928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Анализ протяженности маршрута профилактического осмотра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542799"/>
              </p:ext>
            </p:extLst>
          </p:nvPr>
        </p:nvGraphicFramePr>
        <p:xfrm>
          <a:off x="683568" y="2060848"/>
          <a:ext cx="792088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68642" cy="1512168"/>
          </a:xfrm>
        </p:spPr>
        <p:txBody>
          <a:bodyPr>
            <a:normAutofit fontScale="90000"/>
          </a:bodyPr>
          <a:lstStyle/>
          <a:p>
            <a:pPr marL="68580" indent="0" algn="ctr"/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Проект:     « Оптимизация процесса проведения профилактических осмотров несовершеннолетних »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284984"/>
            <a:ext cx="8064896" cy="3096344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1600" b="1" u="sng" dirty="0" smtClean="0">
                <a:solidFill>
                  <a:schemeClr val="tx1"/>
                </a:solidFill>
              </a:rPr>
              <a:t> Место реализации проекта: </a:t>
            </a:r>
          </a:p>
          <a:p>
            <a:pPr marL="68580" indent="0" algn="ctr">
              <a:buNone/>
            </a:pPr>
            <a:endParaRPr lang="ru-RU" sz="1600" b="1" u="sng" dirty="0" smtClean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Государственное </a:t>
            </a:r>
            <a:r>
              <a:rPr lang="ru-RU" sz="1800" b="1" dirty="0">
                <a:solidFill>
                  <a:schemeClr val="tx1"/>
                </a:solidFill>
              </a:rPr>
              <a:t>Автономное Учреждение Здравоохранения Кемеровской области   «Кемеровская Городская Детская Клиническая Больница №1</a:t>
            </a:r>
            <a:r>
              <a:rPr lang="ru-RU" sz="1800" b="1" dirty="0" smtClean="0">
                <a:solidFill>
                  <a:schemeClr val="tx1"/>
                </a:solidFill>
              </a:rPr>
              <a:t>»</a:t>
            </a:r>
          </a:p>
          <a:p>
            <a:pPr marL="68580" indent="0" algn="ctr"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endParaRPr lang="ru-RU" sz="1600" b="1" dirty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endParaRPr lang="ru-RU" sz="1600" b="1" dirty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2018г.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691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143932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Анализ удовлетворенности пациентов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2294744"/>
              </p:ext>
            </p:extLst>
          </p:nvPr>
        </p:nvGraphicFramePr>
        <p:xfrm>
          <a:off x="4786314" y="2571744"/>
          <a:ext cx="4250182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542926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2017</a:t>
            </a:r>
            <a:endParaRPr lang="ru-RU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426897"/>
              </p:ext>
            </p:extLst>
          </p:nvPr>
        </p:nvGraphicFramePr>
        <p:xfrm>
          <a:off x="395537" y="2564904"/>
          <a:ext cx="4464496" cy="3267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96448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Формирование записей на профилактический прием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776864" cy="5040560"/>
          </a:xfrm>
        </p:spPr>
      </p:pic>
    </p:spTree>
    <p:extLst>
      <p:ext uri="{BB962C8B-B14F-4D97-AF65-F5344CB8AC3E}">
        <p14:creationId xmlns:p14="http://schemas.microsoft.com/office/powerpoint/2010/main" val="40234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9036496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Поиск несовершеннолетнего для формирования маршрутного листа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8208912" cy="5112568"/>
          </a:xfrm>
        </p:spPr>
      </p:pic>
    </p:spTree>
    <p:extLst>
      <p:ext uri="{BB962C8B-B14F-4D97-AF65-F5344CB8AC3E}">
        <p14:creationId xmlns:p14="http://schemas.microsoft.com/office/powerpoint/2010/main" val="3717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19877"/>
            <a:ext cx="7632848" cy="6106277"/>
          </a:xfrm>
        </p:spPr>
      </p:pic>
      <p:sp>
        <p:nvSpPr>
          <p:cNvPr id="5" name="Стрелка вниз 4"/>
          <p:cNvSpPr/>
          <p:nvPr/>
        </p:nvSpPr>
        <p:spPr>
          <a:xfrm>
            <a:off x="6713496" y="3032956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641488" y="256818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8056229" y="3977727"/>
            <a:ext cx="50405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629426" y="392691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4127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Формирование записи с помощью модуля профилактического осмотра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 descr="F:\Отд.проф\скрин\Безымянный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16824" cy="49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4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39833" y="1052737"/>
            <a:ext cx="3304572" cy="1080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6592" y="2636912"/>
            <a:ext cx="3298784" cy="301798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Сотрудниками ООО «Каскад-ПРО» разработан и интегрирован модуль профилактических осмотров в МИС «Глобус», что позволяет сократить время формирования записи.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75" y="992020"/>
            <a:ext cx="3090863" cy="48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27664"/>
            <a:ext cx="8064896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СПАСИБО  ЗА  ВНИМАНИЕ!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45" y="2324100"/>
            <a:ext cx="5148359" cy="4129236"/>
          </a:xfrm>
        </p:spPr>
      </p:pic>
    </p:spTree>
    <p:extLst>
      <p:ext uri="{BB962C8B-B14F-4D97-AF65-F5344CB8AC3E}">
        <p14:creationId xmlns:p14="http://schemas.microsoft.com/office/powerpoint/2010/main" val="3284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27664"/>
            <a:ext cx="81369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Удовлетворенность обслуживанием в поликлинике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50131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2017г.</a:t>
            </a:r>
            <a:endParaRPr lang="ru-RU" dirty="0"/>
          </a:p>
        </p:txBody>
      </p:sp>
      <p:graphicFrame>
        <p:nvGraphicFramePr>
          <p:cNvPr id="6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773107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42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008112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Обоснование процесса: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7281257" cy="4608512"/>
          </a:xfrm>
        </p:spPr>
        <p:txBody>
          <a:bodyPr/>
          <a:lstStyle/>
          <a:p>
            <a:r>
              <a:rPr lang="ru-RU" dirty="0" smtClean="0"/>
              <a:t>Исключение недовольства потребителей качеством оказания услуг;</a:t>
            </a:r>
          </a:p>
          <a:p>
            <a:r>
              <a:rPr lang="ru-RU" dirty="0" smtClean="0"/>
              <a:t>Обеспечение равномерного распределения нагрузки между врачами узкими специалистами;</a:t>
            </a:r>
          </a:p>
          <a:p>
            <a:r>
              <a:rPr lang="ru-RU" dirty="0"/>
              <a:t>Организации проведения профилактических осмотров на принципах непрерывного потока пациентов с соблюдение нормативов времени приема на 1 пациента;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636" y="3593179"/>
            <a:ext cx="1711359" cy="250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8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</a:rPr>
              <a:t>Команда проекта:</a:t>
            </a:r>
            <a:endParaRPr lang="ru-RU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6988681" cy="350897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Руководитель проекта: </a:t>
            </a:r>
          </a:p>
          <a:p>
            <a:pPr marL="68580" indent="0">
              <a:buNone/>
            </a:pPr>
            <a:r>
              <a:rPr lang="ru-RU" sz="2000" dirty="0" err="1" smtClean="0">
                <a:solidFill>
                  <a:schemeClr val="tx1"/>
                </a:solidFill>
              </a:rPr>
              <a:t>Яхно</a:t>
            </a:r>
            <a:r>
              <a:rPr lang="ru-RU" sz="2000" dirty="0" smtClean="0">
                <a:solidFill>
                  <a:schemeClr val="tx1"/>
                </a:solidFill>
              </a:rPr>
              <a:t> Н.Б. - </a:t>
            </a:r>
            <a:r>
              <a:rPr lang="ru-RU" sz="2000" dirty="0" err="1" smtClean="0">
                <a:solidFill>
                  <a:schemeClr val="tx1"/>
                </a:solidFill>
              </a:rPr>
              <a:t>зав.отделением</a:t>
            </a:r>
            <a:r>
              <a:rPr lang="ru-RU" sz="2000" dirty="0" smtClean="0">
                <a:solidFill>
                  <a:schemeClr val="tx1"/>
                </a:solidFill>
              </a:rPr>
              <a:t> профилактики</a:t>
            </a:r>
          </a:p>
          <a:p>
            <a:pPr marL="6858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Рабочая группа:</a:t>
            </a:r>
          </a:p>
          <a:p>
            <a:pPr marL="68580" indent="0">
              <a:buNone/>
            </a:pPr>
            <a:r>
              <a:rPr lang="ru-RU" sz="2000" dirty="0" err="1" smtClean="0">
                <a:solidFill>
                  <a:schemeClr val="tx1"/>
                </a:solidFill>
              </a:rPr>
              <a:t>Чухванцева</a:t>
            </a:r>
            <a:r>
              <a:rPr lang="ru-RU" sz="2000" dirty="0" smtClean="0">
                <a:solidFill>
                  <a:schemeClr val="tx1"/>
                </a:solidFill>
              </a:rPr>
              <a:t> Л.Н. - </a:t>
            </a:r>
            <a:r>
              <a:rPr lang="ru-RU" sz="2000" dirty="0" err="1" smtClean="0">
                <a:solidFill>
                  <a:schemeClr val="tx1"/>
                </a:solidFill>
              </a:rPr>
              <a:t>зав.педиатрическим</a:t>
            </a:r>
            <a:r>
              <a:rPr lang="ru-RU" sz="2000" dirty="0" smtClean="0">
                <a:solidFill>
                  <a:schemeClr val="tx1"/>
                </a:solidFill>
              </a:rPr>
              <a:t> отделением</a:t>
            </a:r>
          </a:p>
          <a:p>
            <a:pPr marL="6858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Соснина Ю.Г. - </a:t>
            </a:r>
            <a:r>
              <a:rPr lang="ru-RU" sz="2000" dirty="0" err="1">
                <a:solidFill>
                  <a:schemeClr val="tx1"/>
                </a:solidFill>
              </a:rPr>
              <a:t>зав.педиатрическим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отделением</a:t>
            </a:r>
          </a:p>
          <a:p>
            <a:pPr marL="68580" indent="0">
              <a:buNone/>
            </a:pPr>
            <a:r>
              <a:rPr lang="ru-RU" sz="2000" dirty="0" err="1" smtClean="0">
                <a:solidFill>
                  <a:schemeClr val="tx1"/>
                </a:solidFill>
              </a:rPr>
              <a:t>Саттарова</a:t>
            </a:r>
            <a:r>
              <a:rPr lang="ru-RU" sz="2000" dirty="0" smtClean="0">
                <a:solidFill>
                  <a:schemeClr val="tx1"/>
                </a:solidFill>
              </a:rPr>
              <a:t> И.Ю.- </a:t>
            </a:r>
            <a:r>
              <a:rPr lang="ru-RU" sz="2000" dirty="0" err="1" smtClean="0">
                <a:solidFill>
                  <a:schemeClr val="tx1"/>
                </a:solidFill>
              </a:rPr>
              <a:t>зав.педиатрическим</a:t>
            </a:r>
            <a:r>
              <a:rPr lang="ru-RU" sz="2000" dirty="0" smtClean="0">
                <a:solidFill>
                  <a:schemeClr val="tx1"/>
                </a:solidFill>
              </a:rPr>
              <a:t> отделением</a:t>
            </a:r>
          </a:p>
          <a:p>
            <a:pPr marL="68580" indent="0">
              <a:buNone/>
            </a:pPr>
            <a:r>
              <a:rPr lang="ru-RU" sz="2000" dirty="0" err="1" smtClean="0">
                <a:solidFill>
                  <a:schemeClr val="tx1"/>
                </a:solidFill>
              </a:rPr>
              <a:t>Синицская</a:t>
            </a:r>
            <a:r>
              <a:rPr lang="ru-RU" sz="2000" dirty="0" smtClean="0">
                <a:solidFill>
                  <a:schemeClr val="tx1"/>
                </a:solidFill>
              </a:rPr>
              <a:t> А.И. – старшая </a:t>
            </a:r>
            <a:r>
              <a:rPr lang="ru-RU" sz="2000" dirty="0" err="1" smtClean="0">
                <a:solidFill>
                  <a:schemeClr val="tx1"/>
                </a:solidFill>
              </a:rPr>
              <a:t>мед.сестра</a:t>
            </a:r>
            <a:r>
              <a:rPr lang="ru-RU" sz="2000" dirty="0" smtClean="0">
                <a:solidFill>
                  <a:schemeClr val="tx1"/>
                </a:solidFill>
              </a:rPr>
              <a:t> отделения профилактики</a:t>
            </a:r>
          </a:p>
          <a:p>
            <a:pPr marL="6858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Крючков Р.В. - программист</a:t>
            </a:r>
          </a:p>
          <a:p>
            <a:pPr marL="68580" indent="0">
              <a:buNone/>
            </a:pP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881" y="836711"/>
            <a:ext cx="2391536" cy="15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3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Время цикла – текущее состояние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34" y="1184270"/>
            <a:ext cx="8200622" cy="526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92888" cy="1224136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Особенности расположения МО при прохождении профилактического осмотра</a:t>
            </a:r>
            <a:endParaRPr lang="ru-RU" sz="24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920879" cy="482453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01328">
            <a:off x="1331640" y="1700808"/>
            <a:ext cx="216376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167">
            <a:off x="2555776" y="3905102"/>
            <a:ext cx="29257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4" y="4271467"/>
            <a:ext cx="2090737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5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29967" cy="810967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Карта текущего состояния</a:t>
            </a:r>
            <a:endParaRPr lang="ru-RU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6525" y="2855850"/>
            <a:ext cx="132014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31" y="955605"/>
            <a:ext cx="1128052" cy="45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31" y="1407044"/>
            <a:ext cx="1147591" cy="45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92" y="1841512"/>
            <a:ext cx="1147591" cy="45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4"/>
          <p:cNvSpPr/>
          <p:nvPr/>
        </p:nvSpPr>
        <p:spPr>
          <a:xfrm>
            <a:off x="1619672" y="3713972"/>
            <a:ext cx="1330819" cy="8140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300" kern="12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7341" y="2823394"/>
            <a:ext cx="144462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88894"/>
            <a:ext cx="898771" cy="168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59264" y="2848213"/>
            <a:ext cx="1530609" cy="56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800" y="2260286"/>
            <a:ext cx="860774" cy="164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Выгнутая вниз стрелка 14"/>
          <p:cNvSpPr/>
          <p:nvPr/>
        </p:nvSpPr>
        <p:spPr>
          <a:xfrm>
            <a:off x="539553" y="3979788"/>
            <a:ext cx="900100" cy="39089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>
            <a:off x="1466816" y="4032663"/>
            <a:ext cx="1008112" cy="39089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>
            <a:off x="2560472" y="4041989"/>
            <a:ext cx="864096" cy="39089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>
            <a:off x="3581678" y="4000084"/>
            <a:ext cx="774298" cy="39089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4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62" y="917243"/>
            <a:ext cx="112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84" y="1363338"/>
            <a:ext cx="1146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36" y="1759940"/>
            <a:ext cx="1146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19" y="2280168"/>
            <a:ext cx="10795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271" y="2374773"/>
            <a:ext cx="566737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13321" y="3827781"/>
            <a:ext cx="666638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218" y="5238609"/>
            <a:ext cx="1328241" cy="66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1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05" y="1299541"/>
            <a:ext cx="195034" cy="41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22" y="2817527"/>
            <a:ext cx="195828" cy="34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3" name="Picture 2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69" y="5312678"/>
            <a:ext cx="166954" cy="34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4" name="Picture 2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11" y="4104548"/>
            <a:ext cx="192685" cy="36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5" name="Picture 2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749" y="2806571"/>
            <a:ext cx="330752" cy="71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06" name="Выгнутая вверх стрелка 3105"/>
          <p:cNvSpPr/>
          <p:nvPr/>
        </p:nvSpPr>
        <p:spPr>
          <a:xfrm>
            <a:off x="7092280" y="1866302"/>
            <a:ext cx="1154359" cy="4138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107" name="Picture 2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57891" y="3845293"/>
            <a:ext cx="377495" cy="47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8" name="Picture 2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981" y="4860784"/>
            <a:ext cx="469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9" name="Picture 3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24" y="722530"/>
            <a:ext cx="144462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0" name="Picture 3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95" y="2245205"/>
            <a:ext cx="1444625" cy="133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72" y="3673279"/>
            <a:ext cx="14446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563" y="4817273"/>
            <a:ext cx="1444625" cy="133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11" name="Пятно 2 3110"/>
          <p:cNvSpPr/>
          <p:nvPr/>
        </p:nvSpPr>
        <p:spPr>
          <a:xfrm>
            <a:off x="2758988" y="3848546"/>
            <a:ext cx="665580" cy="456586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/>
              </a:rPr>
              <a:t>1</a:t>
            </a:r>
            <a:endParaRPr lang="ru-RU" dirty="0"/>
          </a:p>
        </p:txBody>
      </p:sp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38" y="3007502"/>
            <a:ext cx="564411" cy="5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442" y="2276783"/>
            <a:ext cx="619225" cy="62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345" y="4782942"/>
            <a:ext cx="530395" cy="53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05" y="669593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14" name="Прямоугольник 3113"/>
          <p:cNvSpPr/>
          <p:nvPr/>
        </p:nvSpPr>
        <p:spPr>
          <a:xfrm>
            <a:off x="4737810" y="2463396"/>
            <a:ext cx="334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"/>
              </a:rPr>
              <a:t>1</a:t>
            </a:r>
            <a:endParaRPr lang="ru-RU" dirty="0"/>
          </a:p>
        </p:txBody>
      </p:sp>
      <p:sp>
        <p:nvSpPr>
          <p:cNvPr id="3115" name="Прямоугольник 3114"/>
          <p:cNvSpPr/>
          <p:nvPr/>
        </p:nvSpPr>
        <p:spPr>
          <a:xfrm>
            <a:off x="4760723" y="722530"/>
            <a:ext cx="269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0000"/>
                </a:solidFill>
                <a:latin typeface="Arial"/>
              </a:rPr>
              <a:t>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16" name="Прямоугольник 3115"/>
          <p:cNvSpPr/>
          <p:nvPr/>
        </p:nvSpPr>
        <p:spPr>
          <a:xfrm>
            <a:off x="5995504" y="3100240"/>
            <a:ext cx="266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0000"/>
                </a:solidFill>
                <a:latin typeface="Arial"/>
              </a:rPr>
              <a:t>3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17" name="Прямоугольник 3116"/>
          <p:cNvSpPr/>
          <p:nvPr/>
        </p:nvSpPr>
        <p:spPr>
          <a:xfrm>
            <a:off x="4928696" y="4836401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 smtClean="0">
                <a:solidFill>
                  <a:srgbClr val="000000"/>
                </a:solidFill>
                <a:latin typeface="Arial"/>
              </a:rPr>
              <a:t>2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076" y="4308152"/>
            <a:ext cx="5667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274" y="4373026"/>
            <a:ext cx="4143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34" y="5341208"/>
            <a:ext cx="5667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720" y="5411396"/>
            <a:ext cx="4143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12" y="2333737"/>
            <a:ext cx="6159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09" y="3133467"/>
            <a:ext cx="6159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" name="Прямоугольник 127"/>
          <p:cNvSpPr/>
          <p:nvPr/>
        </p:nvSpPr>
        <p:spPr>
          <a:xfrm>
            <a:off x="6468457" y="2497125"/>
            <a:ext cx="334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/>
              </a:rPr>
              <a:t>4</a:t>
            </a:r>
            <a:endParaRPr lang="ru-RU" dirty="0"/>
          </a:p>
        </p:txBody>
      </p:sp>
      <p:sp>
        <p:nvSpPr>
          <p:cNvPr id="129" name="Прямоугольник 128"/>
          <p:cNvSpPr/>
          <p:nvPr/>
        </p:nvSpPr>
        <p:spPr>
          <a:xfrm>
            <a:off x="8410797" y="3303947"/>
            <a:ext cx="334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/>
              </a:rPr>
              <a:t>5</a:t>
            </a:r>
            <a:endParaRPr lang="ru-RU" dirty="0"/>
          </a:p>
        </p:txBody>
      </p:sp>
      <p:sp>
        <p:nvSpPr>
          <p:cNvPr id="3118" name="TextBox 3117"/>
          <p:cNvSpPr txBox="1"/>
          <p:nvPr/>
        </p:nvSpPr>
        <p:spPr>
          <a:xfrm>
            <a:off x="517026" y="4407721"/>
            <a:ext cx="960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Очередь 1-2 чел.</a:t>
            </a:r>
          </a:p>
          <a:p>
            <a:pPr algn="ctr"/>
            <a:r>
              <a:rPr lang="ru-RU" sz="1000" b="1" dirty="0" smtClean="0"/>
              <a:t>3-13 мин</a:t>
            </a:r>
            <a:endParaRPr lang="ru-RU" sz="1000" b="1" dirty="0"/>
          </a:p>
        </p:txBody>
      </p:sp>
      <p:sp>
        <p:nvSpPr>
          <p:cNvPr id="3119" name="TextBox 3118"/>
          <p:cNvSpPr txBox="1"/>
          <p:nvPr/>
        </p:nvSpPr>
        <p:spPr>
          <a:xfrm>
            <a:off x="1536476" y="4415742"/>
            <a:ext cx="868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Очередь 1-3 чел.</a:t>
            </a:r>
          </a:p>
          <a:p>
            <a:pPr algn="ctr"/>
            <a:r>
              <a:rPr lang="ru-RU" sz="1000" b="1" dirty="0" smtClean="0"/>
              <a:t>3-8мин.</a:t>
            </a:r>
            <a:endParaRPr lang="ru-RU" sz="1000" b="1" dirty="0"/>
          </a:p>
        </p:txBody>
      </p:sp>
      <p:sp>
        <p:nvSpPr>
          <p:cNvPr id="3120" name="TextBox 3119"/>
          <p:cNvSpPr txBox="1"/>
          <p:nvPr/>
        </p:nvSpPr>
        <p:spPr>
          <a:xfrm>
            <a:off x="1152128" y="2333737"/>
            <a:ext cx="7920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2-4 мин</a:t>
            </a:r>
            <a:endParaRPr lang="ru-RU" sz="1000" b="1" dirty="0"/>
          </a:p>
        </p:txBody>
      </p:sp>
      <p:sp>
        <p:nvSpPr>
          <p:cNvPr id="3121" name="TextBox 3120"/>
          <p:cNvSpPr txBox="1"/>
          <p:nvPr/>
        </p:nvSpPr>
        <p:spPr>
          <a:xfrm>
            <a:off x="2147471" y="2030562"/>
            <a:ext cx="707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2-5 мин</a:t>
            </a:r>
            <a:endParaRPr lang="ru-RU" sz="1000" b="1" dirty="0"/>
          </a:p>
        </p:txBody>
      </p:sp>
      <p:sp>
        <p:nvSpPr>
          <p:cNvPr id="3122" name="TextBox 3121"/>
          <p:cNvSpPr txBox="1"/>
          <p:nvPr/>
        </p:nvSpPr>
        <p:spPr>
          <a:xfrm>
            <a:off x="2597341" y="4401279"/>
            <a:ext cx="851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Очередь 3-4 чел.</a:t>
            </a:r>
          </a:p>
          <a:p>
            <a:r>
              <a:rPr lang="ru-RU" sz="1000" b="1" dirty="0" smtClean="0"/>
              <a:t>30-40 мин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78" y="4407721"/>
            <a:ext cx="871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24" name="TextBox 3123"/>
          <p:cNvSpPr txBox="1"/>
          <p:nvPr/>
        </p:nvSpPr>
        <p:spPr>
          <a:xfrm>
            <a:off x="3020208" y="2113214"/>
            <a:ext cx="87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7,06-16,1 </a:t>
            </a:r>
          </a:p>
          <a:p>
            <a:pPr algn="ctr"/>
            <a:r>
              <a:rPr lang="ru-RU" sz="1000" b="1" dirty="0" smtClean="0"/>
              <a:t>мин</a:t>
            </a:r>
            <a:endParaRPr lang="ru-RU" sz="1000" b="1" dirty="0"/>
          </a:p>
        </p:txBody>
      </p:sp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05" y="2107886"/>
            <a:ext cx="7064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25" name="TextBox 3124"/>
          <p:cNvSpPr txBox="1"/>
          <p:nvPr/>
        </p:nvSpPr>
        <p:spPr>
          <a:xfrm>
            <a:off x="4927371" y="722530"/>
            <a:ext cx="14249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3,05-13,12 мин</a:t>
            </a:r>
            <a:endParaRPr lang="ru-RU" sz="1000" b="1" dirty="0"/>
          </a:p>
        </p:txBody>
      </p:sp>
      <p:sp>
        <p:nvSpPr>
          <p:cNvPr id="3126" name="TextBox 3125"/>
          <p:cNvSpPr txBox="1"/>
          <p:nvPr/>
        </p:nvSpPr>
        <p:spPr>
          <a:xfrm>
            <a:off x="5214668" y="2456847"/>
            <a:ext cx="1090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3,30-4,05 мин</a:t>
            </a:r>
            <a:endParaRPr lang="ru-RU" sz="1000" b="1" dirty="0"/>
          </a:p>
        </p:txBody>
      </p:sp>
      <p:sp>
        <p:nvSpPr>
          <p:cNvPr id="3127" name="TextBox 3126"/>
          <p:cNvSpPr txBox="1"/>
          <p:nvPr/>
        </p:nvSpPr>
        <p:spPr>
          <a:xfrm>
            <a:off x="4999173" y="3768979"/>
            <a:ext cx="1240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8,00-15,00 мин</a:t>
            </a:r>
            <a:endParaRPr lang="ru-RU" sz="1000" b="1" dirty="0"/>
          </a:p>
        </p:txBody>
      </p:sp>
      <p:pic>
        <p:nvPicPr>
          <p:cNvPr id="1078" name="Picture 54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050" y="2099144"/>
            <a:ext cx="7064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" name="Picture 5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712" y="1823495"/>
            <a:ext cx="871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518" y="2184086"/>
            <a:ext cx="1040244" cy="42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" name="TextBox 149"/>
          <p:cNvSpPr txBox="1"/>
          <p:nvPr/>
        </p:nvSpPr>
        <p:spPr>
          <a:xfrm>
            <a:off x="8219003" y="3888587"/>
            <a:ext cx="1105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Очередь 1-2 чел.</a:t>
            </a:r>
          </a:p>
          <a:p>
            <a:pPr algn="ctr"/>
            <a:r>
              <a:rPr lang="ru-RU" sz="1000" b="1" dirty="0" smtClean="0"/>
              <a:t>3-13 мин</a:t>
            </a:r>
            <a:endParaRPr lang="ru-RU" sz="1000" b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7177744" y="1281751"/>
            <a:ext cx="851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Очередь 3-4 чел.</a:t>
            </a:r>
          </a:p>
          <a:p>
            <a:r>
              <a:rPr lang="ru-RU" sz="1000" b="1" dirty="0" smtClean="0"/>
              <a:t>30-40 мин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029" y="4253429"/>
            <a:ext cx="7921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30" name="Правая фигурная скобка 3129"/>
          <p:cNvSpPr/>
          <p:nvPr/>
        </p:nvSpPr>
        <p:spPr>
          <a:xfrm rot="5400000">
            <a:off x="770488" y="5740149"/>
            <a:ext cx="410952" cy="98170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53" y="6050062"/>
            <a:ext cx="9937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2" name="Picture 58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33" y="6050061"/>
            <a:ext cx="9937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3" name="Picture 59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82" y="6050062"/>
            <a:ext cx="762042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4" name="Picture 60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21" y="6059659"/>
            <a:ext cx="280832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6" name="Picture 62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834" y="6050060"/>
            <a:ext cx="1505174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31" name="TextBox 3130"/>
          <p:cNvSpPr txBox="1"/>
          <p:nvPr/>
        </p:nvSpPr>
        <p:spPr>
          <a:xfrm>
            <a:off x="485111" y="5847848"/>
            <a:ext cx="944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5,25м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132" name="TextBox 3131"/>
          <p:cNvSpPr txBox="1"/>
          <p:nvPr/>
        </p:nvSpPr>
        <p:spPr>
          <a:xfrm>
            <a:off x="1550412" y="5840375"/>
            <a:ext cx="85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15м.</a:t>
            </a:r>
            <a:endParaRPr lang="ru-RU" b="1" dirty="0"/>
          </a:p>
        </p:txBody>
      </p:sp>
      <p:sp>
        <p:nvSpPr>
          <p:cNvPr id="3133" name="TextBox 3132"/>
          <p:cNvSpPr txBox="1"/>
          <p:nvPr/>
        </p:nvSpPr>
        <p:spPr>
          <a:xfrm>
            <a:off x="2560471" y="5748042"/>
            <a:ext cx="86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30,75 – 53,25м.</a:t>
            </a:r>
            <a:endParaRPr lang="ru-RU" sz="1200" b="1" dirty="0"/>
          </a:p>
        </p:txBody>
      </p:sp>
      <p:pic>
        <p:nvPicPr>
          <p:cNvPr id="1087" name="Picture 63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37" y="5745650"/>
            <a:ext cx="8651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34" name="TextBox 3133"/>
          <p:cNvSpPr txBox="1"/>
          <p:nvPr/>
        </p:nvSpPr>
        <p:spPr>
          <a:xfrm>
            <a:off x="4335537" y="5784327"/>
            <a:ext cx="246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38,25-9000м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135" name="TextBox 3134"/>
          <p:cNvSpPr txBox="1"/>
          <p:nvPr/>
        </p:nvSpPr>
        <p:spPr>
          <a:xfrm>
            <a:off x="7177744" y="5905109"/>
            <a:ext cx="1304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67- 109,75м.</a:t>
            </a:r>
            <a:endParaRPr lang="ru-RU" sz="1200" b="1" dirty="0"/>
          </a:p>
        </p:txBody>
      </p:sp>
      <p:pic>
        <p:nvPicPr>
          <p:cNvPr id="1089" name="Picture 65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95" y="4946016"/>
            <a:ext cx="10493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" name="TextBox 130"/>
          <p:cNvSpPr txBox="1"/>
          <p:nvPr/>
        </p:nvSpPr>
        <p:spPr>
          <a:xfrm>
            <a:off x="1043609" y="4942625"/>
            <a:ext cx="188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105 – 293 мин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 – 21 день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15811" y="5414995"/>
            <a:ext cx="368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Расстояние : 1088 – 9236,5 м.</a:t>
            </a:r>
            <a:endParaRPr lang="ru-RU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024744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Проблемы: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71612"/>
            <a:ext cx="7920880" cy="4929222"/>
          </a:xfrm>
        </p:spPr>
        <p:txBody>
          <a:bodyPr>
            <a:normAutofit/>
          </a:bodyPr>
          <a:lstStyle/>
          <a:p>
            <a:r>
              <a:rPr lang="ru-RU" b="1" dirty="0" smtClean="0"/>
              <a:t>1</a:t>
            </a:r>
            <a:r>
              <a:rPr lang="ru-RU" dirty="0" smtClean="0"/>
              <a:t> Ожидание получения услуги ( консультация врача  и исследования) от 1 до 21 дня;</a:t>
            </a:r>
          </a:p>
          <a:p>
            <a:r>
              <a:rPr lang="ru-RU" b="1" dirty="0" smtClean="0"/>
              <a:t>2</a:t>
            </a:r>
            <a:r>
              <a:rPr lang="ru-RU" dirty="0" smtClean="0"/>
              <a:t> Запись к узким специалистам и на исследования в разные дни и время;</a:t>
            </a:r>
          </a:p>
          <a:p>
            <a:r>
              <a:rPr lang="ru-RU" b="1" dirty="0" smtClean="0"/>
              <a:t>3</a:t>
            </a:r>
            <a:r>
              <a:rPr lang="ru-RU" dirty="0" smtClean="0"/>
              <a:t> Лабораторные, функциональные исследования, консультация врача - психиатра проводятся в другом здании ( отдаленность);</a:t>
            </a:r>
          </a:p>
          <a:p>
            <a:r>
              <a:rPr lang="ru-RU" b="1" dirty="0" smtClean="0"/>
              <a:t>4</a:t>
            </a:r>
            <a:r>
              <a:rPr lang="ru-RU" dirty="0" smtClean="0"/>
              <a:t> Длительная доставка результатов исследований профилактических осмотров  и их потеря при транспортировке;</a:t>
            </a:r>
          </a:p>
          <a:p>
            <a:r>
              <a:rPr lang="ru-RU" b="1" dirty="0" smtClean="0"/>
              <a:t>5</a:t>
            </a:r>
            <a:r>
              <a:rPr lang="ru-RU" dirty="0" smtClean="0"/>
              <a:t> Необходимость повторного посещения врача педиатра участкового;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1689</TotalTime>
  <Words>587</Words>
  <Application>Microsoft Office PowerPoint</Application>
  <PresentationFormat>Экран (4:3)</PresentationFormat>
  <Paragraphs>142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Wingdings 2</vt:lpstr>
      <vt:lpstr>Остин</vt:lpstr>
      <vt:lpstr>« Оптимизация процесса проведения профилактических осмотров несовершеннолетних »</vt:lpstr>
      <vt:lpstr>     Проект:     « Оптимизация процесса проведения профилактических осмотров несовершеннолетних » </vt:lpstr>
      <vt:lpstr>Удовлетворенность обслуживанием в поликлинике</vt:lpstr>
      <vt:lpstr>Обоснование процесса:</vt:lpstr>
      <vt:lpstr>Команда проекта:</vt:lpstr>
      <vt:lpstr>Время цикла – текущее состояние</vt:lpstr>
      <vt:lpstr>Особенности расположения МО при прохождении профилактического осмотра</vt:lpstr>
      <vt:lpstr>Карта текущего состояния</vt:lpstr>
      <vt:lpstr>Проблемы:</vt:lpstr>
      <vt:lpstr>Распределение проблем по иерархии</vt:lpstr>
      <vt:lpstr>Цели проекта:</vt:lpstr>
      <vt:lpstr>Пути решения:</vt:lpstr>
      <vt:lpstr>Целевое состояние</vt:lpstr>
      <vt:lpstr>Схема перемещения пациента</vt:lpstr>
      <vt:lpstr>-  Разработан и закреплен маршрут профилактического осмотра за каждым пациентом  - Распределены пациенты по дате и времени, с целью равномерной нагрузки на врачей – специалистов и уменьшение времени прохождения профилактического осмотра  - Вменены в обязанности медицинской сестре участковой  вручение уведомлений о дате, времени и месте проведения профилактического осмотра </vt:lpstr>
      <vt:lpstr>Локализация в одном здании</vt:lpstr>
      <vt:lpstr>Анализ времени прохождения профилактического осмотра:</vt:lpstr>
      <vt:lpstr>Анализ времени пребывания пациента в поликлинике</vt:lpstr>
      <vt:lpstr>Анализ протяженности маршрута профилактического осмотра</vt:lpstr>
      <vt:lpstr>Анализ удовлетворенности пациентов</vt:lpstr>
      <vt:lpstr>Формирование записей на профилактический прием</vt:lpstr>
      <vt:lpstr>Поиск несовершеннолетнего для формирования маршрутного листа</vt:lpstr>
      <vt:lpstr>Презентация PowerPoint</vt:lpstr>
      <vt:lpstr>Формирование записи с помощью модуля профилактического осмотра</vt:lpstr>
      <vt:lpstr>Презентация PowerPoint</vt:lpstr>
      <vt:lpstr>СПАСИБО  ЗА 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Оптимизация профилактических осмотров несовершеннолетних »</dc:title>
  <dc:creator>я</dc:creator>
  <cp:lastModifiedBy>Баранова Антонина Сергеевна</cp:lastModifiedBy>
  <cp:revision>116</cp:revision>
  <cp:lastPrinted>2018-12-17T09:15:11Z</cp:lastPrinted>
  <dcterms:created xsi:type="dcterms:W3CDTF">2018-10-03T03:46:08Z</dcterms:created>
  <dcterms:modified xsi:type="dcterms:W3CDTF">2021-03-30T07:51:41Z</dcterms:modified>
</cp:coreProperties>
</file>