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61" r:id="rId7"/>
    <p:sldId id="262" r:id="rId8"/>
    <p:sldId id="263" r:id="rId9"/>
    <p:sldId id="285" r:id="rId10"/>
    <p:sldId id="286" r:id="rId11"/>
    <p:sldId id="278" r:id="rId12"/>
    <p:sldId id="284" r:id="rId13"/>
    <p:sldId id="279" r:id="rId14"/>
    <p:sldId id="280" r:id="rId15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25" autoAdjust="0"/>
    <p:restoredTop sz="94660"/>
  </p:normalViewPr>
  <p:slideViewPr>
    <p:cSldViewPr snapToGrid="0">
      <p:cViewPr>
        <p:scale>
          <a:sx n="50" d="100"/>
          <a:sy n="50" d="100"/>
        </p:scale>
        <p:origin x="-1608" y="-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/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/>
          </p:spPr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1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2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4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5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8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0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3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6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8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0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2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/>
          </p:spPr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6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7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9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0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2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4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/>
          </p:spPr>
        </p:sp>
        <p:sp>
          <p:nvSpPr>
            <p:cNvPr id="47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9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2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3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6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8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0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075" y="541020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8EF41-7DA5-430E-9803-ED163F2BA19A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5" y="5410200"/>
            <a:ext cx="51244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475" y="5410200"/>
            <a:ext cx="771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CBFC9-A9F4-4EFB-A95D-24EA17C38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D18D4-69F3-4AFD-AB09-6364A5F813DE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14267-7364-4494-A721-317DF6386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C32D2-FFBD-4965-8557-4105203A1EEC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44854-1ED1-417C-835D-462823986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9"/>
          <p:cNvSpPr txBox="1"/>
          <p:nvPr/>
        </p:nvSpPr>
        <p:spPr>
          <a:xfrm>
            <a:off x="903288" y="7318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60"/>
          <p:cNvSpPr txBox="1"/>
          <p:nvPr/>
        </p:nvSpPr>
        <p:spPr>
          <a:xfrm>
            <a:off x="10537825" y="27654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F3C75-7114-4E6E-871D-9012F70644E1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B38D5-2AB4-46B0-A471-79A55C400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66E0E-77F3-4501-8428-BF19DEC705B8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9628A-1CE6-4CC7-8798-6A6837F3B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B5F2B-565A-4180-B72F-6B6F1F7D1FA0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15EC2-BDE4-4899-99F5-A79D9C891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1EFDA-B0FA-41DA-8C8B-D4A97B3E3FB6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40DAA-FB61-4980-ABEE-E8B2950C8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2D80C-B979-4FAC-A96E-036716C6C7A6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A613-AF81-446A-9580-58DDE68B6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9FFFA-0CE6-4E06-A33F-27C10BE612F9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6EE09-3B84-41F7-BE6A-8C15A4C3B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899AC-8298-4DCC-8BDD-A1E860A307EC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E644E-10C0-4125-9AC4-8FEE29037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FEC29-74AC-4AC8-BDD0-F66BFB70085A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7440E-C244-48D8-93E8-1095F1CFC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4E8D-975F-4F48-A72A-FE5A12008B5A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D8BCE-400E-4BD9-9CCE-D624BF202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3AC2D-8D13-4A86-AB4C-0BCC86D645A3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91A4F-E42F-4184-9F04-C60875BEC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6A84B-2AC2-4D60-9667-F739E4D79D08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9F90F-2560-41F3-85C0-9CB579135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12EF2-4BA6-45C9-A5A8-61120FFDAEBC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D9052-CA41-4AE8-B72D-D91B68F67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AF726-CEA1-4792-A15C-6B5129F3B5B6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AC449-DDA7-45B8-BA2E-513D9F0DC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BE47C-D997-4DD4-906F-1CBC11047F2D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5A97B-2144-4847-A410-DE5160696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7" name="Group 7"/>
          <p:cNvGrpSpPr>
            <a:grpSpLocks/>
          </p:cNvGrpSpPr>
          <p:nvPr/>
        </p:nvGrpSpPr>
        <p:grpSpPr bwMode="auto">
          <a:xfrm>
            <a:off x="-14288" y="0"/>
            <a:ext cx="12053888" cy="6858000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9125"/>
            <a:ext cx="99060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1413" y="2249488"/>
            <a:ext cx="9906000" cy="35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48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EA535A-0C60-4201-9350-B01D65F39670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3" y="5883275"/>
            <a:ext cx="623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0" cap="all" baseline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5888" y="5883275"/>
            <a:ext cx="771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4F0892-9508-4B11-829E-A4B9522BB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7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1325" y="2100263"/>
            <a:ext cx="6770688" cy="45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 bwMode="auto">
          <a:xfrm>
            <a:off x="2125663" y="192088"/>
            <a:ext cx="8853487" cy="22034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600" b="1" cap="none" smtClean="0">
                <a:solidFill>
                  <a:schemeClr val="bg2"/>
                </a:solidFill>
              </a:rPr>
              <a:t>ОПТИМИЗАЦИЯ РАБОЧЕГО ПРОЦЕССА МЕДИЦИНСКОЙ СЕСТРЫ ПРОЦЕДУРНОГО КАБИНЕТА </a:t>
            </a:r>
            <a:r>
              <a:rPr lang="ru-RU" sz="3600" b="1" cap="none" smtClean="0">
                <a:solidFill>
                  <a:schemeClr val="bg2"/>
                </a:solidFill>
                <a:latin typeface="Arial" charset="0"/>
              </a:rPr>
              <a:t/>
            </a:r>
            <a:br>
              <a:rPr lang="ru-RU" sz="3600" b="1" cap="none" smtClean="0">
                <a:solidFill>
                  <a:schemeClr val="bg2"/>
                </a:solidFill>
                <a:latin typeface="Arial" charset="0"/>
              </a:rPr>
            </a:br>
            <a:r>
              <a:rPr lang="ru-RU" sz="3600" b="1" cap="none" smtClean="0">
                <a:solidFill>
                  <a:schemeClr val="bg2"/>
                </a:solidFill>
              </a:rPr>
              <a:t>ГАУЗ КО КГКП №5</a:t>
            </a:r>
            <a:endParaRPr lang="ru-RU" sz="3600" cap="none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 bwMode="auto">
          <a:xfrm>
            <a:off x="1141413" y="619125"/>
            <a:ext cx="9906000" cy="623888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cap="none" smtClean="0">
                <a:solidFill>
                  <a:schemeClr val="bg1"/>
                </a:solidFill>
                <a:latin typeface="Arial" charset="0"/>
              </a:rPr>
              <a:t>КАК БЫЛО</a:t>
            </a:r>
          </a:p>
        </p:txBody>
      </p:sp>
      <p:pic>
        <p:nvPicPr>
          <p:cNvPr id="38916" name="Picture 4" descr="20181023_1556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6738" y="1857375"/>
            <a:ext cx="3611562" cy="4635500"/>
          </a:xfrm>
          <a:prstGeom prst="rect">
            <a:avLst/>
          </a:prstGeom>
          <a:noFill/>
        </p:spPr>
      </p:pic>
      <p:pic>
        <p:nvPicPr>
          <p:cNvPr id="38917" name="Picture 5" descr="20181023_1557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4100" y="1616075"/>
            <a:ext cx="3690938" cy="4984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 bwMode="auto">
          <a:xfrm>
            <a:off x="1111250" y="0"/>
            <a:ext cx="9906000" cy="14779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b="1" cap="none" smtClean="0">
                <a:solidFill>
                  <a:schemeClr val="bg1"/>
                </a:solidFill>
                <a:latin typeface="Arial" charset="0"/>
              </a:rPr>
              <a:t>КАК СТАЛО</a:t>
            </a:r>
          </a:p>
        </p:txBody>
      </p:sp>
      <p:pic>
        <p:nvPicPr>
          <p:cNvPr id="2765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26088" y="1047750"/>
            <a:ext cx="6665912" cy="4813300"/>
          </a:xfrm>
        </p:spPr>
      </p:pic>
      <p:pic>
        <p:nvPicPr>
          <p:cNvPr id="27652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8225" y="3740150"/>
            <a:ext cx="311785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IMG-20181023-WA0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66800"/>
            <a:ext cx="5214938" cy="4906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800100" y="442913"/>
            <a:ext cx="10806113" cy="540861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b="1" cap="none" smtClean="0">
                <a:solidFill>
                  <a:schemeClr val="bg1"/>
                </a:solidFill>
              </a:rPr>
              <a:t>ЭФФЕКТЫ:</a:t>
            </a:r>
            <a:r>
              <a:rPr lang="ru-RU" sz="3200" b="1" cap="none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ru-RU" sz="3200" b="1" cap="none" smtClean="0">
                <a:solidFill>
                  <a:schemeClr val="bg1"/>
                </a:solidFill>
                <a:latin typeface="Arial" charset="0"/>
              </a:rPr>
            </a:br>
            <a:r>
              <a:rPr lang="ru-RU" sz="2800" b="1" cap="none" smtClean="0">
                <a:solidFill>
                  <a:schemeClr val="bg1"/>
                </a:solidFill>
                <a:latin typeface="Arial" charset="0"/>
              </a:rPr>
              <a:t>1. Равномерное распределение потока пациента в течении       рабочего дня.</a:t>
            </a:r>
            <a:br>
              <a:rPr lang="ru-RU" sz="2800" b="1" cap="none" smtClean="0">
                <a:solidFill>
                  <a:schemeClr val="bg1"/>
                </a:solidFill>
                <a:latin typeface="Arial" charset="0"/>
              </a:rPr>
            </a:br>
            <a:r>
              <a:rPr lang="ru-RU" sz="2800" b="1" cap="none" smtClean="0">
                <a:solidFill>
                  <a:schemeClr val="bg1"/>
                </a:solidFill>
                <a:latin typeface="Arial" charset="0"/>
              </a:rPr>
              <a:t>2. Введение явочной системы по времени.</a:t>
            </a:r>
            <a:br>
              <a:rPr lang="ru-RU" sz="2800" b="1" cap="none" smtClean="0">
                <a:solidFill>
                  <a:schemeClr val="bg1"/>
                </a:solidFill>
                <a:latin typeface="Arial" charset="0"/>
              </a:rPr>
            </a:br>
            <a:r>
              <a:rPr lang="ru-RU" sz="2800" b="1" cap="none" smtClean="0">
                <a:solidFill>
                  <a:schemeClr val="bg1"/>
                </a:solidFill>
                <a:latin typeface="Arial" charset="0"/>
              </a:rPr>
              <a:t>3. Сокращение очереди  до 8 пациентов.</a:t>
            </a:r>
            <a:br>
              <a:rPr lang="ru-RU" sz="2800" b="1" cap="none" smtClean="0">
                <a:solidFill>
                  <a:schemeClr val="bg1"/>
                </a:solidFill>
                <a:latin typeface="Arial" charset="0"/>
              </a:rPr>
            </a:br>
            <a:r>
              <a:rPr lang="ru-RU" sz="2800" b="1" cap="none" smtClean="0">
                <a:solidFill>
                  <a:schemeClr val="bg1"/>
                </a:solidFill>
                <a:latin typeface="Arial" charset="0"/>
              </a:rPr>
              <a:t>4. Уменьшение времени ожидания пациента в очереди  до 20 мин.</a:t>
            </a:r>
            <a:br>
              <a:rPr lang="ru-RU" sz="2800" b="1" cap="none" smtClean="0">
                <a:solidFill>
                  <a:schemeClr val="bg1"/>
                </a:solidFill>
                <a:latin typeface="Arial" charset="0"/>
              </a:rPr>
            </a:br>
            <a:r>
              <a:rPr lang="ru-RU" sz="2800" b="1" cap="none" smtClean="0">
                <a:solidFill>
                  <a:schemeClr val="bg1"/>
                </a:solidFill>
                <a:latin typeface="Arial" charset="0"/>
              </a:rPr>
              <a:t>5. Выделение времени для пациентов работающих.</a:t>
            </a:r>
            <a:br>
              <a:rPr lang="ru-RU" sz="2800" b="1" cap="none" smtClean="0">
                <a:solidFill>
                  <a:schemeClr val="bg1"/>
                </a:solidFill>
                <a:latin typeface="Arial" charset="0"/>
              </a:rPr>
            </a:br>
            <a:r>
              <a:rPr lang="ru-RU" sz="2800" b="1" cap="none" smtClean="0">
                <a:solidFill>
                  <a:schemeClr val="bg1"/>
                </a:solidFill>
                <a:latin typeface="Arial" charset="0"/>
              </a:rPr>
              <a:t>6. </a:t>
            </a:r>
            <a:r>
              <a:rPr lang="ru-RU" sz="2800" b="1" cap="none" smtClean="0">
                <a:solidFill>
                  <a:schemeClr val="bg1"/>
                </a:solidFill>
                <a:latin typeface="Arial" charset="0"/>
                <a:cs typeface="Arial" charset="0"/>
              </a:rPr>
              <a:t>Сокращение перемещения медицинской сестры процедурной при выполнении медицинской </a:t>
            </a:r>
            <a:br>
              <a:rPr lang="ru-RU" sz="2800" b="1" cap="none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ru-RU" sz="2800" b="1" cap="none" smtClean="0">
                <a:solidFill>
                  <a:schemeClr val="bg1"/>
                </a:solidFill>
                <a:latin typeface="Arial" charset="0"/>
                <a:cs typeface="Arial" charset="0"/>
              </a:rPr>
              <a:t>манипуляции.</a:t>
            </a:r>
            <a:br>
              <a:rPr lang="ru-RU" sz="2800" b="1" cap="none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ru-RU" sz="2800" b="1" cap="none" smtClean="0">
                <a:solidFill>
                  <a:schemeClr val="bg1"/>
                </a:solidFill>
                <a:latin typeface="Arial" charset="0"/>
                <a:cs typeface="Arial" charset="0"/>
              </a:rPr>
              <a:t>7. Организация рабочего места по системе</a:t>
            </a:r>
            <a:r>
              <a:rPr lang="en-US" sz="2800" b="1" cap="none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cap="none" smtClean="0">
                <a:solidFill>
                  <a:schemeClr val="bg1"/>
                </a:solidFill>
                <a:latin typeface="Arial" charset="0"/>
                <a:cs typeface="Arial" charset="0"/>
              </a:rPr>
              <a:t>5 </a:t>
            </a:r>
            <a:r>
              <a:rPr lang="en-US" sz="2800" b="1" cap="none" smtClean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  <a:r>
              <a:rPr lang="ru-RU" sz="2800" b="1" cap="none" smtClean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  <a:br>
              <a:rPr lang="ru-RU" sz="2800" b="1" cap="none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ru-RU" sz="2400" b="1" cap="none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endParaRPr lang="ru-RU" sz="2400" b="1" cap="none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867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74125" y="2640013"/>
            <a:ext cx="3030538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4319588"/>
            <a:ext cx="3627437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 bwMode="auto">
          <a:xfrm>
            <a:off x="1233488" y="0"/>
            <a:ext cx="9906000" cy="14795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b="1" cap="none" smtClean="0">
                <a:solidFill>
                  <a:schemeClr val="bg1"/>
                </a:solidFill>
              </a:rPr>
              <a:t>МОНИТОРИНГ КАЧЕСТВА ВЫПОЛНЯЕМЫХ МЕРОПРИЯТИЙ</a:t>
            </a:r>
          </a:p>
        </p:txBody>
      </p:sp>
      <p:pic>
        <p:nvPicPr>
          <p:cNvPr id="30723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8125" y="1447800"/>
            <a:ext cx="4795838" cy="2697163"/>
          </a:xfrm>
        </p:spPr>
      </p:pic>
      <p:pic>
        <p:nvPicPr>
          <p:cNvPr id="30724" name="Объект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9888" y="1463675"/>
            <a:ext cx="640715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8975" y="3044825"/>
            <a:ext cx="3462338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963" y="1238250"/>
            <a:ext cx="1985962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6"/>
          <p:cNvSpPr>
            <a:spLocks noGrp="1"/>
          </p:cNvSpPr>
          <p:nvPr>
            <p:ph type="ctrTitle" idx="4294967295"/>
          </p:nvPr>
        </p:nvSpPr>
        <p:spPr bwMode="auto">
          <a:xfrm>
            <a:off x="914400" y="2130425"/>
            <a:ext cx="10363200" cy="1470025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cap="none" smtClean="0">
                <a:solidFill>
                  <a:schemeClr val="bg1"/>
                </a:solidFill>
                <a:latin typeface="Arial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ъект 2"/>
          <p:cNvSpPr>
            <a:spLocks noGrp="1"/>
          </p:cNvSpPr>
          <p:nvPr>
            <p:ph idx="1"/>
          </p:nvPr>
        </p:nvSpPr>
        <p:spPr>
          <a:xfrm>
            <a:off x="1289050" y="503238"/>
            <a:ext cx="10277475" cy="6062662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ru-RU" sz="2200" b="1" u="sng" dirty="0" smtClean="0">
                <a:solidFill>
                  <a:schemeClr val="bg1"/>
                </a:solidFill>
                <a:latin typeface="Times New Roman" pitchFamily="18" charset="0"/>
              </a:rPr>
              <a:t>Заказчик: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</a:rPr>
              <a:t>Шаламова Светлана Владимировна, главный врач</a:t>
            </a:r>
          </a:p>
          <a:p>
            <a:pPr eaLnBrk="1" hangingPunct="1">
              <a:lnSpc>
                <a:spcPct val="110000"/>
              </a:lnSpc>
            </a:pPr>
            <a:r>
              <a:rPr lang="ru-RU" sz="2200" b="1" u="sng" dirty="0" smtClean="0">
                <a:solidFill>
                  <a:schemeClr val="bg1"/>
                </a:solidFill>
                <a:latin typeface="Times New Roman" pitchFamily="18" charset="0"/>
              </a:rPr>
              <a:t>Процесс: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</a:rPr>
              <a:t>работа 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</a:rPr>
              <a:t>процедурного кабинета</a:t>
            </a:r>
            <a:endParaRPr lang="ru-RU" sz="22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200" b="1" u="sng" dirty="0" smtClean="0">
                <a:solidFill>
                  <a:schemeClr val="bg1"/>
                </a:solidFill>
                <a:latin typeface="Times New Roman" pitchFamily="18" charset="0"/>
              </a:rPr>
              <a:t>Границы процесса: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</a:rPr>
              <a:t>От начала рабочей смены медицинской сестры процедурной до ее окончания</a:t>
            </a:r>
          </a:p>
          <a:p>
            <a:pPr eaLnBrk="1" hangingPunct="1">
              <a:lnSpc>
                <a:spcPct val="110000"/>
              </a:lnSpc>
            </a:pPr>
            <a:r>
              <a:rPr lang="ru-RU" sz="2200" b="1" u="sng" dirty="0" smtClean="0">
                <a:solidFill>
                  <a:schemeClr val="bg1"/>
                </a:solidFill>
                <a:latin typeface="Times New Roman" pitchFamily="18" charset="0"/>
              </a:rPr>
              <a:t>Руководитель проекта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</a:rPr>
              <a:t>Крючкова В.В., главная медицинская сестра</a:t>
            </a:r>
          </a:p>
          <a:p>
            <a:pPr eaLnBrk="1" hangingPunct="1">
              <a:lnSpc>
                <a:spcPct val="110000"/>
              </a:lnSpc>
            </a:pPr>
            <a:r>
              <a:rPr lang="ru-RU" sz="2200" b="1" u="sng" dirty="0" smtClean="0">
                <a:solidFill>
                  <a:schemeClr val="bg1"/>
                </a:solidFill>
                <a:latin typeface="Times New Roman" pitchFamily="18" charset="0"/>
              </a:rPr>
              <a:t>Команда проекта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</a:rPr>
              <a:t>: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110000"/>
              </a:lnSpc>
              <a:buFont typeface="Arial" charset="0"/>
              <a:buNone/>
            </a:pP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</a:rPr>
              <a:t>Сухих О.А. главная медицинская сестра, </a:t>
            </a:r>
          </a:p>
          <a:p>
            <a:pPr eaLnBrk="1" hangingPunct="1">
              <a:lnSpc>
                <a:spcPct val="110000"/>
              </a:lnSpc>
              <a:buFont typeface="Arial" charset="0"/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</a:rPr>
              <a:t>   Синичкина Н.В. старшая медицинская сестра дневного стационара ГАУЗ КО КГКП №5, </a:t>
            </a:r>
          </a:p>
          <a:p>
            <a:pPr eaLnBrk="1" hangingPunct="1">
              <a:lnSpc>
                <a:spcPct val="110000"/>
              </a:lnSpc>
              <a:buFont typeface="Arial" charset="0"/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ru-RU" sz="1800" dirty="0" err="1" smtClean="0">
                <a:solidFill>
                  <a:schemeClr val="bg1"/>
                </a:solidFill>
                <a:latin typeface="Times New Roman" pitchFamily="18" charset="0"/>
              </a:rPr>
              <a:t>Половникова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</a:rPr>
              <a:t> А.В. старшая медицинская сестра ГБУЗ КО КККДЦ,  </a:t>
            </a:r>
          </a:p>
          <a:p>
            <a:pPr eaLnBrk="1" hangingPunct="1">
              <a:lnSpc>
                <a:spcPct val="110000"/>
              </a:lnSpc>
              <a:buFont typeface="Arial" charset="0"/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ru-RU" sz="1800" dirty="0" err="1" smtClean="0">
                <a:solidFill>
                  <a:schemeClr val="bg1"/>
                </a:solidFill>
                <a:latin typeface="Times New Roman" pitchFamily="18" charset="0"/>
              </a:rPr>
              <a:t>Шмаль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</a:rPr>
              <a:t> Т.С. заведующая учебной частью ГБПОУ КОМК, </a:t>
            </a:r>
          </a:p>
          <a:p>
            <a:pPr eaLnBrk="1" hangingPunct="1">
              <a:lnSpc>
                <a:spcPct val="110000"/>
              </a:lnSpc>
              <a:buFont typeface="Arial" charset="0"/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</a:rPr>
              <a:t>   Санникова И. Н., заведующая НМКЦ ГБПОУ КОМК., </a:t>
            </a:r>
          </a:p>
          <a:p>
            <a:pPr eaLnBrk="1" hangingPunct="1">
              <a:lnSpc>
                <a:spcPct val="110000"/>
              </a:lnSpc>
              <a:buFont typeface="Arial" charset="0"/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</a:rPr>
              <a:t>   Кречетова М.Г. старшая медицинская сестра отоларингологического отделения ГАУЗ КО КГКП №5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 bwMode="auto">
          <a:xfrm>
            <a:off x="1155700" y="215900"/>
            <a:ext cx="9906000" cy="293688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3200" b="1" cap="none" smtClean="0">
                <a:solidFill>
                  <a:schemeClr val="bg1"/>
                </a:solidFill>
              </a:rPr>
              <a:t>ЦЕЛИ:</a:t>
            </a:r>
          </a:p>
        </p:txBody>
      </p:sp>
      <p:graphicFrame>
        <p:nvGraphicFramePr>
          <p:cNvPr id="21602" name="Group 98"/>
          <p:cNvGraphicFramePr>
            <a:graphicFrameLocks noGrp="1"/>
          </p:cNvGraphicFramePr>
          <p:nvPr>
            <p:ph idx="1"/>
          </p:nvPr>
        </p:nvGraphicFramePr>
        <p:xfrm>
          <a:off x="1141413" y="660400"/>
          <a:ext cx="9906000" cy="5434584"/>
        </p:xfrm>
        <a:graphic>
          <a:graphicData uri="http://schemas.openxmlformats.org/drawingml/2006/table">
            <a:tbl>
              <a:tblPr/>
              <a:tblGrid>
                <a:gridCol w="5856287"/>
                <a:gridCol w="1909763"/>
                <a:gridCol w="2139950"/>
              </a:tblGrid>
              <a:tr h="641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cs typeface="Arial" charset="0"/>
                        </a:rPr>
                        <a:t>Наименование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cs typeface="Arial" charset="0"/>
                        </a:rPr>
                        <a:t>цели, ед. изм.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cs typeface="Arial" charset="0"/>
                        </a:rPr>
                        <a:t>Текущий показатель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cs typeface="Arial" charset="0"/>
                        </a:rPr>
                        <a:t>Целевой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cs typeface="Arial" charset="0"/>
                        </a:rPr>
                        <a:t>показатель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cs typeface="Arial" charset="0"/>
                        </a:rPr>
                        <a:t>Сокращение времени пребывания пациентов в ожидании манипуляции.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  <a:cs typeface="Arial" charset="0"/>
                        </a:rPr>
                        <a:t>30 мин.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  <a:cs typeface="Arial" charset="0"/>
                        </a:rPr>
                        <a:t>15 мин.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  <a:cs typeface="Arial" charset="0"/>
                        </a:rPr>
                        <a:t> 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Сокращение  количества пациентов в очереди у процедурного кабинета.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 человек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Сокращение перемещения медицинской сестры процедурной при выполнении медицинской манипуляции.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 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 м 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</a:tr>
              <a:tr h="1276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cs typeface="Arial" charset="0"/>
                        </a:rPr>
                        <a:t>Удовлетворенность пациента организацией процесса.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  <a:cs typeface="Arial" charset="0"/>
                        </a:rPr>
                        <a:t>78%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  <a:cs typeface="Arial" charset="0"/>
                        </a:rPr>
                        <a:t>90%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87BA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/>
          </p:cNvSpPr>
          <p:nvPr/>
        </p:nvSpPr>
        <p:spPr bwMode="auto">
          <a:xfrm>
            <a:off x="1682750" y="185738"/>
            <a:ext cx="95758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lnSpc>
                <a:spcPct val="90000"/>
              </a:lnSpc>
            </a:pPr>
            <a:r>
              <a:rPr lang="ru-RU" sz="3600" b="1">
                <a:solidFill>
                  <a:schemeClr val="bg1"/>
                </a:solidFill>
              </a:rPr>
              <a:t>КАРТА </a:t>
            </a:r>
            <a:r>
              <a:rPr lang="ru-RU" sz="3600" b="1">
                <a:solidFill>
                  <a:schemeClr val="bg1"/>
                </a:solidFill>
                <a:latin typeface="Tw Cen MT" pitchFamily="34" charset="0"/>
              </a:rPr>
              <a:t>ТЕКУЩЕГО СОСТОЯНИЯ</a:t>
            </a:r>
          </a:p>
        </p:txBody>
      </p:sp>
      <p:pic>
        <p:nvPicPr>
          <p:cNvPr id="22530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988" y="1230313"/>
            <a:ext cx="6211887" cy="46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8150" y="1284288"/>
            <a:ext cx="4999038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21600" y="4329113"/>
            <a:ext cx="3192463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200" b="1" cap="none" smtClean="0">
                <a:solidFill>
                  <a:schemeClr val="bg1"/>
                </a:solidFill>
              </a:rPr>
              <a:t>ПРОБЛЕМА </a:t>
            </a:r>
            <a:br>
              <a:rPr lang="ru-RU" sz="3200" b="1" cap="none" smtClean="0">
                <a:solidFill>
                  <a:schemeClr val="bg1"/>
                </a:solidFill>
              </a:rPr>
            </a:br>
            <a:r>
              <a:rPr lang="ru-RU" sz="3200" b="1" cap="none" smtClean="0">
                <a:solidFill>
                  <a:schemeClr val="bg1"/>
                </a:solidFill>
              </a:rPr>
              <a:t>СМЕШЕНИЕ ПОТОКА ПАЦИЕНТА </a:t>
            </a:r>
            <a:br>
              <a:rPr lang="ru-RU" sz="3200" b="1" cap="none" smtClean="0">
                <a:solidFill>
                  <a:schemeClr val="bg1"/>
                </a:solidFill>
              </a:rPr>
            </a:br>
            <a:r>
              <a:rPr lang="ru-RU" sz="3200" b="1" cap="none" smtClean="0">
                <a:solidFill>
                  <a:schemeClr val="bg1"/>
                </a:solidFill>
              </a:rPr>
              <a:t>(ПЕРВИЧНЫЕ, ПОВТОРНЫЕ)</a:t>
            </a:r>
            <a:r>
              <a:rPr lang="ru-RU" sz="3200" b="1" cap="none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cap="none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cap="none" smtClean="0"/>
          </a:p>
        </p:txBody>
      </p:sp>
      <p:pic>
        <p:nvPicPr>
          <p:cNvPr id="2355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965450"/>
            <a:ext cx="34036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Объект 2"/>
          <p:cNvSpPr>
            <a:spLocks noGrp="1"/>
          </p:cNvSpPr>
          <p:nvPr>
            <p:ph idx="4294967295"/>
          </p:nvPr>
        </p:nvSpPr>
        <p:spPr>
          <a:xfrm>
            <a:off x="3575050" y="2249488"/>
            <a:ext cx="8285163" cy="4449762"/>
          </a:xfrm>
        </p:spPr>
        <p:txBody>
          <a:bodyPr/>
          <a:lstStyle/>
          <a:p>
            <a:pPr algn="ctr" eaLnBrk="1" hangingPunct="1"/>
            <a:r>
              <a:rPr lang="ru-RU" sz="2800" b="1" smtClean="0">
                <a:solidFill>
                  <a:schemeClr val="bg1"/>
                </a:solidFill>
              </a:rPr>
              <a:t>РЕШЕНИЕ </a:t>
            </a: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Разделение потока пациентов. Запись пациентов в 15 мин. интервал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(два пациента повторных, один первичный)</a:t>
            </a:r>
            <a:endParaRPr lang="ru-RU" sz="2800" b="1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ru-RU" sz="2800" b="1" smtClean="0">
                <a:solidFill>
                  <a:schemeClr val="bg1"/>
                </a:solidFill>
              </a:rPr>
              <a:t>ОЖИДАЕМЫЙ РЕЗУЛЬТАТ </a:t>
            </a:r>
            <a:r>
              <a:rPr lang="ru-RU" b="1" smtClean="0">
                <a:solidFill>
                  <a:schemeClr val="bg1"/>
                </a:solidFill>
                <a:latin typeface="Arial" charset="0"/>
              </a:rPr>
              <a:t>П</a:t>
            </a:r>
            <a:r>
              <a:rPr lang="ru-RU" b="1" smtClean="0">
                <a:solidFill>
                  <a:schemeClr val="bg1"/>
                </a:solidFill>
              </a:rPr>
              <a:t>овышение удовлетворенности пациентов и снижение времени пребывания пациента.</a:t>
            </a:r>
            <a:endParaRPr lang="ru-RU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6"/>
          <p:cNvSpPr>
            <a:spLocks noChangeArrowheads="1"/>
          </p:cNvSpPr>
          <p:nvPr/>
        </p:nvSpPr>
        <p:spPr bwMode="auto">
          <a:xfrm>
            <a:off x="3048000" y="266065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endParaRPr lang="ru-RU" sz="240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24578" name="Rectangle 7"/>
          <p:cNvSpPr>
            <a:spLocks noChangeArrowheads="1"/>
          </p:cNvSpPr>
          <p:nvPr/>
        </p:nvSpPr>
        <p:spPr bwMode="auto">
          <a:xfrm>
            <a:off x="3048000" y="1708150"/>
            <a:ext cx="609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endParaRPr lang="ru-RU" sz="1800" b="1">
              <a:solidFill>
                <a:schemeClr val="bg1"/>
              </a:solidFill>
            </a:endParaRPr>
          </a:p>
        </p:txBody>
      </p:sp>
      <p:sp>
        <p:nvSpPr>
          <p:cNvPr id="24579" name="Заголовок 1"/>
          <p:cNvSpPr>
            <a:spLocks/>
          </p:cNvSpPr>
          <p:nvPr/>
        </p:nvSpPr>
        <p:spPr bwMode="auto">
          <a:xfrm>
            <a:off x="1065213" y="255588"/>
            <a:ext cx="99060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lnSpc>
                <a:spcPct val="90000"/>
              </a:lnSpc>
            </a:pPr>
            <a:r>
              <a:rPr lang="ru-RU" sz="3600" b="1">
                <a:solidFill>
                  <a:schemeClr val="bg1"/>
                </a:solidFill>
                <a:latin typeface="Tw Cen MT" pitchFamily="34" charset="0"/>
              </a:rPr>
              <a:t>ПРОБЛЕМА </a:t>
            </a:r>
            <a:br>
              <a:rPr lang="ru-RU" sz="3600" b="1">
                <a:solidFill>
                  <a:schemeClr val="bg1"/>
                </a:solidFill>
                <a:latin typeface="Tw Cen MT" pitchFamily="34" charset="0"/>
              </a:rPr>
            </a:br>
            <a:r>
              <a:rPr lang="ru-RU" sz="3600" b="1">
                <a:solidFill>
                  <a:schemeClr val="bg1"/>
                </a:solidFill>
                <a:latin typeface="Tw Cen MT" pitchFamily="34" charset="0"/>
              </a:rPr>
              <a:t>БУМАЖНЫЙ ДОКУМЕНТООБОРОТ.</a:t>
            </a:r>
          </a:p>
        </p:txBody>
      </p:sp>
      <p:sp>
        <p:nvSpPr>
          <p:cNvPr id="24580" name="Rectangle 11"/>
          <p:cNvSpPr>
            <a:spLocks noChangeArrowheads="1"/>
          </p:cNvSpPr>
          <p:nvPr/>
        </p:nvSpPr>
        <p:spPr bwMode="auto">
          <a:xfrm>
            <a:off x="338138" y="1598613"/>
            <a:ext cx="8456612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sz="2800" b="1">
                <a:solidFill>
                  <a:schemeClr val="bg1"/>
                </a:solidFill>
              </a:rPr>
              <a:t>РЕШЕНИЕ </a:t>
            </a:r>
          </a:p>
          <a:p>
            <a:pPr defTabSz="914400"/>
            <a:r>
              <a:rPr lang="ru-RU" sz="2800" b="1">
                <a:solidFill>
                  <a:schemeClr val="bg1"/>
                </a:solidFill>
              </a:rPr>
              <a:t>Перейти на электронный документооборот сократить бумажную документацию</a:t>
            </a:r>
          </a:p>
          <a:p>
            <a:pPr defTabSz="914400"/>
            <a:endParaRPr lang="ru-RU" sz="2800" b="1">
              <a:solidFill>
                <a:schemeClr val="bg1"/>
              </a:solidFill>
            </a:endParaRPr>
          </a:p>
          <a:p>
            <a:pPr defTabSz="914400"/>
            <a:r>
              <a:rPr lang="ru-RU" sz="2800" b="1">
                <a:solidFill>
                  <a:schemeClr val="bg1"/>
                </a:solidFill>
              </a:rPr>
              <a:t>ОЖИДАЕМЫЙ РЕЗУЛЬТАТ </a:t>
            </a:r>
          </a:p>
          <a:p>
            <a:pPr defTabSz="914400"/>
            <a:r>
              <a:rPr lang="ru-RU" sz="2800" b="1">
                <a:solidFill>
                  <a:schemeClr val="bg1"/>
                </a:solidFill>
              </a:rPr>
              <a:t>Сокращение нерациональных затрат связанных с ведением медицинской документацией, доступность информации для лечащего врача о прохождении лечения пациента</a:t>
            </a:r>
          </a:p>
        </p:txBody>
      </p:sp>
      <p:pic>
        <p:nvPicPr>
          <p:cNvPr id="2458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4550" y="3532188"/>
            <a:ext cx="3425825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8"/>
          <p:cNvSpPr>
            <a:spLocks noChangeArrowheads="1"/>
          </p:cNvSpPr>
          <p:nvPr/>
        </p:nvSpPr>
        <p:spPr bwMode="auto">
          <a:xfrm>
            <a:off x="2100263" y="439738"/>
            <a:ext cx="85550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ru-RU" sz="2800" b="1">
                <a:solidFill>
                  <a:schemeClr val="bg1"/>
                </a:solidFill>
              </a:rPr>
              <a:t>ПРОБЛЕМА </a:t>
            </a:r>
          </a:p>
          <a:p>
            <a:pPr algn="ctr" defTabSz="914400"/>
            <a:r>
              <a:rPr lang="ru-RU" sz="2800" b="1">
                <a:solidFill>
                  <a:schemeClr val="bg1"/>
                </a:solidFill>
              </a:rPr>
              <a:t>НЕЭРГОНОМИЧНОЕ ОРГАНИЗОВАННОЕ РАБОЧЕГО ПРОСТРАНСТВО</a:t>
            </a:r>
            <a:br>
              <a:rPr lang="ru-RU" sz="2800" b="1">
                <a:solidFill>
                  <a:schemeClr val="bg1"/>
                </a:solidFill>
              </a:rPr>
            </a:br>
            <a:endParaRPr lang="ru-RU" sz="2800" b="1">
              <a:solidFill>
                <a:schemeClr val="bg1"/>
              </a:solidFill>
            </a:endParaRPr>
          </a:p>
        </p:txBody>
      </p:sp>
      <p:sp>
        <p:nvSpPr>
          <p:cNvPr id="25602" name="Rectangle 51"/>
          <p:cNvSpPr>
            <a:spLocks noChangeArrowheads="1"/>
          </p:cNvSpPr>
          <p:nvPr/>
        </p:nvSpPr>
        <p:spPr bwMode="auto">
          <a:xfrm>
            <a:off x="196850" y="2249488"/>
            <a:ext cx="789622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sz="2800" b="1">
                <a:solidFill>
                  <a:schemeClr val="bg1"/>
                </a:solidFill>
              </a:rPr>
              <a:t>РЕШЕНИЕ </a:t>
            </a:r>
          </a:p>
          <a:p>
            <a:pPr defTabSz="914400"/>
            <a:r>
              <a:rPr lang="ru-RU" sz="2800" b="1">
                <a:solidFill>
                  <a:schemeClr val="bg1"/>
                </a:solidFill>
              </a:rPr>
              <a:t>Рациональная расстановка медицинского оборудования и мебели</a:t>
            </a:r>
          </a:p>
          <a:p>
            <a:pPr defTabSz="914400"/>
            <a:endParaRPr lang="ru-RU" sz="2800" b="1">
              <a:solidFill>
                <a:schemeClr val="bg1"/>
              </a:solidFill>
            </a:endParaRPr>
          </a:p>
          <a:p>
            <a:pPr defTabSz="914400"/>
            <a:r>
              <a:rPr lang="ru-RU" sz="2800" b="1">
                <a:solidFill>
                  <a:schemeClr val="bg1"/>
                </a:solidFill>
              </a:rPr>
              <a:t>ОЖИДАЕМЫЙ РЕЗУЛЬТАТ </a:t>
            </a:r>
          </a:p>
          <a:p>
            <a:pPr defTabSz="914400"/>
            <a:r>
              <a:rPr lang="ru-RU" sz="2800" b="1">
                <a:solidFill>
                  <a:schemeClr val="bg1"/>
                </a:solidFill>
              </a:rPr>
              <a:t>Сокращение передвижения медицинской сестрой в кабинете при постановке инъекций</a:t>
            </a:r>
          </a:p>
          <a:p>
            <a:pPr defTabSz="914400">
              <a:lnSpc>
                <a:spcPct val="120000"/>
              </a:lnSpc>
              <a:spcBef>
                <a:spcPct val="50000"/>
              </a:spcBef>
              <a:buSzPct val="125000"/>
              <a:buFont typeface="Arial" charset="0"/>
              <a:buChar char="•"/>
            </a:pPr>
            <a:endParaRPr lang="ru-RU" sz="2800" b="1">
              <a:latin typeface="Tw Cen MT" pitchFamily="34" charset="0"/>
            </a:endParaRPr>
          </a:p>
        </p:txBody>
      </p:sp>
      <p:pic>
        <p:nvPicPr>
          <p:cNvPr id="2560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4000" y="3675063"/>
            <a:ext cx="3192463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4788" y="1400175"/>
            <a:ext cx="53467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727075" y="320675"/>
            <a:ext cx="10982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ru-RU" sz="2800" b="1">
                <a:solidFill>
                  <a:schemeClr val="bg1"/>
                </a:solidFill>
              </a:rPr>
              <a:t> ЦЕЛЕВАЯ КАРТА </a:t>
            </a:r>
          </a:p>
        </p:txBody>
      </p:sp>
      <p:pic>
        <p:nvPicPr>
          <p:cNvPr id="26627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488" y="1328738"/>
            <a:ext cx="6121400" cy="528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6"/>
          <p:cNvSpPr>
            <a:spLocks noChangeArrowheads="1"/>
          </p:cNvSpPr>
          <p:nvPr/>
        </p:nvSpPr>
        <p:spPr bwMode="auto">
          <a:xfrm>
            <a:off x="727075" y="320675"/>
            <a:ext cx="10982325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/>
            <a:r>
              <a:rPr lang="ru-RU" sz="3200" b="1">
                <a:solidFill>
                  <a:schemeClr val="bg1"/>
                </a:solidFill>
                <a:latin typeface="Times New Roman" pitchFamily="18" charset="0"/>
              </a:rPr>
              <a:t>МЕРОПРИЯТИЯ </a:t>
            </a:r>
          </a:p>
          <a:p>
            <a:pPr marL="342900" indent="-342900" defTabSz="914400">
              <a:buFontTx/>
              <a:buAutoNum type="arabicPeriod"/>
            </a:pPr>
            <a:r>
              <a:rPr lang="ru-RU" sz="2800" b="1">
                <a:solidFill>
                  <a:schemeClr val="bg1"/>
                </a:solidFill>
                <a:latin typeface="Times New Roman" pitchFamily="18" charset="0"/>
              </a:rPr>
              <a:t>Рациональная расстановка медицинского оборудования и мебели.</a:t>
            </a:r>
          </a:p>
          <a:p>
            <a:pPr marL="342900" indent="-342900" defTabSz="914400">
              <a:buFontTx/>
              <a:buAutoNum type="arabicPeriod"/>
            </a:pPr>
            <a:r>
              <a:rPr lang="ru-RU" sz="2800" b="1">
                <a:solidFill>
                  <a:schemeClr val="bg1"/>
                </a:solidFill>
                <a:latin typeface="Times New Roman" pitchFamily="18" charset="0"/>
              </a:rPr>
              <a:t>Разделение потока пациентов. Выделение времени для первичных пациентов.</a:t>
            </a:r>
          </a:p>
          <a:p>
            <a:pPr marL="342900" indent="-342900" defTabSz="914400">
              <a:buFontTx/>
              <a:buAutoNum type="arabicPeriod"/>
            </a:pPr>
            <a:r>
              <a:rPr lang="ru-RU" sz="2800" b="1">
                <a:solidFill>
                  <a:schemeClr val="bg1"/>
                </a:solidFill>
                <a:latin typeface="Times New Roman" pitchFamily="18" charset="0"/>
              </a:rPr>
              <a:t>Организовать и обозначить место для личных вещей пациента.</a:t>
            </a:r>
          </a:p>
          <a:p>
            <a:pPr marL="342900" indent="-342900" defTabSz="914400">
              <a:buFontTx/>
              <a:buAutoNum type="arabicPeriod"/>
            </a:pPr>
            <a:r>
              <a:rPr lang="ru-RU" sz="2800" b="1">
                <a:solidFill>
                  <a:schemeClr val="bg1"/>
                </a:solidFill>
                <a:latin typeface="Times New Roman" pitchFamily="18" charset="0"/>
              </a:rPr>
              <a:t>Организация  автоматизированной системы вызова пациента.</a:t>
            </a:r>
          </a:p>
          <a:p>
            <a:pPr marL="342900" indent="-342900" defTabSz="914400">
              <a:buFontTx/>
              <a:buAutoNum type="arabicPeriod"/>
            </a:pPr>
            <a:r>
              <a:rPr lang="ru-RU" sz="2800" b="1">
                <a:solidFill>
                  <a:schemeClr val="bg1"/>
                </a:solidFill>
                <a:latin typeface="Times New Roman" pitchFamily="18" charset="0"/>
              </a:rPr>
              <a:t>Организация  АРМ медицинской сестры процедурной.</a:t>
            </a:r>
          </a:p>
          <a:p>
            <a:pPr marL="342900" indent="-342900" defTabSz="914400">
              <a:buFontTx/>
              <a:buAutoNum type="arabicPeriod"/>
            </a:pPr>
            <a:r>
              <a:rPr lang="ru-RU" sz="2800" b="1">
                <a:solidFill>
                  <a:schemeClr val="bg1"/>
                </a:solidFill>
                <a:latin typeface="Times New Roman" pitchFamily="18" charset="0"/>
              </a:rPr>
              <a:t>Разработка  в АИС Арена блока «процедурный кабинет» для  учета процедур. </a:t>
            </a:r>
          </a:p>
          <a:p>
            <a:pPr marL="342900" indent="-342900" defTabSz="914400">
              <a:buFontTx/>
              <a:buAutoNum type="arabicPeriod"/>
            </a:pPr>
            <a:r>
              <a:rPr lang="ru-RU" sz="2800" b="1">
                <a:solidFill>
                  <a:schemeClr val="bg1"/>
                </a:solidFill>
                <a:latin typeface="Times New Roman" pitchFamily="18" charset="0"/>
              </a:rPr>
              <a:t>Обучение персонала процедурного кабинета работе в АИС Арена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428</TotalTime>
  <Words>339</Words>
  <Application>Microsoft Office PowerPoint</Application>
  <PresentationFormat>Произвольный</PresentationFormat>
  <Paragraphs>69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Контур</vt:lpstr>
      <vt:lpstr>ОПТИМИЗАЦИЯ РАБОЧЕГО ПРОЦЕССА МЕДИЦИНСКОЙ СЕСТРЫ ПРОЦЕДУРНОГО КАБИНЕТА  ГАУЗ КО КГКП №5</vt:lpstr>
      <vt:lpstr>Презентация PowerPoint</vt:lpstr>
      <vt:lpstr>ЦЕЛИ:</vt:lpstr>
      <vt:lpstr>Презентация PowerPoint</vt:lpstr>
      <vt:lpstr>ПРОБЛЕМА  СМЕШЕНИЕ ПОТОКА ПАЦИЕНТА  (ПЕРВИЧНЫЕ, ПОВТОРНЫЕ) 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БЫЛО</vt:lpstr>
      <vt:lpstr>КАК СТАЛО</vt:lpstr>
      <vt:lpstr>ЭФФЕКТЫ: 1. Равномерное распределение потока пациента в течении       рабочего дня. 2. Введение явочной системы по времени. 3. Сокращение очереди  до 8 пациентов. 4. Уменьшение времени ожидания пациента в очереди  до 20 мин. 5. Выделение времени для пациентов работающих. 6. Сокращение перемещения медицинской сестры процедурной при выполнении медицинской  манипуляции. 7. Организация рабочего места по системе 5 S.  </vt:lpstr>
      <vt:lpstr>МОНИТОРИНГ КАЧЕСТВА ВЫПОЛНЯЕМЫХ МЕРОПРИЯТИЙ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Оптимизация рабочего процесса медицинской сестры процедурного кабинета  ГАУЗ  КО КГКП №5</dc:title>
  <dc:creator>User</dc:creator>
  <cp:lastModifiedBy>Рытенкова</cp:lastModifiedBy>
  <cp:revision>39</cp:revision>
  <dcterms:created xsi:type="dcterms:W3CDTF">2018-10-07T05:25:11Z</dcterms:created>
  <dcterms:modified xsi:type="dcterms:W3CDTF">2020-07-08T02:36:06Z</dcterms:modified>
</cp:coreProperties>
</file>